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47.xml" ContentType="application/vnd.openxmlformats-officedocument.presentationml.slide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notesSlides/notesSlide16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notesSlides/notesSlide41.xml" ContentType="application/vnd.openxmlformats-officedocument.presentationml.notesSlide+xml"/>
  <Override PartName="/ppt/slideMasters/slideMaster8.xml" ContentType="application/vnd.openxmlformats-officedocument.presentationml.slideMaster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49.xml" ContentType="application/vnd.openxmlformats-officedocument.presentationml.slide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slideLayouts/slideLayout100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notesSlides/notesSlide37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notesSlides/notesSlide45.xml" ContentType="application/vnd.openxmlformats-officedocument.presentationml.notesSlide+xml"/>
  <Override PartName="/ppt/slides/slide32.xml" ContentType="application/vnd.openxmlformats-officedocument.presentationml.slide+xml"/>
  <Override PartName="/ppt/slideLayouts/slideLayout42.xml" ContentType="application/vnd.openxmlformats-officedocument.presentationml.slideLayout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12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s/slide48.xml" ContentType="application/vnd.openxmlformats-officedocument.presentationml.slide+xml"/>
  <Override PartName="/ppt/slideLayouts/slideLayout58.xml" ContentType="application/vnd.openxmlformats-officedocument.presentationml.slideLayout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81" r:id="rId2"/>
    <p:sldMasterId id="2147483650" r:id="rId3"/>
    <p:sldMasterId id="2147483664" r:id="rId4"/>
    <p:sldMasterId id="2147483656" r:id="rId5"/>
    <p:sldMasterId id="2147483673" r:id="rId6"/>
    <p:sldMasterId id="2147483666" r:id="rId7"/>
    <p:sldMasterId id="2147483678" r:id="rId8"/>
    <p:sldMasterId id="2147483685" r:id="rId9"/>
    <p:sldMasterId id="2147483686" r:id="rId10"/>
  </p:sldMasterIdLst>
  <p:notesMasterIdLst>
    <p:notesMasterId r:id="rId61"/>
  </p:notesMasterIdLst>
  <p:sldIdLst>
    <p:sldId id="256" r:id="rId11"/>
    <p:sldId id="265" r:id="rId12"/>
    <p:sldId id="277" r:id="rId13"/>
    <p:sldId id="278" r:id="rId14"/>
    <p:sldId id="257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320" r:id="rId27"/>
    <p:sldId id="322" r:id="rId28"/>
    <p:sldId id="291" r:id="rId29"/>
    <p:sldId id="323" r:id="rId30"/>
    <p:sldId id="292" r:id="rId31"/>
    <p:sldId id="325" r:id="rId32"/>
    <p:sldId id="293" r:id="rId33"/>
    <p:sldId id="294" r:id="rId34"/>
    <p:sldId id="327" r:id="rId35"/>
    <p:sldId id="295" r:id="rId36"/>
    <p:sldId id="296" r:id="rId37"/>
    <p:sldId id="297" r:id="rId38"/>
    <p:sldId id="298" r:id="rId39"/>
    <p:sldId id="299" r:id="rId40"/>
    <p:sldId id="300" r:id="rId41"/>
    <p:sldId id="301" r:id="rId42"/>
    <p:sldId id="302" r:id="rId43"/>
    <p:sldId id="303" r:id="rId44"/>
    <p:sldId id="304" r:id="rId45"/>
    <p:sldId id="305" r:id="rId46"/>
    <p:sldId id="306" r:id="rId47"/>
    <p:sldId id="307" r:id="rId48"/>
    <p:sldId id="308" r:id="rId49"/>
    <p:sldId id="330" r:id="rId50"/>
    <p:sldId id="309" r:id="rId51"/>
    <p:sldId id="310" r:id="rId52"/>
    <p:sldId id="311" r:id="rId53"/>
    <p:sldId id="312" r:id="rId54"/>
    <p:sldId id="313" r:id="rId55"/>
    <p:sldId id="314" r:id="rId56"/>
    <p:sldId id="315" r:id="rId57"/>
    <p:sldId id="316" r:id="rId58"/>
    <p:sldId id="317" r:id="rId59"/>
    <p:sldId id="275" r:id="rId6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  <a:srgbClr val="99CCFF"/>
    <a:srgbClr val="A50000"/>
    <a:srgbClr val="FF0000"/>
    <a:srgbClr val="006400"/>
    <a:srgbClr val="000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57" autoAdjust="0"/>
    <p:restoredTop sz="94664" autoAdjust="0"/>
  </p:normalViewPr>
  <p:slideViewPr>
    <p:cSldViewPr snapToGrid="0">
      <p:cViewPr varScale="1">
        <p:scale>
          <a:sx n="25" d="100"/>
          <a:sy n="25" d="100"/>
        </p:scale>
        <p:origin x="-654" y="-102"/>
      </p:cViewPr>
      <p:guideLst>
        <p:guide orient="horz" pos="2257"/>
        <p:guide pos="2849"/>
      </p:guideLst>
    </p:cSldViewPr>
  </p:slideViewPr>
  <p:outlineViewPr>
    <p:cViewPr>
      <p:scale>
        <a:sx n="25" d="100"/>
        <a:sy n="25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  <p:sld r:id="rId20" collapse="1"/>
      <p:sld r:id="rId21" collapse="1"/>
      <p:sld r:id="rId22" collapse="1"/>
      <p:sld r:id="rId23" collapse="1"/>
      <p:sld r:id="rId24" collapse="1"/>
      <p:sld r:id="rId25" collapse="1"/>
      <p:sld r:id="rId26" collapse="1"/>
      <p:sld r:id="rId27" collapse="1"/>
      <p:sld r:id="rId28" collapse="1"/>
      <p:sld r:id="rId29" collapse="1"/>
      <p:sld r:id="rId30" collapse="1"/>
      <p:sld r:id="rId31" collapse="1"/>
      <p:sld r:id="rId32" collapse="1"/>
      <p:sld r:id="rId33" collapse="1"/>
      <p:sld r:id="rId34" collapse="1"/>
      <p:sld r:id="rId35" collapse="1"/>
      <p:sld r:id="rId36" collapse="1"/>
      <p:sld r:id="rId37" collapse="1"/>
      <p:sld r:id="rId38" collapse="1"/>
      <p:sld r:id="rId39" collapse="1"/>
      <p:sld r:id="rId40" collapse="1"/>
      <p:sld r:id="rId4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96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slide" Target="slides/slide29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slide" Target="slides/slide32.xml"/><Relationship Id="rId47" Type="http://schemas.openxmlformats.org/officeDocument/2006/relationships/slide" Target="slides/slide37.xml"/><Relationship Id="rId50" Type="http://schemas.openxmlformats.org/officeDocument/2006/relationships/slide" Target="slides/slide40.xml"/><Relationship Id="rId55" Type="http://schemas.openxmlformats.org/officeDocument/2006/relationships/slide" Target="slides/slide45.xml"/><Relationship Id="rId63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slide" Target="slides/slide31.xml"/><Relationship Id="rId54" Type="http://schemas.openxmlformats.org/officeDocument/2006/relationships/slide" Target="slides/slide44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slide" Target="slides/slide30.xml"/><Relationship Id="rId45" Type="http://schemas.openxmlformats.org/officeDocument/2006/relationships/slide" Target="slides/slide35.xml"/><Relationship Id="rId53" Type="http://schemas.openxmlformats.org/officeDocument/2006/relationships/slide" Target="slides/slide43.xml"/><Relationship Id="rId58" Type="http://schemas.openxmlformats.org/officeDocument/2006/relationships/slide" Target="slides/slide48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49" Type="http://schemas.openxmlformats.org/officeDocument/2006/relationships/slide" Target="slides/slide39.xml"/><Relationship Id="rId57" Type="http://schemas.openxmlformats.org/officeDocument/2006/relationships/slide" Target="slides/slide47.xml"/><Relationship Id="rId61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4" Type="http://schemas.openxmlformats.org/officeDocument/2006/relationships/slide" Target="slides/slide34.xml"/><Relationship Id="rId52" Type="http://schemas.openxmlformats.org/officeDocument/2006/relationships/slide" Target="slides/slide42.xml"/><Relationship Id="rId60" Type="http://schemas.openxmlformats.org/officeDocument/2006/relationships/slide" Target="slides/slide50.xml"/><Relationship Id="rId65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slide" Target="slides/slide33.xml"/><Relationship Id="rId48" Type="http://schemas.openxmlformats.org/officeDocument/2006/relationships/slide" Target="slides/slide38.xml"/><Relationship Id="rId56" Type="http://schemas.openxmlformats.org/officeDocument/2006/relationships/slide" Target="slides/slide46.xml"/><Relationship Id="rId64" Type="http://schemas.openxmlformats.org/officeDocument/2006/relationships/theme" Target="theme/theme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46" Type="http://schemas.openxmlformats.org/officeDocument/2006/relationships/slide" Target="slides/slide36.xml"/><Relationship Id="rId59" Type="http://schemas.openxmlformats.org/officeDocument/2006/relationships/slide" Target="slides/slide49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0.xml"/><Relationship Id="rId13" Type="http://schemas.openxmlformats.org/officeDocument/2006/relationships/slide" Target="slides/slide15.xml"/><Relationship Id="rId18" Type="http://schemas.openxmlformats.org/officeDocument/2006/relationships/slide" Target="slides/slide20.xml"/><Relationship Id="rId26" Type="http://schemas.openxmlformats.org/officeDocument/2006/relationships/slide" Target="slides/slide28.xml"/><Relationship Id="rId39" Type="http://schemas.openxmlformats.org/officeDocument/2006/relationships/slide" Target="slides/slide41.xml"/><Relationship Id="rId3" Type="http://schemas.openxmlformats.org/officeDocument/2006/relationships/slide" Target="slides/slide5.xml"/><Relationship Id="rId21" Type="http://schemas.openxmlformats.org/officeDocument/2006/relationships/slide" Target="slides/slide23.xml"/><Relationship Id="rId34" Type="http://schemas.openxmlformats.org/officeDocument/2006/relationships/slide" Target="slides/slide36.xml"/><Relationship Id="rId7" Type="http://schemas.openxmlformats.org/officeDocument/2006/relationships/slide" Target="slides/slide9.xml"/><Relationship Id="rId12" Type="http://schemas.openxmlformats.org/officeDocument/2006/relationships/slide" Target="slides/slide14.xml"/><Relationship Id="rId17" Type="http://schemas.openxmlformats.org/officeDocument/2006/relationships/slide" Target="slides/slide19.xml"/><Relationship Id="rId25" Type="http://schemas.openxmlformats.org/officeDocument/2006/relationships/slide" Target="slides/slide27.xml"/><Relationship Id="rId33" Type="http://schemas.openxmlformats.org/officeDocument/2006/relationships/slide" Target="slides/slide35.xml"/><Relationship Id="rId38" Type="http://schemas.openxmlformats.org/officeDocument/2006/relationships/slide" Target="slides/slide40.xml"/><Relationship Id="rId2" Type="http://schemas.openxmlformats.org/officeDocument/2006/relationships/slide" Target="slides/slide4.xml"/><Relationship Id="rId16" Type="http://schemas.openxmlformats.org/officeDocument/2006/relationships/slide" Target="slides/slide18.xml"/><Relationship Id="rId20" Type="http://schemas.openxmlformats.org/officeDocument/2006/relationships/slide" Target="slides/slide22.xml"/><Relationship Id="rId29" Type="http://schemas.openxmlformats.org/officeDocument/2006/relationships/slide" Target="slides/slide31.xml"/><Relationship Id="rId41" Type="http://schemas.openxmlformats.org/officeDocument/2006/relationships/slide" Target="slides/slide43.xml"/><Relationship Id="rId1" Type="http://schemas.openxmlformats.org/officeDocument/2006/relationships/slide" Target="slides/slide3.xml"/><Relationship Id="rId6" Type="http://schemas.openxmlformats.org/officeDocument/2006/relationships/slide" Target="slides/slide8.xml"/><Relationship Id="rId11" Type="http://schemas.openxmlformats.org/officeDocument/2006/relationships/slide" Target="slides/slide13.xml"/><Relationship Id="rId24" Type="http://schemas.openxmlformats.org/officeDocument/2006/relationships/slide" Target="slides/slide26.xml"/><Relationship Id="rId32" Type="http://schemas.openxmlformats.org/officeDocument/2006/relationships/slide" Target="slides/slide34.xml"/><Relationship Id="rId37" Type="http://schemas.openxmlformats.org/officeDocument/2006/relationships/slide" Target="slides/slide39.xml"/><Relationship Id="rId40" Type="http://schemas.openxmlformats.org/officeDocument/2006/relationships/slide" Target="slides/slide42.xml"/><Relationship Id="rId5" Type="http://schemas.openxmlformats.org/officeDocument/2006/relationships/slide" Target="slides/slide7.xml"/><Relationship Id="rId15" Type="http://schemas.openxmlformats.org/officeDocument/2006/relationships/slide" Target="slides/slide17.xml"/><Relationship Id="rId23" Type="http://schemas.openxmlformats.org/officeDocument/2006/relationships/slide" Target="slides/slide25.xml"/><Relationship Id="rId28" Type="http://schemas.openxmlformats.org/officeDocument/2006/relationships/slide" Target="slides/slide30.xml"/><Relationship Id="rId36" Type="http://schemas.openxmlformats.org/officeDocument/2006/relationships/slide" Target="slides/slide38.xml"/><Relationship Id="rId10" Type="http://schemas.openxmlformats.org/officeDocument/2006/relationships/slide" Target="slides/slide12.xml"/><Relationship Id="rId19" Type="http://schemas.openxmlformats.org/officeDocument/2006/relationships/slide" Target="slides/slide21.xml"/><Relationship Id="rId31" Type="http://schemas.openxmlformats.org/officeDocument/2006/relationships/slide" Target="slides/slide33.xml"/><Relationship Id="rId4" Type="http://schemas.openxmlformats.org/officeDocument/2006/relationships/slide" Target="slides/slide6.xml"/><Relationship Id="rId9" Type="http://schemas.openxmlformats.org/officeDocument/2006/relationships/slide" Target="slides/slide11.xml"/><Relationship Id="rId14" Type="http://schemas.openxmlformats.org/officeDocument/2006/relationships/slide" Target="slides/slide16.xml"/><Relationship Id="rId22" Type="http://schemas.openxmlformats.org/officeDocument/2006/relationships/slide" Target="slides/slide24.xml"/><Relationship Id="rId27" Type="http://schemas.openxmlformats.org/officeDocument/2006/relationships/slide" Target="slides/slide29.xml"/><Relationship Id="rId30" Type="http://schemas.openxmlformats.org/officeDocument/2006/relationships/slide" Target="slides/slide32.xml"/><Relationship Id="rId35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n-US"/>
          </a:p>
        </p:txBody>
      </p:sp>
      <p:sp>
        <p:nvSpPr>
          <p:cNvPr id="3686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DD3078DF-87E4-4844-9E29-A0CF004DF6A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71EBD7-EB69-4EEE-8AD5-B882BBDC3319}" type="slidenum">
              <a:rPr lang="en-US"/>
              <a:pPr/>
              <a:t>1</a:t>
            </a:fld>
            <a:endParaRPr lang="en-US"/>
          </a:p>
        </p:txBody>
      </p:sp>
      <p:sp>
        <p:nvSpPr>
          <p:cNvPr id="6748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294F08-DD2A-4B5D-870D-94615DFBDC56}" type="slidenum">
              <a:rPr lang="en-US"/>
              <a:pPr/>
              <a:t>10</a:t>
            </a:fld>
            <a:endParaRPr lang="en-US"/>
          </a:p>
        </p:txBody>
      </p:sp>
      <p:sp>
        <p:nvSpPr>
          <p:cNvPr id="12523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2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52CDD4-3D0E-4D77-BE42-0C061F853230}" type="slidenum">
              <a:rPr lang="en-US"/>
              <a:pPr/>
              <a:t>11</a:t>
            </a:fld>
            <a:endParaRPr lang="en-US"/>
          </a:p>
        </p:txBody>
      </p:sp>
      <p:sp>
        <p:nvSpPr>
          <p:cNvPr id="12544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4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994772-3637-4AA1-92E4-6303CFA3E1F3}" type="slidenum">
              <a:rPr lang="en-US"/>
              <a:pPr/>
              <a:t>12</a:t>
            </a:fld>
            <a:endParaRPr lang="en-US"/>
          </a:p>
        </p:txBody>
      </p:sp>
      <p:sp>
        <p:nvSpPr>
          <p:cNvPr id="12564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6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sclera, choroid, and retina are three layers of tissue that form the inner wall of the eyeball.</a:t>
            </a:r>
            <a:r>
              <a:rPr lang="en-US" b="1"/>
              <a:t> </a:t>
            </a:r>
            <a:endParaRPr lang="en-US" b="1" i="1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373C92-2D36-4B76-B1AD-C618C4D635E5}" type="slidenum">
              <a:rPr lang="en-US"/>
              <a:pPr/>
              <a:t>13</a:t>
            </a:fld>
            <a:endParaRPr lang="en-US"/>
          </a:p>
        </p:txBody>
      </p:sp>
      <p:sp>
        <p:nvSpPr>
          <p:cNvPr id="12584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8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eye is a complicated sense organ. The sclera, choroid, and retina are three layers of tissue that form the inner wall of the eyeball.</a:t>
            </a:r>
            <a:r>
              <a:rPr lang="en-US" b="1"/>
              <a:t> </a:t>
            </a:r>
            <a:endParaRPr lang="en-US" b="1" i="1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D78482-EDF2-4468-9605-82E1ED5336D2}" type="slidenum">
              <a:rPr lang="en-US"/>
              <a:pPr/>
              <a:t>14</a:t>
            </a:fld>
            <a:endParaRPr lang="en-US"/>
          </a:p>
        </p:txBody>
      </p:sp>
      <p:sp>
        <p:nvSpPr>
          <p:cNvPr id="12605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0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eye is a complicated sense organ. The sclera, choroid, and retina are three layers of tissue that form the inner wall of the eyeball. </a:t>
            </a:r>
            <a:endParaRPr lang="en-US" b="1" i="1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BDEFE7-AFD4-45AD-AF7C-85EC2BCAD7AA}" type="slidenum">
              <a:rPr lang="en-US"/>
              <a:pPr/>
              <a:t>15</a:t>
            </a:fld>
            <a:endParaRPr lang="en-US"/>
          </a:p>
        </p:txBody>
      </p:sp>
      <p:sp>
        <p:nvSpPr>
          <p:cNvPr id="12625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2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F46B50-F201-415A-BAE4-08DA997B2CC6}" type="slidenum">
              <a:rPr lang="en-US"/>
              <a:pPr/>
              <a:t>16</a:t>
            </a:fld>
            <a:endParaRPr lang="en-US"/>
          </a:p>
        </p:txBody>
      </p:sp>
      <p:sp>
        <p:nvSpPr>
          <p:cNvPr id="12646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4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b="1" i="1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DED9E3-AD0A-4D2B-BF43-96DF605AF786}" type="slidenum">
              <a:rPr lang="en-US"/>
              <a:pPr/>
              <a:t>17</a:t>
            </a:fld>
            <a:endParaRPr lang="en-US"/>
          </a:p>
        </p:txBody>
      </p:sp>
      <p:sp>
        <p:nvSpPr>
          <p:cNvPr id="1348610" name="Rectangle 1026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861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b="1" i="1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BF4B85-2696-4B1C-87AD-282C5C469A8F}" type="slidenum">
              <a:rPr lang="en-US"/>
              <a:pPr/>
              <a:t>18</a:t>
            </a:fld>
            <a:endParaRPr lang="en-US"/>
          </a:p>
        </p:txBody>
      </p:sp>
      <p:sp>
        <p:nvSpPr>
          <p:cNvPr id="1352706" name="Rectangle 1026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270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b="1" i="1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548B35-B7F4-4939-A3D9-D3C1B535A518}" type="slidenum">
              <a:rPr lang="en-US"/>
              <a:pPr/>
              <a:t>19</a:t>
            </a:fld>
            <a:endParaRPr lang="en-US"/>
          </a:p>
        </p:txBody>
      </p:sp>
      <p:sp>
        <p:nvSpPr>
          <p:cNvPr id="12666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6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b="1" i="1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C0834A-8F71-4E7C-BECC-37ACC6664FAA}" type="slidenum">
              <a:rPr lang="en-US"/>
              <a:pPr/>
              <a:t>2</a:t>
            </a:fld>
            <a:endParaRPr lang="en-US"/>
          </a:p>
        </p:txBody>
      </p:sp>
      <p:sp>
        <p:nvSpPr>
          <p:cNvPr id="6758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6A3D3D-B981-468E-A0F1-D5FFFF28E5E7}" type="slidenum">
              <a:rPr lang="en-US"/>
              <a:pPr/>
              <a:t>20</a:t>
            </a:fld>
            <a:endParaRPr lang="en-US"/>
          </a:p>
        </p:txBody>
      </p:sp>
      <p:sp>
        <p:nvSpPr>
          <p:cNvPr id="1354754" name="Rectangle 1026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475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b="1" i="1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283E36-1B99-44D4-A1BB-776DE506AB30}" type="slidenum">
              <a:rPr lang="en-US"/>
              <a:pPr/>
              <a:t>21</a:t>
            </a:fld>
            <a:endParaRPr lang="en-US"/>
          </a:p>
        </p:txBody>
      </p:sp>
      <p:sp>
        <p:nvSpPr>
          <p:cNvPr id="12687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8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b="1" i="1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35DC31-F8EE-4F4F-BC2B-3F4CB8C4EE59}" type="slidenum">
              <a:rPr lang="en-US"/>
              <a:pPr/>
              <a:t>22</a:t>
            </a:fld>
            <a:endParaRPr lang="en-US"/>
          </a:p>
        </p:txBody>
      </p:sp>
      <p:sp>
        <p:nvSpPr>
          <p:cNvPr id="1358850" name="Rectangle 1026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885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b="1" i="1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D260AC-D50C-4BA1-902B-0C08E2E5AF8E}" type="slidenum">
              <a:rPr lang="en-US"/>
              <a:pPr/>
              <a:t>23</a:t>
            </a:fld>
            <a:endParaRPr lang="en-US"/>
          </a:p>
        </p:txBody>
      </p:sp>
      <p:sp>
        <p:nvSpPr>
          <p:cNvPr id="12707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0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b="1" i="1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C27C57-DAB1-43A3-9CDA-D06AACE8915B}" type="slidenum">
              <a:rPr lang="en-US"/>
              <a:pPr/>
              <a:t>24</a:t>
            </a:fld>
            <a:endParaRPr lang="en-US"/>
          </a:p>
        </p:txBody>
      </p:sp>
      <p:sp>
        <p:nvSpPr>
          <p:cNvPr id="12728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2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b="1" i="1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83A0C1-CF84-49E4-97E3-EA720E0FC1B9}" type="slidenum">
              <a:rPr lang="en-US"/>
              <a:pPr/>
              <a:t>25</a:t>
            </a:fld>
            <a:endParaRPr lang="en-US"/>
          </a:p>
        </p:txBody>
      </p:sp>
      <p:sp>
        <p:nvSpPr>
          <p:cNvPr id="1362946" name="Rectangle 1026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294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b="1" i="1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967D29-A51D-4C4B-BA20-6C0CF47A5C5E}" type="slidenum">
              <a:rPr lang="en-US"/>
              <a:pPr/>
              <a:t>26</a:t>
            </a:fld>
            <a:endParaRPr lang="en-US"/>
          </a:p>
        </p:txBody>
      </p:sp>
      <p:sp>
        <p:nvSpPr>
          <p:cNvPr id="12748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4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b="1" i="1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73A9F8-F112-4813-BC7C-C2EB3EBD6E39}" type="slidenum">
              <a:rPr lang="en-US"/>
              <a:pPr/>
              <a:t>27</a:t>
            </a:fld>
            <a:endParaRPr lang="en-US"/>
          </a:p>
        </p:txBody>
      </p:sp>
      <p:sp>
        <p:nvSpPr>
          <p:cNvPr id="12769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6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3F7999-A7BD-4E9D-9BC4-BA520C3C7A45}" type="slidenum">
              <a:rPr lang="en-US"/>
              <a:pPr/>
              <a:t>28</a:t>
            </a:fld>
            <a:endParaRPr lang="en-US"/>
          </a:p>
        </p:txBody>
      </p:sp>
      <p:sp>
        <p:nvSpPr>
          <p:cNvPr id="12789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8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87665A-0A24-4E62-8437-18634F1F8549}" type="slidenum">
              <a:rPr lang="en-US"/>
              <a:pPr/>
              <a:t>29</a:t>
            </a:fld>
            <a:endParaRPr lang="en-US"/>
          </a:p>
        </p:txBody>
      </p:sp>
      <p:sp>
        <p:nvSpPr>
          <p:cNvPr id="12810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1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46A467-272F-40FB-A11E-7BE4DD1C50C6}" type="slidenum">
              <a:rPr lang="en-US"/>
              <a:pPr/>
              <a:t>3</a:t>
            </a:fld>
            <a:endParaRPr lang="en-US"/>
          </a:p>
        </p:txBody>
      </p:sp>
      <p:sp>
        <p:nvSpPr>
          <p:cNvPr id="12380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8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4C812B-0171-4F75-BDCE-F90AC424CAD6}" type="slidenum">
              <a:rPr lang="en-US"/>
              <a:pPr/>
              <a:t>30</a:t>
            </a:fld>
            <a:endParaRPr lang="en-US"/>
          </a:p>
        </p:txBody>
      </p:sp>
      <p:sp>
        <p:nvSpPr>
          <p:cNvPr id="12830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C83EBC-2B5A-449F-83E3-41D7EC8FF4B4}" type="slidenum">
              <a:rPr lang="en-US"/>
              <a:pPr/>
              <a:t>31</a:t>
            </a:fld>
            <a:endParaRPr lang="en-US"/>
          </a:p>
        </p:txBody>
      </p:sp>
      <p:sp>
        <p:nvSpPr>
          <p:cNvPr id="12851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diagram shows the structures in the ear that transmit sounds. The motion of hair cells produces nerve impulses that travel to the brain through the cochlear nerve. </a:t>
            </a:r>
            <a:endParaRPr lang="en-US" b="1" i="1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FDEDC6-2698-43FF-9A8E-F6FA085EF5EA}" type="slidenum">
              <a:rPr lang="en-US"/>
              <a:pPr/>
              <a:t>32</a:t>
            </a:fld>
            <a:endParaRPr lang="en-US"/>
          </a:p>
        </p:txBody>
      </p:sp>
      <p:sp>
        <p:nvSpPr>
          <p:cNvPr id="12871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498DEB-91F4-4D03-AF81-C20FA6F5416E}" type="slidenum">
              <a:rPr lang="en-US"/>
              <a:pPr/>
              <a:t>33</a:t>
            </a:fld>
            <a:endParaRPr lang="en-US"/>
          </a:p>
        </p:txBody>
      </p:sp>
      <p:sp>
        <p:nvSpPr>
          <p:cNvPr id="12892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0D28E0-7674-4271-A4B5-58984DB31426}" type="slidenum">
              <a:rPr lang="en-US"/>
              <a:pPr/>
              <a:t>34</a:t>
            </a:fld>
            <a:endParaRPr lang="en-US"/>
          </a:p>
        </p:txBody>
      </p:sp>
      <p:sp>
        <p:nvSpPr>
          <p:cNvPr id="12912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5A6086-F533-4929-8333-EC4FBBA4244D}" type="slidenum">
              <a:rPr lang="en-US"/>
              <a:pPr/>
              <a:t>35</a:t>
            </a:fld>
            <a:endParaRPr lang="en-US"/>
          </a:p>
        </p:txBody>
      </p:sp>
      <p:sp>
        <p:nvSpPr>
          <p:cNvPr id="12933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0333FC-CF4B-4A91-BAFD-4973EFD2FCDF}" type="slidenum">
              <a:rPr lang="en-US"/>
              <a:pPr/>
              <a:t>36</a:t>
            </a:fld>
            <a:endParaRPr lang="en-US"/>
          </a:p>
        </p:txBody>
      </p:sp>
      <p:sp>
        <p:nvSpPr>
          <p:cNvPr id="12953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E7E2BB-1A9D-4626-AE75-11DEC6EA78E3}" type="slidenum">
              <a:rPr lang="en-US"/>
              <a:pPr/>
              <a:t>37</a:t>
            </a:fld>
            <a:endParaRPr lang="en-US"/>
          </a:p>
        </p:txBody>
      </p:sp>
      <p:sp>
        <p:nvSpPr>
          <p:cNvPr id="12974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2CD6BC-69D3-4D43-8E4C-E99245BE95C0}" type="slidenum">
              <a:rPr lang="en-US"/>
              <a:pPr/>
              <a:t>38</a:t>
            </a:fld>
            <a:endParaRPr lang="en-US"/>
          </a:p>
        </p:txBody>
      </p:sp>
      <p:sp>
        <p:nvSpPr>
          <p:cNvPr id="12994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211F40-1FD8-483D-A78B-AF110BCFEF62}" type="slidenum">
              <a:rPr lang="en-US"/>
              <a:pPr/>
              <a:t>39</a:t>
            </a:fld>
            <a:endParaRPr lang="en-US"/>
          </a:p>
        </p:txBody>
      </p:sp>
      <p:sp>
        <p:nvSpPr>
          <p:cNvPr id="13015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89EDF6-A4AB-4142-8958-7DDDB5950ABB}" type="slidenum">
              <a:rPr lang="en-US"/>
              <a:pPr/>
              <a:t>4</a:t>
            </a:fld>
            <a:endParaRPr lang="en-US"/>
          </a:p>
        </p:txBody>
      </p:sp>
      <p:sp>
        <p:nvSpPr>
          <p:cNvPr id="12400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0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75830F-AD49-41C5-91C0-A3E64FBEB2B9}" type="slidenum">
              <a:rPr lang="en-US"/>
              <a:pPr/>
              <a:t>40</a:t>
            </a:fld>
            <a:endParaRPr lang="en-US"/>
          </a:p>
        </p:txBody>
      </p:sp>
      <p:sp>
        <p:nvSpPr>
          <p:cNvPr id="13690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8C71B0-A508-4D03-9630-8360BA1B0E11}" type="slidenum">
              <a:rPr lang="en-US"/>
              <a:pPr/>
              <a:t>41</a:t>
            </a:fld>
            <a:endParaRPr lang="en-US"/>
          </a:p>
        </p:txBody>
      </p:sp>
      <p:sp>
        <p:nvSpPr>
          <p:cNvPr id="13035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F04A50-5589-4AD6-94B9-814CFA1A714A}" type="slidenum">
              <a:rPr lang="en-US"/>
              <a:pPr/>
              <a:t>42</a:t>
            </a:fld>
            <a:endParaRPr lang="en-US"/>
          </a:p>
        </p:txBody>
      </p:sp>
      <p:sp>
        <p:nvSpPr>
          <p:cNvPr id="13056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D1FBA4-709A-4520-840D-C3312FF29640}" type="slidenum">
              <a:rPr lang="en-US"/>
              <a:pPr/>
              <a:t>43</a:t>
            </a:fld>
            <a:endParaRPr lang="en-US"/>
          </a:p>
        </p:txBody>
      </p:sp>
      <p:sp>
        <p:nvSpPr>
          <p:cNvPr id="13076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7EEB3D-A7B8-41D3-A452-F3C844BAD2F2}" type="slidenum">
              <a:rPr lang="en-US"/>
              <a:pPr/>
              <a:t>44</a:t>
            </a:fld>
            <a:endParaRPr lang="en-US"/>
          </a:p>
        </p:txBody>
      </p:sp>
      <p:sp>
        <p:nvSpPr>
          <p:cNvPr id="13219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DACEE9-F66F-48A8-A81D-23B1A98B4A72}" type="slidenum">
              <a:rPr lang="en-US"/>
              <a:pPr/>
              <a:t>45</a:t>
            </a:fld>
            <a:endParaRPr lang="en-US"/>
          </a:p>
        </p:txBody>
      </p:sp>
      <p:sp>
        <p:nvSpPr>
          <p:cNvPr id="13250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4A19C2-BED8-42AD-9261-570D163DED52}" type="slidenum">
              <a:rPr lang="en-US"/>
              <a:pPr/>
              <a:t>46</a:t>
            </a:fld>
            <a:endParaRPr lang="en-US"/>
          </a:p>
        </p:txBody>
      </p:sp>
      <p:sp>
        <p:nvSpPr>
          <p:cNvPr id="13271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CDF94C-3C24-4019-805D-DDC3D777EEFE}" type="slidenum">
              <a:rPr lang="en-US"/>
              <a:pPr/>
              <a:t>47</a:t>
            </a:fld>
            <a:endParaRPr lang="en-US"/>
          </a:p>
        </p:txBody>
      </p:sp>
      <p:sp>
        <p:nvSpPr>
          <p:cNvPr id="13291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BACA00-F5B6-4F2F-BDE6-26DBE127AFE3}" type="slidenum">
              <a:rPr lang="en-US"/>
              <a:pPr/>
              <a:t>48</a:t>
            </a:fld>
            <a:endParaRPr lang="en-US"/>
          </a:p>
        </p:txBody>
      </p:sp>
      <p:sp>
        <p:nvSpPr>
          <p:cNvPr id="13312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B4602E-199B-4BA6-85E0-FC494E300428}" type="slidenum">
              <a:rPr lang="en-US"/>
              <a:pPr/>
              <a:t>49</a:t>
            </a:fld>
            <a:endParaRPr lang="en-US"/>
          </a:p>
        </p:txBody>
      </p:sp>
      <p:sp>
        <p:nvSpPr>
          <p:cNvPr id="13332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B4C99F-E1CC-45E6-8E89-9B17795F5822}" type="slidenum">
              <a:rPr lang="en-US"/>
              <a:pPr/>
              <a:t>5</a:t>
            </a:fld>
            <a:endParaRPr lang="en-US"/>
          </a:p>
        </p:txBody>
      </p:sp>
      <p:sp>
        <p:nvSpPr>
          <p:cNvPr id="6778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C5D431-5052-40B2-956B-2BB7AB1A5606}" type="slidenum">
              <a:rPr lang="en-US"/>
              <a:pPr/>
              <a:t>50</a:t>
            </a:fld>
            <a:endParaRPr lang="en-US"/>
          </a:p>
        </p:txBody>
      </p:sp>
      <p:sp>
        <p:nvSpPr>
          <p:cNvPr id="6707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1E714B-3AC0-46B9-89E5-31631808EA8E}" type="slidenum">
              <a:rPr lang="en-US"/>
              <a:pPr/>
              <a:t>6</a:t>
            </a:fld>
            <a:endParaRPr lang="en-US"/>
          </a:p>
        </p:txBody>
      </p:sp>
      <p:sp>
        <p:nvSpPr>
          <p:cNvPr id="12441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4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C86FA9-C6A2-4680-AD15-FA2C669B11AA}" type="slidenum">
              <a:rPr lang="en-US"/>
              <a:pPr/>
              <a:t>7</a:t>
            </a:fld>
            <a:endParaRPr lang="en-US"/>
          </a:p>
        </p:txBody>
      </p:sp>
      <p:sp>
        <p:nvSpPr>
          <p:cNvPr id="12462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6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93B8A2-C8AD-4040-B016-4D5A9FA445C4}" type="slidenum">
              <a:rPr lang="en-US"/>
              <a:pPr/>
              <a:t>8</a:t>
            </a:fld>
            <a:endParaRPr lang="en-US"/>
          </a:p>
        </p:txBody>
      </p:sp>
      <p:sp>
        <p:nvSpPr>
          <p:cNvPr id="12482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8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E8EDF9-911D-4DEC-BBD4-7A0D8AE9024D}" type="slidenum">
              <a:rPr lang="en-US"/>
              <a:pPr/>
              <a:t>9</a:t>
            </a:fld>
            <a:endParaRPr lang="en-US"/>
          </a:p>
        </p:txBody>
      </p:sp>
      <p:sp>
        <p:nvSpPr>
          <p:cNvPr id="12503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0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0575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126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6538" y="-504825"/>
            <a:ext cx="2189162" cy="5915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8" y="-504825"/>
            <a:ext cx="6419850" cy="5915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126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359275" cy="4619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4725" y="1095375"/>
            <a:ext cx="4359275" cy="4619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26263" y="0"/>
            <a:ext cx="221773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500813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359275" cy="5762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4725" y="1095375"/>
            <a:ext cx="4359275" cy="5762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26263" y="0"/>
            <a:ext cx="2217737" cy="685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500813" cy="6858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197350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2800" y="1095375"/>
            <a:ext cx="4197350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3375" y="0"/>
            <a:ext cx="2136775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257925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0425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4813" y="0"/>
            <a:ext cx="2160587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329363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0425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4813" y="0"/>
            <a:ext cx="2160587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329363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6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741613"/>
            <a:ext cx="9144000" cy="609600"/>
          </a:xfrm>
        </p:spPr>
        <p:txBody>
          <a:bodyPr anchorCtr="1"/>
          <a:lstStyle>
            <a:lvl1pPr algn="ctr" fontAlgn="ctr">
              <a:defRPr sz="4000" b="1">
                <a:solidFill>
                  <a:srgbClr val="FF0000"/>
                </a:solidFill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F660B0-7BAB-45F9-A795-AC7D35771E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A7307F-439A-4DCA-8566-5A43069BC2A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828800"/>
            <a:ext cx="40005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828800"/>
            <a:ext cx="40005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39B5F5-A135-4569-8F3B-A13400E034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419460-87A2-4722-9CAC-0D2E2D3137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C7B2B9-3CB0-4D38-BCEB-37C008DAD6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CC01BF-B6F2-47E4-9B54-7324A97B9C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F34234-A147-4D4F-B708-84790CF900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433911-9F69-4C3F-B9CD-9FB0A135F3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BD23CC-8093-48D8-A8DC-43846F4301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473075"/>
            <a:ext cx="2038350" cy="5394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473075"/>
            <a:ext cx="5962650" cy="5394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72B56F-8B07-4DBA-8D8E-7224F4CA61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0575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6538" y="-504825"/>
            <a:ext cx="2189162" cy="5915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8" y="-504825"/>
            <a:ext cx="6419850" cy="5915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35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2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8.jpeg"/><Relationship Id="rId18" Type="http://schemas.openxmlformats.org/officeDocument/2006/relationships/image" Target="../media/image10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17" Type="http://schemas.openxmlformats.org/officeDocument/2006/relationships/hyperlink" Target="Resources/ch35_sectn04_quiz.qtb" TargetMode="External"/><Relationship Id="rId2" Type="http://schemas.openxmlformats.org/officeDocument/2006/relationships/slideLayout" Target="../slideLayouts/slideLayout90.xml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98.xml"/><Relationship Id="rId19" Type="http://schemas.openxmlformats.org/officeDocument/2006/relationships/image" Target="../media/image11.png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7538" name="Picture 2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1217539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121754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21754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121754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1217544" name="Rectangle 8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100000"/>
              </a:spcBef>
              <a:spcAft>
                <a:spcPct val="75000"/>
              </a:spcAft>
              <a:tabLst>
                <a:tab pos="1828800" algn="l"/>
              </a:tabLst>
            </a:pPr>
            <a:endParaRPr lang="en-US" sz="3200">
              <a:solidFill>
                <a:srgbClr val="000080"/>
              </a:solidFill>
              <a:ea typeface="ＭＳ Ｐゴシック" pitchFamily="1" charset="-128"/>
            </a:endParaRPr>
          </a:p>
        </p:txBody>
      </p:sp>
      <p:sp>
        <p:nvSpPr>
          <p:cNvPr id="1217545" name="Rectangle 9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1217546" name="Text Box 10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ea typeface="ＭＳ Ｐゴシック" pitchFamily="1" charset="-128"/>
            </a:endParaRPr>
          </a:p>
        </p:txBody>
      </p:sp>
      <p:sp>
        <p:nvSpPr>
          <p:cNvPr id="1217547" name="Text Box 11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End Show</a:t>
            </a:r>
          </a:p>
        </p:txBody>
      </p:sp>
      <p:sp>
        <p:nvSpPr>
          <p:cNvPr id="1217548" name="Rectangle 12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17552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1638300" y="0"/>
            <a:ext cx="6551613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1217553" name="Picture 17" descr="logo_ph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1217554" name="Rectangle 18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Slide </a:t>
            </a:r>
          </a:p>
          <a:p>
            <a:pPr algn="r"/>
            <a:fld id="{89B89FFC-D8FF-4D89-9785-40EE14AD6F65}" type="slidenum"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 of 49</a:t>
            </a:r>
            <a:endParaRPr lang="en-US" sz="1400">
              <a:solidFill>
                <a:schemeClr val="bg1"/>
              </a:solidFill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100000"/>
        </a:spcBef>
        <a:spcAft>
          <a:spcPct val="75000"/>
        </a:spcAft>
        <a:tabLst>
          <a:tab pos="1828800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206500" algn="l" rtl="0" fontAlgn="base">
        <a:spcBef>
          <a:spcPct val="100000"/>
        </a:spcBef>
        <a:spcAft>
          <a:spcPct val="25000"/>
        </a:spcAft>
        <a:tabLst>
          <a:tab pos="1828800" algn="l"/>
        </a:tabLst>
        <a:defRPr sz="2800" b="1">
          <a:solidFill>
            <a:srgbClr val="006400"/>
          </a:solidFill>
          <a:latin typeface="+mn-lt"/>
          <a:ea typeface="+mn-ea"/>
        </a:defRPr>
      </a:lvl2pPr>
      <a:lvl3pPr marL="1557338" indent="-236538" algn="l" rtl="0" fontAlgn="base">
        <a:spcBef>
          <a:spcPct val="0"/>
        </a:spcBef>
        <a:spcAft>
          <a:spcPct val="25000"/>
        </a:spcAft>
        <a:buSzPct val="125000"/>
        <a:buChar char="•"/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1671638" algn="l" rtl="0" fontAlgn="base">
        <a:spcBef>
          <a:spcPct val="0"/>
        </a:spcBef>
        <a:spcAft>
          <a:spcPct val="25000"/>
        </a:spcAft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4pPr>
      <a:lvl5pPr marL="24653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5pPr>
      <a:lvl6pPr marL="29225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6pPr>
      <a:lvl7pPr marL="33797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7pPr>
      <a:lvl8pPr marL="38369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8pPr>
      <a:lvl9pPr marL="42941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3010" name="Picture 2" descr="bio section open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82100" cy="6883400"/>
          </a:xfrm>
          <a:prstGeom prst="rect">
            <a:avLst/>
          </a:prstGeom>
          <a:noFill/>
        </p:spPr>
      </p:pic>
      <p:sp>
        <p:nvSpPr>
          <p:cNvPr id="1323011" name="Rectangle 3"/>
          <p:cNvSpPr>
            <a:spLocks noChangeArrowheads="1"/>
          </p:cNvSpPr>
          <p:nvPr/>
        </p:nvSpPr>
        <p:spPr bwMode="auto">
          <a:xfrm>
            <a:off x="-14288" y="20638"/>
            <a:ext cx="3840163" cy="1952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2301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50265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2301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3230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13230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91325" y="61833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1323016" name="Rectangle 8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  <a:tabLst>
                <a:tab pos="808038" algn="l"/>
                <a:tab pos="1311275" algn="l"/>
                <a:tab pos="1651000" algn="l"/>
              </a:tabLst>
            </a:pPr>
            <a:endParaRPr lang="en-US" sz="3200">
              <a:solidFill>
                <a:srgbClr val="000080"/>
              </a:solidFill>
              <a:ea typeface="ＭＳ Ｐゴシック" pitchFamily="1" charset="-128"/>
            </a:endParaRPr>
          </a:p>
        </p:txBody>
      </p:sp>
      <p:pic>
        <p:nvPicPr>
          <p:cNvPr id="1323017" name="Picture 9" descr="logo_ph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1323018" name="Rectangle 10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1323019" name="Text Box 11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ea typeface="ＭＳ Ｐゴシック" pitchFamily="1" charset="-128"/>
            </a:endParaRPr>
          </a:p>
        </p:txBody>
      </p:sp>
      <p:sp>
        <p:nvSpPr>
          <p:cNvPr id="1323020" name="Rectangle 12"/>
          <p:cNvSpPr>
            <a:spLocks noChangeArrowheads="1"/>
          </p:cNvSpPr>
          <p:nvPr/>
        </p:nvSpPr>
        <p:spPr bwMode="auto">
          <a:xfrm>
            <a:off x="0" y="0"/>
            <a:ext cx="9158288" cy="333375"/>
          </a:xfrm>
          <a:prstGeom prst="rect">
            <a:avLst/>
          </a:prstGeom>
          <a:solidFill>
            <a:srgbClr val="2C2C9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b="0"/>
          </a:p>
        </p:txBody>
      </p:sp>
      <p:sp>
        <p:nvSpPr>
          <p:cNvPr id="1323021" name="Rectangle 13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23022" name="Picture 14" descr="red button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1323023" name="Text Box 15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End Show</a:t>
            </a:r>
          </a:p>
        </p:txBody>
      </p:sp>
      <p:sp>
        <p:nvSpPr>
          <p:cNvPr id="1323024" name="Rectangle 16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7996238" y="63087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23025" name="Picture 17" descr="sectionQUIZ_BAR copy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4900613" cy="771525"/>
          </a:xfrm>
          <a:prstGeom prst="rect">
            <a:avLst/>
          </a:prstGeom>
          <a:noFill/>
        </p:spPr>
      </p:pic>
      <p:sp>
        <p:nvSpPr>
          <p:cNvPr id="1323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14288" y="-504825"/>
            <a:ext cx="1069975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23027" name="Rectangle 19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Slide </a:t>
            </a:r>
          </a:p>
          <a:p>
            <a:pPr algn="r"/>
            <a:fld id="{976D2BBC-F38D-4822-A439-30FFD7FB9668}" type="slidenum"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 of 49</a:t>
            </a:r>
            <a:endParaRPr lang="en-US" sz="1400">
              <a:solidFill>
                <a:schemeClr val="bg1"/>
              </a:solidFill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2pPr>
      <a:lvl3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3pPr>
      <a:lvl4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4pPr>
      <a:lvl5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6pPr>
      <a:lvl7pPr marL="9144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7pPr>
      <a:lvl8pPr marL="13716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8pPr>
      <a:lvl9pPr marL="18288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tabLst>
          <a:tab pos="808038" algn="l"/>
          <a:tab pos="1311275" algn="l"/>
          <a:tab pos="1651000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625475" indent="-7938" algn="l" rtl="0" fontAlgn="base">
        <a:spcBef>
          <a:spcPct val="0"/>
        </a:spcBef>
        <a:spcAft>
          <a:spcPct val="5000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2pPr>
      <a:lvl3pPr marL="1195388" indent="-449263" algn="l" rtl="0" fontAlgn="base">
        <a:spcBef>
          <a:spcPct val="0"/>
        </a:spcBef>
        <a:spcAft>
          <a:spcPct val="50000"/>
        </a:spcAft>
        <a:buAutoNum type="alphaLcPeriod"/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2765425" indent="-1454150" algn="l" rtl="0" fontAlgn="base">
        <a:spcBef>
          <a:spcPct val="0"/>
        </a:spcBef>
        <a:spcAft>
          <a:spcPct val="50000"/>
        </a:spcAft>
        <a:tabLst>
          <a:tab pos="808038" algn="l"/>
          <a:tab pos="1311275" algn="l"/>
          <a:tab pos="1651000" algn="l"/>
        </a:tabLst>
        <a:defRPr sz="2400">
          <a:solidFill>
            <a:schemeClr val="tx1"/>
          </a:solidFill>
          <a:latin typeface="+mn-lt"/>
          <a:ea typeface="+mn-ea"/>
        </a:defRPr>
      </a:lvl4pPr>
      <a:lvl5pPr marL="34893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5pPr>
      <a:lvl6pPr marL="39465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6pPr>
      <a:lvl7pPr marL="44037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7pPr>
      <a:lvl8pPr marL="48609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8pPr>
      <a:lvl9pPr marL="53181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6098" name="Picture 2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1156099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1156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156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1156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1156103" name="Rectangle 7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4000">
              <a:solidFill>
                <a:srgbClr val="A50000"/>
              </a:solidFill>
              <a:ea typeface="ＭＳ Ｐゴシック" pitchFamily="1" charset="-128"/>
            </a:endParaRPr>
          </a:p>
        </p:txBody>
      </p:sp>
      <p:sp>
        <p:nvSpPr>
          <p:cNvPr id="1156104" name="Rectangle 8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1156105" name="Text Box 9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ea typeface="ＭＳ Ｐゴシック" pitchFamily="1" charset="-128"/>
            </a:endParaRPr>
          </a:p>
        </p:txBody>
      </p:sp>
      <p:sp>
        <p:nvSpPr>
          <p:cNvPr id="1156106" name="Text Box 10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End Show</a:t>
            </a:r>
          </a:p>
        </p:txBody>
      </p:sp>
      <p:sp>
        <p:nvSpPr>
          <p:cNvPr id="1156107" name="Rectangle 11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156108" name="Picture 12" descr="logo_ph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115611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827213" y="0"/>
            <a:ext cx="637857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56112" name="Rectangle 16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Slide </a:t>
            </a:r>
          </a:p>
          <a:p>
            <a:pPr algn="r"/>
            <a:fld id="{BEE4C441-BB50-4694-8EAA-73C8B35FEA65}" type="slidenum"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 of 49</a:t>
            </a:r>
            <a:endParaRPr lang="en-US" sz="1400">
              <a:solidFill>
                <a:schemeClr val="bg1"/>
              </a:solidFill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4000" b="1">
          <a:solidFill>
            <a:srgbClr val="A50000"/>
          </a:solidFill>
          <a:latin typeface="+mn-lt"/>
          <a:ea typeface="+mn-ea"/>
          <a:cs typeface="+mn-cs"/>
        </a:defRPr>
      </a:lvl1pPr>
      <a:lvl2pPr marL="287338" algn="l" rtl="0" fontAlgn="base">
        <a:spcBef>
          <a:spcPct val="0"/>
        </a:spcBef>
        <a:spcAft>
          <a:spcPct val="50000"/>
        </a:spcAft>
        <a:defRPr sz="4000" b="1">
          <a:solidFill>
            <a:srgbClr val="006400"/>
          </a:solidFill>
          <a:latin typeface="+mn-lt"/>
          <a:ea typeface="+mn-ea"/>
        </a:defRPr>
      </a:lvl2pPr>
      <a:lvl3pPr marL="401638" algn="l" rtl="0" fontAlgn="base">
        <a:spcBef>
          <a:spcPct val="0"/>
        </a:spcBef>
        <a:spcAft>
          <a:spcPct val="50000"/>
        </a:spcAft>
        <a:buFont typeface="Arial" charset="0"/>
        <a:defRPr sz="2800">
          <a:solidFill>
            <a:schemeClr val="tx1"/>
          </a:solidFill>
          <a:latin typeface="+mn-lt"/>
          <a:ea typeface="+mn-ea"/>
        </a:defRPr>
      </a:lvl3pPr>
      <a:lvl4pPr marL="515938" indent="515938" algn="l" rtl="0" fontAlgn="base">
        <a:spcBef>
          <a:spcPct val="0"/>
        </a:spcBef>
        <a:spcAft>
          <a:spcPct val="50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4pPr>
      <a:lvl5pPr marL="1204913" indent="60325" algn="l" rtl="0" fontAlgn="base">
        <a:spcBef>
          <a:spcPct val="20000"/>
        </a:spcBef>
        <a:spcAft>
          <a:spcPct val="0"/>
        </a:spcAft>
        <a:buChar char="»"/>
        <a:defRPr sz="4000">
          <a:solidFill>
            <a:schemeClr val="tx1"/>
          </a:solidFill>
          <a:latin typeface="+mn-lt"/>
          <a:ea typeface="+mn-ea"/>
        </a:defRPr>
      </a:lvl5pPr>
      <a:lvl6pPr marL="1662113" indent="60325" algn="l" rtl="0" fontAlgn="base">
        <a:spcBef>
          <a:spcPct val="20000"/>
        </a:spcBef>
        <a:spcAft>
          <a:spcPct val="0"/>
        </a:spcAft>
        <a:buChar char="»"/>
        <a:defRPr sz="4000">
          <a:solidFill>
            <a:schemeClr val="tx1"/>
          </a:solidFill>
          <a:latin typeface="+mn-lt"/>
          <a:ea typeface="+mn-ea"/>
        </a:defRPr>
      </a:lvl6pPr>
      <a:lvl7pPr marL="2119313" indent="60325" algn="l" rtl="0" fontAlgn="base">
        <a:spcBef>
          <a:spcPct val="20000"/>
        </a:spcBef>
        <a:spcAft>
          <a:spcPct val="0"/>
        </a:spcAft>
        <a:buChar char="»"/>
        <a:defRPr sz="4000">
          <a:solidFill>
            <a:schemeClr val="tx1"/>
          </a:solidFill>
          <a:latin typeface="+mn-lt"/>
          <a:ea typeface="+mn-ea"/>
        </a:defRPr>
      </a:lvl7pPr>
      <a:lvl8pPr marL="2576513" indent="60325" algn="l" rtl="0" fontAlgn="base">
        <a:spcBef>
          <a:spcPct val="20000"/>
        </a:spcBef>
        <a:spcAft>
          <a:spcPct val="0"/>
        </a:spcAft>
        <a:buChar char="»"/>
        <a:defRPr sz="4000">
          <a:solidFill>
            <a:schemeClr val="tx1"/>
          </a:solidFill>
          <a:latin typeface="+mn-lt"/>
          <a:ea typeface="+mn-ea"/>
        </a:defRPr>
      </a:lvl8pPr>
      <a:lvl9pPr marL="3033713" indent="60325" algn="l" rtl="0" fontAlgn="base">
        <a:spcBef>
          <a:spcPct val="20000"/>
        </a:spcBef>
        <a:spcAft>
          <a:spcPct val="0"/>
        </a:spcAft>
        <a:buChar char="»"/>
        <a:defRPr sz="4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32" name="Picture 20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64515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6451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870950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452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64521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100000"/>
              </a:spcBef>
              <a:spcAft>
                <a:spcPct val="75000"/>
              </a:spcAft>
              <a:tabLst>
                <a:tab pos="1828800" algn="l"/>
              </a:tabLst>
            </a:pPr>
            <a:endParaRPr lang="en-US" sz="3200">
              <a:solidFill>
                <a:srgbClr val="000080"/>
              </a:solidFill>
              <a:ea typeface="ＭＳ Ｐゴシック" pitchFamily="1" charset="-128"/>
            </a:endParaRPr>
          </a:p>
        </p:txBody>
      </p:sp>
      <p:sp>
        <p:nvSpPr>
          <p:cNvPr id="64523" name="Rectangle 11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64524" name="Text Box 12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ea typeface="ＭＳ Ｐゴシック" pitchFamily="1" charset="-128"/>
            </a:endParaRPr>
          </a:p>
        </p:txBody>
      </p:sp>
      <p:sp>
        <p:nvSpPr>
          <p:cNvPr id="64526" name="Text Box 14"/>
          <p:cNvSpPr txBox="1">
            <a:spLocks noChangeArrowheads="1"/>
          </p:cNvSpPr>
          <p:nvPr/>
        </p:nvSpPr>
        <p:spPr bwMode="auto">
          <a:xfrm>
            <a:off x="8210550" y="6448425"/>
            <a:ext cx="9207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End Show</a:t>
            </a:r>
          </a:p>
        </p:txBody>
      </p:sp>
      <p:sp>
        <p:nvSpPr>
          <p:cNvPr id="64527" name="Rectangle 1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4528" name="Rectangle 16"/>
          <p:cNvSpPr>
            <a:spLocks noChangeArrowheads="1"/>
          </p:cNvSpPr>
          <p:nvPr/>
        </p:nvSpPr>
        <p:spPr bwMode="auto">
          <a:xfrm>
            <a:off x="1776413" y="0"/>
            <a:ext cx="20272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35–4 The Senses</a:t>
            </a:r>
          </a:p>
        </p:txBody>
      </p:sp>
      <p:pic>
        <p:nvPicPr>
          <p:cNvPr id="64529" name="Picture 17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836988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30" name="Picture 18" descr="key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35000" y="2397125"/>
            <a:ext cx="671513" cy="433388"/>
          </a:xfrm>
          <a:prstGeom prst="rect">
            <a:avLst/>
          </a:prstGeom>
          <a:noFill/>
        </p:spPr>
      </p:pic>
      <p:sp>
        <p:nvSpPr>
          <p:cNvPr id="64531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4113213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64533" name="Picture 21" descr="logo_ph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64535" name="Rectangle 23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Slide </a:t>
            </a:r>
          </a:p>
          <a:p>
            <a:pPr algn="r"/>
            <a:fld id="{D5155A23-19E7-45AD-A541-CC8170317505}" type="slidenum"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 of 49</a:t>
            </a:r>
            <a:endParaRPr lang="en-US" sz="1400">
              <a:solidFill>
                <a:schemeClr val="bg1"/>
              </a:solidFill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100000"/>
        </a:spcBef>
        <a:spcAft>
          <a:spcPct val="75000"/>
        </a:spcAft>
        <a:tabLst>
          <a:tab pos="1828800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206500" algn="l" rtl="0" fontAlgn="base">
        <a:spcBef>
          <a:spcPct val="100000"/>
        </a:spcBef>
        <a:spcAft>
          <a:spcPct val="25000"/>
        </a:spcAft>
        <a:tabLst>
          <a:tab pos="1828800" algn="l"/>
        </a:tabLst>
        <a:defRPr sz="2800" b="1">
          <a:solidFill>
            <a:srgbClr val="006400"/>
          </a:solidFill>
          <a:latin typeface="+mn-lt"/>
          <a:ea typeface="+mn-ea"/>
        </a:defRPr>
      </a:lvl2pPr>
      <a:lvl3pPr marL="1557338" indent="-236538" algn="l" rtl="0" fontAlgn="base">
        <a:spcBef>
          <a:spcPct val="0"/>
        </a:spcBef>
        <a:spcAft>
          <a:spcPct val="25000"/>
        </a:spcAft>
        <a:buSzPct val="125000"/>
        <a:buChar char="•"/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1671638" algn="l" rtl="0" fontAlgn="base">
        <a:spcBef>
          <a:spcPct val="0"/>
        </a:spcBef>
        <a:spcAft>
          <a:spcPct val="25000"/>
        </a:spcAft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4pPr>
      <a:lvl5pPr marL="24653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5pPr>
      <a:lvl6pPr marL="29225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6pPr>
      <a:lvl7pPr marL="33797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7pPr>
      <a:lvl8pPr marL="38369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8pPr>
      <a:lvl9pPr marL="42941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8780" name="Picture 28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458755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45875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870950" cy="576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5875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45875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5876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458761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100000"/>
              </a:spcBef>
              <a:spcAft>
                <a:spcPct val="75000"/>
              </a:spcAft>
              <a:tabLst>
                <a:tab pos="1828800" algn="l"/>
              </a:tabLst>
            </a:pPr>
            <a:endParaRPr lang="en-US" sz="3200">
              <a:solidFill>
                <a:srgbClr val="000080"/>
              </a:solidFill>
              <a:ea typeface="ＭＳ Ｐゴシック" pitchFamily="1" charset="-128"/>
            </a:endParaRPr>
          </a:p>
        </p:txBody>
      </p:sp>
      <p:sp>
        <p:nvSpPr>
          <p:cNvPr id="458763" name="Rectangle 11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458764" name="Text Box 12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ea typeface="ＭＳ Ｐゴシック" pitchFamily="1" charset="-128"/>
            </a:endParaRPr>
          </a:p>
        </p:txBody>
      </p:sp>
      <p:sp>
        <p:nvSpPr>
          <p:cNvPr id="458766" name="Text Box 14"/>
          <p:cNvSpPr txBox="1">
            <a:spLocks noChangeArrowheads="1"/>
          </p:cNvSpPr>
          <p:nvPr/>
        </p:nvSpPr>
        <p:spPr bwMode="auto">
          <a:xfrm>
            <a:off x="8210550" y="6448425"/>
            <a:ext cx="9207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End Show</a:t>
            </a:r>
          </a:p>
        </p:txBody>
      </p:sp>
      <p:sp>
        <p:nvSpPr>
          <p:cNvPr id="458767" name="Rectangle 1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8768" name="Rectangle 16"/>
          <p:cNvSpPr>
            <a:spLocks noChangeArrowheads="1"/>
          </p:cNvSpPr>
          <p:nvPr/>
        </p:nvSpPr>
        <p:spPr bwMode="auto">
          <a:xfrm>
            <a:off x="1776413" y="0"/>
            <a:ext cx="20272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35–4 The Senses</a:t>
            </a:r>
          </a:p>
        </p:txBody>
      </p:sp>
      <p:pic>
        <p:nvPicPr>
          <p:cNvPr id="458769" name="Picture 17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836988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8770" name="Picture 18" descr="key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22300" y="2400300"/>
            <a:ext cx="673100" cy="434975"/>
          </a:xfrm>
          <a:prstGeom prst="rect">
            <a:avLst/>
          </a:prstGeom>
          <a:noFill/>
        </p:spPr>
      </p:pic>
      <p:sp>
        <p:nvSpPr>
          <p:cNvPr id="458771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4113213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458781" name="Picture 29" descr="logo_ph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458784" name="Rectangle 32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Slide </a:t>
            </a:r>
          </a:p>
          <a:p>
            <a:pPr algn="r"/>
            <a:fld id="{E228756D-1B3D-482B-B162-BE300062FDB4}" type="slidenum"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 of 49</a:t>
            </a:r>
            <a:endParaRPr lang="en-US" sz="1400">
              <a:solidFill>
                <a:schemeClr val="bg1"/>
              </a:solidFill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100000"/>
        </a:spcBef>
        <a:spcAft>
          <a:spcPct val="75000"/>
        </a:spcAft>
        <a:tabLst>
          <a:tab pos="1828800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206500" algn="l" rtl="0" fontAlgn="base">
        <a:spcBef>
          <a:spcPct val="100000"/>
        </a:spcBef>
        <a:spcAft>
          <a:spcPct val="25000"/>
        </a:spcAft>
        <a:tabLst>
          <a:tab pos="1828800" algn="l"/>
        </a:tabLst>
        <a:defRPr sz="2800" b="1">
          <a:solidFill>
            <a:schemeClr val="tx1"/>
          </a:solidFill>
          <a:latin typeface="+mn-lt"/>
          <a:ea typeface="+mn-ea"/>
        </a:defRPr>
      </a:lvl2pPr>
      <a:lvl3pPr marL="1557338" indent="-236538" algn="l" rtl="0" fontAlgn="base">
        <a:spcBef>
          <a:spcPct val="0"/>
        </a:spcBef>
        <a:spcAft>
          <a:spcPct val="25000"/>
        </a:spcAft>
        <a:buSzPct val="125000"/>
        <a:buChar char="•"/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1671638" algn="l" rtl="0" fontAlgn="base">
        <a:spcBef>
          <a:spcPct val="0"/>
        </a:spcBef>
        <a:spcAft>
          <a:spcPct val="25000"/>
        </a:spcAft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4pPr>
      <a:lvl5pPr marL="24653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5pPr>
      <a:lvl6pPr marL="29225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6pPr>
      <a:lvl7pPr marL="33797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7pPr>
      <a:lvl8pPr marL="38369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8pPr>
      <a:lvl9pPr marL="42941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419" name="Picture 19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230403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23040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113213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040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54710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040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23040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23040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230409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  <a:tabLst>
                <a:tab pos="1255713" algn="l"/>
              </a:tabLst>
            </a:pPr>
            <a:endParaRPr lang="en-US" sz="3200">
              <a:solidFill>
                <a:srgbClr val="000080"/>
              </a:solidFill>
              <a:ea typeface="ＭＳ Ｐゴシック" pitchFamily="1" charset="-128"/>
            </a:endParaRPr>
          </a:p>
        </p:txBody>
      </p:sp>
      <p:sp>
        <p:nvSpPr>
          <p:cNvPr id="230411" name="Rectangle 11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230412" name="Text Box 12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ea typeface="ＭＳ Ｐゴシック" pitchFamily="1" charset="-128"/>
            </a:endParaRPr>
          </a:p>
        </p:txBody>
      </p:sp>
      <p:sp>
        <p:nvSpPr>
          <p:cNvPr id="230414" name="Text Box 14"/>
          <p:cNvSpPr txBox="1">
            <a:spLocks noChangeArrowheads="1"/>
          </p:cNvSpPr>
          <p:nvPr/>
        </p:nvSpPr>
        <p:spPr bwMode="auto">
          <a:xfrm>
            <a:off x="8210550" y="6448425"/>
            <a:ext cx="9207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End Show</a:t>
            </a:r>
          </a:p>
        </p:txBody>
      </p:sp>
      <p:sp>
        <p:nvSpPr>
          <p:cNvPr id="230415" name="Rectangle 1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0416" name="Rectangle 16"/>
          <p:cNvSpPr>
            <a:spLocks noChangeArrowheads="1"/>
          </p:cNvSpPr>
          <p:nvPr/>
        </p:nvSpPr>
        <p:spPr bwMode="auto">
          <a:xfrm>
            <a:off x="1776413" y="0"/>
            <a:ext cx="20272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35–4 The Senses</a:t>
            </a:r>
          </a:p>
        </p:txBody>
      </p:sp>
      <p:pic>
        <p:nvPicPr>
          <p:cNvPr id="230417" name="Picture 17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836988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0420" name="Picture 20" descr="logo_ph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230422" name="Rectangle 22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Slide </a:t>
            </a:r>
          </a:p>
          <a:p>
            <a:pPr algn="r"/>
            <a:fld id="{1831141C-082F-4F63-A030-F3AE26D5FCBC}" type="slidenum"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 of 49</a:t>
            </a:r>
            <a:endParaRPr lang="en-US" sz="1400">
              <a:solidFill>
                <a:schemeClr val="bg1"/>
              </a:solidFill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tabLst>
          <a:tab pos="1255713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tabLst>
          <a:tab pos="1255713" algn="l"/>
        </a:tabLst>
        <a:defRPr sz="2800" b="1">
          <a:solidFill>
            <a:srgbClr val="006400"/>
          </a:solidFill>
          <a:latin typeface="+mn-lt"/>
          <a:ea typeface="+mn-ea"/>
        </a:defRPr>
      </a:lvl2pPr>
      <a:lvl3pPr marL="287338" indent="4763" algn="l" rtl="0" fontAlgn="base">
        <a:spcBef>
          <a:spcPct val="25000"/>
        </a:spcBef>
        <a:spcAft>
          <a:spcPct val="25000"/>
        </a:spcAft>
        <a:buFont typeface="Arial" charset="0"/>
        <a:tabLst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914400" indent="-231775" algn="l" rtl="0" fontAlgn="base">
        <a:spcBef>
          <a:spcPct val="25000"/>
        </a:spcBef>
        <a:spcAft>
          <a:spcPct val="25000"/>
        </a:spcAft>
        <a:buSzPct val="125000"/>
        <a:buChar char="•"/>
        <a:tabLst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4pPr>
      <a:lvl5pPr marL="1252538" indent="3175" algn="l" rtl="0" fontAlgn="base">
        <a:spcBef>
          <a:spcPct val="25000"/>
        </a:spcBef>
        <a:spcAft>
          <a:spcPct val="25000"/>
        </a:spcAft>
        <a:buSzPct val="125000"/>
        <a:buFont typeface="Wingdings" pitchFamily="2" charset="2"/>
        <a:tabLst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5pPr>
      <a:lvl6pPr marL="1709738" indent="3175" algn="l" rtl="0" fontAlgn="base">
        <a:spcBef>
          <a:spcPct val="25000"/>
        </a:spcBef>
        <a:spcAft>
          <a:spcPct val="25000"/>
        </a:spcAft>
        <a:buSzPct val="125000"/>
        <a:buFont typeface="Wingdings" pitchFamily="2" charset="2"/>
        <a:tabLst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6pPr>
      <a:lvl7pPr marL="2166938" indent="3175" algn="l" rtl="0" fontAlgn="base">
        <a:spcBef>
          <a:spcPct val="25000"/>
        </a:spcBef>
        <a:spcAft>
          <a:spcPct val="25000"/>
        </a:spcAft>
        <a:buSzPct val="125000"/>
        <a:buFont typeface="Wingdings" pitchFamily="2" charset="2"/>
        <a:tabLst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7pPr>
      <a:lvl8pPr marL="2624138" indent="3175" algn="l" rtl="0" fontAlgn="base">
        <a:spcBef>
          <a:spcPct val="25000"/>
        </a:spcBef>
        <a:spcAft>
          <a:spcPct val="25000"/>
        </a:spcAft>
        <a:buSzPct val="125000"/>
        <a:buFont typeface="Wingdings" pitchFamily="2" charset="2"/>
        <a:tabLst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8pPr>
      <a:lvl9pPr marL="3081338" indent="3175" algn="l" rtl="0" fontAlgn="base">
        <a:spcBef>
          <a:spcPct val="25000"/>
        </a:spcBef>
        <a:spcAft>
          <a:spcPct val="25000"/>
        </a:spcAft>
        <a:buSzPct val="125000"/>
        <a:buFont typeface="Wingdings" pitchFamily="2" charset="2"/>
        <a:tabLst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5730" name="Picture 2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585731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585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113213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85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64235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85734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58573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8573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585737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2800" b="0">
              <a:ea typeface="ＭＳ Ｐゴシック" pitchFamily="1" charset="-128"/>
            </a:endParaRPr>
          </a:p>
        </p:txBody>
      </p:sp>
      <p:sp>
        <p:nvSpPr>
          <p:cNvPr id="585738" name="Rectangle 10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585739" name="Text Box 11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ea typeface="ＭＳ Ｐゴシック" pitchFamily="1" charset="-128"/>
            </a:endParaRPr>
          </a:p>
        </p:txBody>
      </p:sp>
      <p:sp>
        <p:nvSpPr>
          <p:cNvPr id="585741" name="Text Box 13"/>
          <p:cNvSpPr txBox="1">
            <a:spLocks noChangeArrowheads="1"/>
          </p:cNvSpPr>
          <p:nvPr/>
        </p:nvSpPr>
        <p:spPr bwMode="auto">
          <a:xfrm>
            <a:off x="8210550" y="6448425"/>
            <a:ext cx="9207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End Show</a:t>
            </a:r>
          </a:p>
        </p:txBody>
      </p:sp>
      <p:sp>
        <p:nvSpPr>
          <p:cNvPr id="585742" name="Rectangle 14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743" name="Rectangle 15"/>
          <p:cNvSpPr>
            <a:spLocks noChangeArrowheads="1"/>
          </p:cNvSpPr>
          <p:nvPr/>
        </p:nvSpPr>
        <p:spPr bwMode="auto">
          <a:xfrm>
            <a:off x="1776413" y="0"/>
            <a:ext cx="20272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35–4 The Senses</a:t>
            </a:r>
          </a:p>
        </p:txBody>
      </p:sp>
      <p:pic>
        <p:nvPicPr>
          <p:cNvPr id="585744" name="Picture 16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836988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5745" name="Picture 17" descr="logo_ph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585747" name="Rectangle 19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Slide </a:t>
            </a:r>
          </a:p>
          <a:p>
            <a:pPr algn="r"/>
            <a:fld id="{560FC1C0-F90A-4A0D-B830-93D18EA00460}" type="slidenum"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 of 49</a:t>
            </a:r>
            <a:endParaRPr lang="en-US" sz="1400">
              <a:solidFill>
                <a:schemeClr val="bg1"/>
              </a:solidFill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defRPr sz="2800">
          <a:solidFill>
            <a:schemeClr val="tx1"/>
          </a:solidFill>
          <a:latin typeface="+mn-lt"/>
          <a:ea typeface="+mn-ea"/>
        </a:defRPr>
      </a:lvl2pPr>
      <a:lvl3pPr marL="739775" indent="-282575" algn="l" rtl="0" fontAlgn="base">
        <a:spcBef>
          <a:spcPct val="35000"/>
        </a:spcBef>
        <a:spcAft>
          <a:spcPct val="25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3pPr>
      <a:lvl4pPr marL="969963" indent="4763" algn="l" rtl="0" fontAlgn="base">
        <a:spcBef>
          <a:spcPct val="35000"/>
        </a:spcBef>
        <a:spcAft>
          <a:spcPct val="25000"/>
        </a:spcAft>
        <a:buSzPct val="125000"/>
        <a:defRPr sz="2800" b="1">
          <a:solidFill>
            <a:schemeClr val="tx1"/>
          </a:solidFill>
          <a:latin typeface="+mn-lt"/>
          <a:ea typeface="+mn-ea"/>
        </a:defRPr>
      </a:lvl4pPr>
      <a:lvl5pPr marL="1089025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2" charset="2"/>
        <a:defRPr sz="2400">
          <a:solidFill>
            <a:schemeClr val="tx1"/>
          </a:solidFill>
          <a:latin typeface="+mn-lt"/>
          <a:ea typeface="+mn-ea"/>
        </a:defRPr>
      </a:lvl5pPr>
      <a:lvl6pPr marL="1546225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2" charset="2"/>
        <a:defRPr sz="2400">
          <a:solidFill>
            <a:schemeClr val="tx1"/>
          </a:solidFill>
          <a:latin typeface="+mn-lt"/>
          <a:ea typeface="+mn-ea"/>
        </a:defRPr>
      </a:lvl6pPr>
      <a:lvl7pPr marL="2003425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2" charset="2"/>
        <a:defRPr sz="2400">
          <a:solidFill>
            <a:schemeClr val="tx1"/>
          </a:solidFill>
          <a:latin typeface="+mn-lt"/>
          <a:ea typeface="+mn-ea"/>
        </a:defRPr>
      </a:lvl7pPr>
      <a:lvl8pPr marL="2460625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2" charset="2"/>
        <a:defRPr sz="2400">
          <a:solidFill>
            <a:schemeClr val="tx1"/>
          </a:solidFill>
          <a:latin typeface="+mn-lt"/>
          <a:ea typeface="+mn-ea"/>
        </a:defRPr>
      </a:lvl8pPr>
      <a:lvl9pPr marL="2917825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2" charset="2"/>
        <a:defRPr sz="2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3" name="Picture 23" descr="active_art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60803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46080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113213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6080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64235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6080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46080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6080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460809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3200">
              <a:solidFill>
                <a:srgbClr val="000080"/>
              </a:solidFill>
              <a:ea typeface="ＭＳ Ｐゴシック" pitchFamily="1" charset="-128"/>
            </a:endParaRPr>
          </a:p>
        </p:txBody>
      </p:sp>
      <p:sp>
        <p:nvSpPr>
          <p:cNvPr id="460811" name="Rectangle 11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460812" name="Text Box 12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ea typeface="ＭＳ Ｐゴシック" pitchFamily="1" charset="-128"/>
            </a:endParaRPr>
          </a:p>
        </p:txBody>
      </p:sp>
      <p:sp>
        <p:nvSpPr>
          <p:cNvPr id="460814" name="Text Box 14"/>
          <p:cNvSpPr txBox="1">
            <a:spLocks noChangeArrowheads="1"/>
          </p:cNvSpPr>
          <p:nvPr/>
        </p:nvSpPr>
        <p:spPr bwMode="auto">
          <a:xfrm>
            <a:off x="8210550" y="6448425"/>
            <a:ext cx="9207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End Show</a:t>
            </a:r>
          </a:p>
        </p:txBody>
      </p:sp>
      <p:sp>
        <p:nvSpPr>
          <p:cNvPr id="460815" name="Rectangle 1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0816" name="Rectangle 16"/>
          <p:cNvSpPr>
            <a:spLocks noChangeArrowheads="1"/>
          </p:cNvSpPr>
          <p:nvPr/>
        </p:nvSpPr>
        <p:spPr bwMode="auto">
          <a:xfrm>
            <a:off x="1776413" y="0"/>
            <a:ext cx="20272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35–4 The Senses</a:t>
            </a:r>
          </a:p>
        </p:txBody>
      </p:sp>
      <p:pic>
        <p:nvPicPr>
          <p:cNvPr id="460817" name="Picture 17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836988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21" name="Picture 21" descr="logo_ph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460825" name="Rectangle 25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Slide </a:t>
            </a:r>
          </a:p>
          <a:p>
            <a:pPr algn="r"/>
            <a:fld id="{790E8300-BD64-4730-9351-6456CED17808}" type="slidenum"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 of 49</a:t>
            </a:r>
            <a:endParaRPr lang="en-US" sz="1400">
              <a:solidFill>
                <a:schemeClr val="bg1"/>
              </a:solidFill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defRPr sz="2800" b="1">
          <a:solidFill>
            <a:srgbClr val="006400"/>
          </a:solidFill>
          <a:latin typeface="+mn-lt"/>
          <a:ea typeface="+mn-ea"/>
        </a:defRPr>
      </a:lvl2pPr>
      <a:lvl3pPr marL="400050" algn="l" rtl="0" fontAlgn="base">
        <a:spcBef>
          <a:spcPct val="35000"/>
        </a:spcBef>
        <a:spcAft>
          <a:spcPct val="25000"/>
        </a:spcAft>
        <a:buFont typeface="Arial" charset="0"/>
        <a:defRPr sz="2800">
          <a:solidFill>
            <a:schemeClr val="tx1"/>
          </a:solidFill>
          <a:latin typeface="+mn-lt"/>
          <a:ea typeface="+mn-ea"/>
        </a:defRPr>
      </a:lvl3pPr>
      <a:lvl4pPr marL="914400" indent="-231775" algn="l" rtl="0" fontAlgn="base">
        <a:spcBef>
          <a:spcPct val="35000"/>
        </a:spcBef>
        <a:spcAft>
          <a:spcPct val="25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4pPr>
      <a:lvl5pPr marL="12525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2" charset="2"/>
        <a:defRPr sz="2800">
          <a:solidFill>
            <a:schemeClr val="tx1"/>
          </a:solidFill>
          <a:latin typeface="+mn-lt"/>
          <a:ea typeface="+mn-ea"/>
        </a:defRPr>
      </a:lvl5pPr>
      <a:lvl6pPr marL="17097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2" charset="2"/>
        <a:defRPr sz="2800">
          <a:solidFill>
            <a:schemeClr val="tx1"/>
          </a:solidFill>
          <a:latin typeface="+mn-lt"/>
          <a:ea typeface="+mn-ea"/>
        </a:defRPr>
      </a:lvl6pPr>
      <a:lvl7pPr marL="21669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2" charset="2"/>
        <a:defRPr sz="2800">
          <a:solidFill>
            <a:schemeClr val="tx1"/>
          </a:solidFill>
          <a:latin typeface="+mn-lt"/>
          <a:ea typeface="+mn-ea"/>
        </a:defRPr>
      </a:lvl7pPr>
      <a:lvl8pPr marL="26241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2" charset="2"/>
        <a:defRPr sz="2800">
          <a:solidFill>
            <a:schemeClr val="tx1"/>
          </a:solidFill>
          <a:latin typeface="+mn-lt"/>
          <a:ea typeface="+mn-ea"/>
        </a:defRPr>
      </a:lvl8pPr>
      <a:lvl9pPr marL="30813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2" charset="2"/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7650" name="Group 2"/>
          <p:cNvGrpSpPr>
            <a:grpSpLocks/>
          </p:cNvGrpSpPr>
          <p:nvPr/>
        </p:nvGrpSpPr>
        <p:grpSpPr bwMode="auto">
          <a:xfrm>
            <a:off x="228600" y="228600"/>
            <a:ext cx="8686800" cy="5943600"/>
            <a:chOff x="144" y="144"/>
            <a:chExt cx="5472" cy="3744"/>
          </a:xfrm>
        </p:grpSpPr>
        <p:sp>
          <p:nvSpPr>
            <p:cNvPr id="667651" name="Rectangle 3"/>
            <p:cNvSpPr>
              <a:spLocks noChangeArrowheads="1"/>
            </p:cNvSpPr>
            <p:nvPr/>
          </p:nvSpPr>
          <p:spPr bwMode="auto">
            <a:xfrm>
              <a:off x="144" y="144"/>
              <a:ext cx="5472" cy="3744"/>
            </a:xfrm>
            <a:prstGeom prst="rect">
              <a:avLst/>
            </a:prstGeom>
            <a:solidFill>
              <a:schemeClr val="bg1"/>
            </a:solidFill>
            <a:ln w="4445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 b="0">
                <a:latin typeface="Times New Roman" pitchFamily="18" charset="0"/>
                <a:ea typeface="ＭＳ Ｐゴシック" pitchFamily="1" charset="-128"/>
              </a:endParaRPr>
            </a:p>
          </p:txBody>
        </p:sp>
        <p:sp>
          <p:nvSpPr>
            <p:cNvPr id="667652" name="Rectangle 4"/>
            <p:cNvSpPr>
              <a:spLocks noChangeArrowheads="1"/>
            </p:cNvSpPr>
            <p:nvPr/>
          </p:nvSpPr>
          <p:spPr bwMode="blackWhite">
            <a:xfrm>
              <a:off x="193" y="193"/>
              <a:ext cx="5373" cy="363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 b="0">
                <a:latin typeface="Times New Roman" pitchFamily="18" charset="0"/>
                <a:ea typeface="ＭＳ Ｐゴシック" pitchFamily="1" charset="-128"/>
              </a:endParaRPr>
            </a:p>
          </p:txBody>
        </p:sp>
        <p:sp>
          <p:nvSpPr>
            <p:cNvPr id="667653" name="Line 5"/>
            <p:cNvSpPr>
              <a:spLocks noChangeShapeType="1"/>
            </p:cNvSpPr>
            <p:nvPr/>
          </p:nvSpPr>
          <p:spPr bwMode="auto">
            <a:xfrm>
              <a:off x="336" y="1092"/>
              <a:ext cx="5136" cy="0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676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473075"/>
            <a:ext cx="8153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6765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828800"/>
            <a:ext cx="8153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6765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2484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 b="0">
                <a:ea typeface="ＭＳ Ｐゴシック" pitchFamily="1" charset="-128"/>
              </a:defRPr>
            </a:lvl1pPr>
          </a:lstStyle>
          <a:p>
            <a:endParaRPr lang="en-US"/>
          </a:p>
        </p:txBody>
      </p:sp>
      <p:sp>
        <p:nvSpPr>
          <p:cNvPr id="66765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385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 b="0">
                <a:ea typeface="ＭＳ Ｐゴシック" pitchFamily="1" charset="-128"/>
              </a:defRPr>
            </a:lvl1pPr>
          </a:lstStyle>
          <a:p>
            <a:endParaRPr lang="en-US"/>
          </a:p>
        </p:txBody>
      </p:sp>
      <p:sp>
        <p:nvSpPr>
          <p:cNvPr id="66765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 b="0">
                <a:ea typeface="ＭＳ Ｐゴシック" pitchFamily="1" charset="-128"/>
              </a:defRPr>
            </a:lvl1pPr>
          </a:lstStyle>
          <a:p>
            <a:fld id="{7BB58F5A-A477-4832-80E3-3809E70838D0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9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9938" name="Picture 2" descr="bio section open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82100" cy="6883400"/>
          </a:xfrm>
          <a:prstGeom prst="rect">
            <a:avLst/>
          </a:prstGeom>
          <a:noFill/>
        </p:spPr>
      </p:pic>
      <p:sp>
        <p:nvSpPr>
          <p:cNvPr id="1319939" name="Rectangle 3"/>
          <p:cNvSpPr>
            <a:spLocks noChangeArrowheads="1"/>
          </p:cNvSpPr>
          <p:nvPr/>
        </p:nvSpPr>
        <p:spPr bwMode="auto">
          <a:xfrm>
            <a:off x="11113" y="20638"/>
            <a:ext cx="3840162" cy="1952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1994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50265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1994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31994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131994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91325" y="61833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1319944" name="Rectangle 8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3200">
              <a:solidFill>
                <a:srgbClr val="000080"/>
              </a:solidFill>
              <a:ea typeface="ＭＳ Ｐゴシック" pitchFamily="1" charset="-128"/>
            </a:endParaRPr>
          </a:p>
        </p:txBody>
      </p:sp>
      <p:pic>
        <p:nvPicPr>
          <p:cNvPr id="1319945" name="Picture 9" descr="logo_ph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1319946" name="Rectangle 10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solidFill>
                <a:schemeClr val="bg1"/>
              </a:solidFill>
              <a:ea typeface="ＭＳ Ｐゴシック" pitchFamily="1" charset="-128"/>
            </a:endParaRPr>
          </a:p>
        </p:txBody>
      </p:sp>
      <p:sp>
        <p:nvSpPr>
          <p:cNvPr id="1319947" name="Text Box 11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ea typeface="ＭＳ Ｐゴシック" pitchFamily="1" charset="-128"/>
            </a:endParaRPr>
          </a:p>
        </p:txBody>
      </p:sp>
      <p:sp>
        <p:nvSpPr>
          <p:cNvPr id="1319948" name="Rectangle 12"/>
          <p:cNvSpPr>
            <a:spLocks noChangeArrowheads="1"/>
          </p:cNvSpPr>
          <p:nvPr/>
        </p:nvSpPr>
        <p:spPr bwMode="auto">
          <a:xfrm>
            <a:off x="0" y="0"/>
            <a:ext cx="9158288" cy="333375"/>
          </a:xfrm>
          <a:prstGeom prst="rect">
            <a:avLst/>
          </a:prstGeom>
          <a:solidFill>
            <a:srgbClr val="2C2C9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b="0"/>
          </a:p>
        </p:txBody>
      </p:sp>
      <p:sp>
        <p:nvSpPr>
          <p:cNvPr id="1319949" name="Rectangle 13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19950" name="Picture 14" descr="red button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1319951" name="Text Box 15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End Show</a:t>
            </a:r>
          </a:p>
        </p:txBody>
      </p:sp>
      <p:sp>
        <p:nvSpPr>
          <p:cNvPr id="1319952" name="Rectangle 16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7996238" y="63087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19953" name="Picture 17" descr="section quizr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028700" y="2919413"/>
            <a:ext cx="2757488" cy="596900"/>
          </a:xfrm>
          <a:prstGeom prst="rect">
            <a:avLst/>
          </a:prstGeom>
          <a:noFill/>
        </p:spPr>
      </p:pic>
      <p:pic>
        <p:nvPicPr>
          <p:cNvPr id="1319954" name="Picture 18" descr="QT_icon">
            <a:hlinkClick r:id="rId17" action="ppaction://hlinkfile"/>
          </p:cNvPr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446713" y="2730500"/>
            <a:ext cx="2211387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19955" name="Text Box 19"/>
          <p:cNvSpPr txBox="1">
            <a:spLocks noChangeArrowheads="1"/>
          </p:cNvSpPr>
          <p:nvPr/>
        </p:nvSpPr>
        <p:spPr bwMode="auto">
          <a:xfrm>
            <a:off x="4016375" y="2659063"/>
            <a:ext cx="9366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0" i="1"/>
              <a:t>- or -</a:t>
            </a:r>
          </a:p>
        </p:txBody>
      </p:sp>
      <p:pic>
        <p:nvPicPr>
          <p:cNvPr id="1319956" name="Picture 20" descr="sectionQUIZ_BAR copy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0" y="0"/>
            <a:ext cx="4900613" cy="771525"/>
          </a:xfrm>
          <a:prstGeom prst="rect">
            <a:avLst/>
          </a:prstGeom>
          <a:noFill/>
        </p:spPr>
      </p:pic>
      <p:sp>
        <p:nvSpPr>
          <p:cNvPr id="1319957" name="Text Box 21"/>
          <p:cNvSpPr txBox="1">
            <a:spLocks noChangeArrowheads="1"/>
          </p:cNvSpPr>
          <p:nvPr/>
        </p:nvSpPr>
        <p:spPr bwMode="auto">
          <a:xfrm>
            <a:off x="1152525" y="2276475"/>
            <a:ext cx="2314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/>
              <a:t>Continue to:</a:t>
            </a:r>
          </a:p>
        </p:txBody>
      </p:sp>
      <p:sp>
        <p:nvSpPr>
          <p:cNvPr id="1319958" name="Text Box 22"/>
          <p:cNvSpPr txBox="1">
            <a:spLocks noChangeArrowheads="1"/>
          </p:cNvSpPr>
          <p:nvPr/>
        </p:nvSpPr>
        <p:spPr bwMode="auto">
          <a:xfrm>
            <a:off x="5286375" y="2273300"/>
            <a:ext cx="25923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/>
              <a:t>Click to Launch:</a:t>
            </a:r>
          </a:p>
        </p:txBody>
      </p:sp>
      <p:sp>
        <p:nvSpPr>
          <p:cNvPr id="1319959" name="Rectangle 23"/>
          <p:cNvSpPr>
            <a:spLocks noGrp="1" noChangeArrowheads="1"/>
          </p:cNvSpPr>
          <p:nvPr>
            <p:ph type="title"/>
          </p:nvPr>
        </p:nvSpPr>
        <p:spPr bwMode="auto">
          <a:xfrm>
            <a:off x="14288" y="-504825"/>
            <a:ext cx="1069975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19960" name="Rectangle 24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Slide </a:t>
            </a:r>
          </a:p>
          <a:p>
            <a:pPr algn="r"/>
            <a:fld id="{DDCAD9DB-6B8D-4391-B5EA-BBF0DF6B8E0B}" type="slidenum"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solidFill>
                  <a:schemeClr val="bg1"/>
                </a:solidFill>
                <a:ea typeface="ＭＳ Ｐゴシック" pitchFamily="1" charset="-128"/>
              </a:rPr>
              <a:t> of 49</a:t>
            </a:r>
            <a:endParaRPr lang="en-US" sz="1400">
              <a:solidFill>
                <a:schemeClr val="bg1"/>
              </a:solidFill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2pPr>
      <a:lvl3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3pPr>
      <a:lvl4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4pPr>
      <a:lvl5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6pPr>
      <a:lvl7pPr marL="9144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7pPr>
      <a:lvl8pPr marL="13716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8pPr>
      <a:lvl9pPr marL="18288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509588" algn="l" rtl="0" fontAlgn="base">
        <a:spcBef>
          <a:spcPct val="0"/>
        </a:spcBef>
        <a:spcAft>
          <a:spcPct val="50000"/>
        </a:spcAft>
        <a:defRPr sz="2800" b="1">
          <a:solidFill>
            <a:srgbClr val="006400"/>
          </a:solidFill>
          <a:latin typeface="+mn-lt"/>
          <a:ea typeface="+mn-ea"/>
        </a:defRPr>
      </a:lvl2pPr>
      <a:lvl3pPr marL="625475" algn="l" rtl="0" fontAlgn="base">
        <a:spcBef>
          <a:spcPct val="0"/>
        </a:spcBef>
        <a:spcAft>
          <a:spcPct val="50000"/>
        </a:spcAft>
        <a:defRPr sz="2800">
          <a:solidFill>
            <a:schemeClr val="tx1"/>
          </a:solidFill>
          <a:latin typeface="+mn-lt"/>
          <a:ea typeface="+mn-ea"/>
        </a:defRPr>
      </a:lvl3pPr>
      <a:lvl4pPr marL="1371600" indent="-457200" algn="l" rtl="0" fontAlgn="base">
        <a:spcBef>
          <a:spcPct val="0"/>
        </a:spcBef>
        <a:spcAft>
          <a:spcPct val="50000"/>
        </a:spcAft>
        <a:buAutoNum type="alphaLcPeriod"/>
        <a:defRPr sz="2400">
          <a:solidFill>
            <a:schemeClr val="tx1"/>
          </a:solidFill>
          <a:latin typeface="+mn-lt"/>
          <a:ea typeface="+mn-ea"/>
        </a:defRPr>
      </a:lvl4pPr>
      <a:lvl5pPr marL="3405188" indent="-609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5pPr>
      <a:lvl6pPr marL="3862388" indent="-609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6pPr>
      <a:lvl7pPr marL="4319588" indent="-609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7pPr>
      <a:lvl8pPr marL="4776788" indent="-609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8pPr>
      <a:lvl9pPr marL="5233988" indent="-609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8.xml"/><Relationship Id="rId4" Type="http://schemas.openxmlformats.org/officeDocument/2006/relationships/hyperlink" Target="Resources/ActiveArt/cow_eye_detection.htm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Resources/ch35_sectn04_quiz.qtb" TargetMode="Externa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90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01.xml"/><Relationship Id="rId4" Type="http://schemas.openxmlformats.org/officeDocument/2006/relationships/image" Target="../media/image18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01.xml"/><Relationship Id="rId4" Type="http://schemas.openxmlformats.org/officeDocument/2006/relationships/image" Target="../media/image19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01.xml"/><Relationship Id="rId4" Type="http://schemas.openxmlformats.org/officeDocument/2006/relationships/image" Target="../media/image20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01.xml"/><Relationship Id="rId4" Type="http://schemas.openxmlformats.org/officeDocument/2006/relationships/image" Target="../media/image2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01.xml"/><Relationship Id="rId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79883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Biology</a:t>
            </a:r>
          </a:p>
        </p:txBody>
      </p:sp>
      <p:pic>
        <p:nvPicPr>
          <p:cNvPr id="79886" name="Picture 14" descr="biobookcov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11375" y="484188"/>
            <a:ext cx="4908550" cy="60086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51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Sensory Receptors</a:t>
            </a:r>
          </a:p>
        </p:txBody>
      </p:sp>
      <p:sp>
        <p:nvSpPr>
          <p:cNvPr id="125133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Chemoreceptors, located in the nose and taste buds, are sensitive to chemicals in the external environment. </a:t>
            </a:r>
          </a:p>
          <a:p>
            <a:r>
              <a:rPr lang="en-US"/>
              <a:t>Photoreceptors, found in the eyes, are sensitive to light.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1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53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Vision</a:t>
            </a:r>
          </a:p>
        </p:txBody>
      </p:sp>
      <p:sp>
        <p:nvSpPr>
          <p:cNvPr id="12533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Vision</a:t>
            </a:r>
          </a:p>
          <a:p>
            <a:pPr lvl="2"/>
            <a:r>
              <a:rPr lang="en-US"/>
              <a:t>The sense organ that animals use to sense light is the eye.</a:t>
            </a:r>
          </a:p>
          <a:p>
            <a:pPr lvl="2"/>
            <a:r>
              <a:rPr lang="en-US"/>
              <a:t>The eye has three layers:</a:t>
            </a:r>
          </a:p>
          <a:p>
            <a:pPr lvl="3"/>
            <a:r>
              <a:rPr lang="en-US"/>
              <a:t>the retina</a:t>
            </a:r>
          </a:p>
          <a:p>
            <a:pPr lvl="3"/>
            <a:r>
              <a:rPr lang="en-US"/>
              <a:t>the choroid</a:t>
            </a:r>
          </a:p>
          <a:p>
            <a:pPr lvl="3"/>
            <a:r>
              <a:rPr lang="en-US"/>
              <a:t>the sclera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3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3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3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3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pic>
        <p:nvPicPr>
          <p:cNvPr id="1255437" name="Picture 13" descr="35-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60613" y="2589213"/>
            <a:ext cx="4294187" cy="3860800"/>
          </a:xfrm>
          <a:prstGeom prst="rect">
            <a:avLst/>
          </a:prstGeom>
          <a:noFill/>
        </p:spPr>
      </p:pic>
      <p:sp>
        <p:nvSpPr>
          <p:cNvPr id="1255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Vision</a:t>
            </a:r>
          </a:p>
        </p:txBody>
      </p:sp>
      <p:sp>
        <p:nvSpPr>
          <p:cNvPr id="1255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8350250" cy="1408113"/>
          </a:xfrm>
          <a:noFill/>
        </p:spPr>
        <p:txBody>
          <a:bodyPr/>
          <a:lstStyle/>
          <a:p>
            <a:r>
              <a:rPr lang="en-US"/>
              <a:t>The retina is the inner layer of eye that contains photoreceptors.</a:t>
            </a:r>
          </a:p>
        </p:txBody>
      </p:sp>
      <p:sp>
        <p:nvSpPr>
          <p:cNvPr id="1255435" name="Text Box 11"/>
          <p:cNvSpPr txBox="1">
            <a:spLocks noChangeArrowheads="1"/>
          </p:cNvSpPr>
          <p:nvPr/>
        </p:nvSpPr>
        <p:spPr bwMode="auto">
          <a:xfrm>
            <a:off x="1755775" y="6100763"/>
            <a:ext cx="1184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Retina </a:t>
            </a:r>
          </a:p>
        </p:txBody>
      </p:sp>
      <p:sp>
        <p:nvSpPr>
          <p:cNvPr id="1255436" name="Line 12"/>
          <p:cNvSpPr>
            <a:spLocks noChangeShapeType="1"/>
          </p:cNvSpPr>
          <p:nvPr/>
        </p:nvSpPr>
        <p:spPr bwMode="auto">
          <a:xfrm flipH="1">
            <a:off x="2632075" y="5675313"/>
            <a:ext cx="1160463" cy="536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pic>
        <p:nvPicPr>
          <p:cNvPr id="1257480" name="Picture 8" descr="35-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60613" y="2589213"/>
            <a:ext cx="4294187" cy="3860800"/>
          </a:xfrm>
          <a:prstGeom prst="rect">
            <a:avLst/>
          </a:prstGeom>
          <a:noFill/>
        </p:spPr>
      </p:pic>
      <p:sp>
        <p:nvSpPr>
          <p:cNvPr id="1257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Vision</a:t>
            </a:r>
          </a:p>
        </p:txBody>
      </p:sp>
      <p:sp>
        <p:nvSpPr>
          <p:cNvPr id="125747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The choroid is the middle layer of eye that is rich in blood vessels.</a:t>
            </a:r>
          </a:p>
        </p:txBody>
      </p:sp>
      <p:sp>
        <p:nvSpPr>
          <p:cNvPr id="1257478" name="Text Box 6"/>
          <p:cNvSpPr txBox="1">
            <a:spLocks noChangeArrowheads="1"/>
          </p:cNvSpPr>
          <p:nvPr/>
        </p:nvSpPr>
        <p:spPr bwMode="auto">
          <a:xfrm>
            <a:off x="2198688" y="5851525"/>
            <a:ext cx="1409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Choroid </a:t>
            </a:r>
          </a:p>
        </p:txBody>
      </p:sp>
      <p:sp>
        <p:nvSpPr>
          <p:cNvPr id="1257481" name="Line 9"/>
          <p:cNvSpPr>
            <a:spLocks noChangeShapeType="1"/>
          </p:cNvSpPr>
          <p:nvPr/>
        </p:nvSpPr>
        <p:spPr bwMode="auto">
          <a:xfrm flipV="1">
            <a:off x="2974975" y="5616575"/>
            <a:ext cx="725488" cy="334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pic>
        <p:nvPicPr>
          <p:cNvPr id="1259530" name="Picture 10" descr="35-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60613" y="2589213"/>
            <a:ext cx="4294187" cy="3860800"/>
          </a:xfrm>
          <a:prstGeom prst="rect">
            <a:avLst/>
          </a:prstGeom>
          <a:noFill/>
        </p:spPr>
      </p:pic>
      <p:sp>
        <p:nvSpPr>
          <p:cNvPr id="1259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Vision</a:t>
            </a:r>
          </a:p>
        </p:txBody>
      </p:sp>
      <p:sp>
        <p:nvSpPr>
          <p:cNvPr id="125952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The sclera is the outer layer of eye that maintains its shape. </a:t>
            </a:r>
          </a:p>
          <a:p>
            <a:r>
              <a:rPr lang="en-US"/>
              <a:t>The sclera serves as point of attachment for muscles that move the eye.</a:t>
            </a:r>
          </a:p>
        </p:txBody>
      </p:sp>
      <p:sp>
        <p:nvSpPr>
          <p:cNvPr id="1259527" name="Text Box 7"/>
          <p:cNvSpPr txBox="1">
            <a:spLocks noChangeArrowheads="1"/>
          </p:cNvSpPr>
          <p:nvPr/>
        </p:nvSpPr>
        <p:spPr bwMode="auto">
          <a:xfrm>
            <a:off x="1887538" y="5786438"/>
            <a:ext cx="15255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Sclera </a:t>
            </a:r>
          </a:p>
        </p:txBody>
      </p:sp>
      <p:sp>
        <p:nvSpPr>
          <p:cNvPr id="1259531" name="Line 11"/>
          <p:cNvSpPr>
            <a:spLocks noChangeShapeType="1"/>
          </p:cNvSpPr>
          <p:nvPr/>
        </p:nvSpPr>
        <p:spPr bwMode="auto">
          <a:xfrm flipV="1">
            <a:off x="2974975" y="5791200"/>
            <a:ext cx="784225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61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Vision</a:t>
            </a:r>
          </a:p>
        </p:txBody>
      </p:sp>
      <p:sp>
        <p:nvSpPr>
          <p:cNvPr id="1261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endParaRPr lang="en-US"/>
          </a:p>
        </p:txBody>
      </p:sp>
      <p:pic>
        <p:nvPicPr>
          <p:cNvPr id="1261573" name="Picture 5" descr="35-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24025" y="855663"/>
            <a:ext cx="5567363" cy="5005387"/>
          </a:xfrm>
          <a:prstGeom prst="rect">
            <a:avLst/>
          </a:prstGeom>
          <a:noFill/>
        </p:spPr>
      </p:pic>
      <p:sp>
        <p:nvSpPr>
          <p:cNvPr id="1261574" name="Rectangle 6"/>
          <p:cNvSpPr>
            <a:spLocks noChangeArrowheads="1"/>
          </p:cNvSpPr>
          <p:nvPr/>
        </p:nvSpPr>
        <p:spPr bwMode="auto">
          <a:xfrm>
            <a:off x="0" y="0"/>
            <a:ext cx="1882775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1578" name="Rectangle 10">
            <a:hlinkClick r:id="rId4" action="ppaction://hlinkfile"/>
          </p:cNvPr>
          <p:cNvSpPr>
            <a:spLocks noChangeArrowheads="1"/>
          </p:cNvSpPr>
          <p:nvPr/>
        </p:nvSpPr>
        <p:spPr bwMode="auto">
          <a:xfrm>
            <a:off x="0" y="0"/>
            <a:ext cx="1970088" cy="11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pic>
        <p:nvPicPr>
          <p:cNvPr id="1263633" name="Picture 17" descr="35-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60613" y="2589213"/>
            <a:ext cx="4294187" cy="3860800"/>
          </a:xfrm>
          <a:prstGeom prst="rect">
            <a:avLst/>
          </a:prstGeom>
          <a:noFill/>
        </p:spPr>
      </p:pic>
      <p:sp>
        <p:nvSpPr>
          <p:cNvPr id="1263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Vision</a:t>
            </a:r>
          </a:p>
        </p:txBody>
      </p:sp>
      <p:sp>
        <p:nvSpPr>
          <p:cNvPr id="1263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8080375" cy="4325938"/>
          </a:xfrm>
          <a:noFill/>
        </p:spPr>
        <p:txBody>
          <a:bodyPr/>
          <a:lstStyle/>
          <a:p>
            <a:r>
              <a:rPr lang="en-US"/>
              <a:t>Light enters the eye through the cornea, a tough transparent layer of cells.</a:t>
            </a:r>
          </a:p>
        </p:txBody>
      </p:sp>
      <p:sp>
        <p:nvSpPr>
          <p:cNvPr id="1263623" name="Rectangle 7"/>
          <p:cNvSpPr>
            <a:spLocks noChangeArrowheads="1"/>
          </p:cNvSpPr>
          <p:nvPr/>
        </p:nvSpPr>
        <p:spPr bwMode="auto">
          <a:xfrm>
            <a:off x="7507288" y="5360988"/>
            <a:ext cx="203200" cy="2619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3625" name="Rectangle 9"/>
          <p:cNvSpPr>
            <a:spLocks noChangeArrowheads="1"/>
          </p:cNvSpPr>
          <p:nvPr/>
        </p:nvSpPr>
        <p:spPr bwMode="auto">
          <a:xfrm>
            <a:off x="7521575" y="4826000"/>
            <a:ext cx="347663" cy="2730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3624" name="Text Box 8"/>
          <p:cNvSpPr txBox="1">
            <a:spLocks noChangeArrowheads="1"/>
          </p:cNvSpPr>
          <p:nvPr/>
        </p:nvSpPr>
        <p:spPr bwMode="auto">
          <a:xfrm>
            <a:off x="7183438" y="4427538"/>
            <a:ext cx="9874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Cornea </a:t>
            </a:r>
          </a:p>
        </p:txBody>
      </p:sp>
      <p:sp>
        <p:nvSpPr>
          <p:cNvPr id="1263631" name="Line 15"/>
          <p:cNvSpPr>
            <a:spLocks noChangeShapeType="1"/>
          </p:cNvSpPr>
          <p:nvPr/>
        </p:nvSpPr>
        <p:spPr bwMode="auto">
          <a:xfrm>
            <a:off x="6472238" y="462915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pic>
        <p:nvPicPr>
          <p:cNvPr id="1347604" name="Picture 20" descr="35-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60613" y="2589213"/>
            <a:ext cx="4294187" cy="3860800"/>
          </a:xfrm>
          <a:prstGeom prst="rect">
            <a:avLst/>
          </a:prstGeom>
          <a:noFill/>
        </p:spPr>
      </p:pic>
      <p:sp>
        <p:nvSpPr>
          <p:cNvPr id="134758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Vision</a:t>
            </a:r>
          </a:p>
        </p:txBody>
      </p:sp>
      <p:sp>
        <p:nvSpPr>
          <p:cNvPr id="134758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8080375" cy="4325938"/>
          </a:xfrm>
          <a:noFill/>
        </p:spPr>
        <p:txBody>
          <a:bodyPr/>
          <a:lstStyle/>
          <a:p>
            <a:r>
              <a:rPr lang="en-US"/>
              <a:t>The cornea helps focus light, which then passes through a chamber filled with a fluid called aqueous humor.</a:t>
            </a:r>
          </a:p>
        </p:txBody>
      </p:sp>
      <p:sp>
        <p:nvSpPr>
          <p:cNvPr id="1347605" name="Rectangle 21"/>
          <p:cNvSpPr>
            <a:spLocks noChangeArrowheads="1"/>
          </p:cNvSpPr>
          <p:nvPr/>
        </p:nvSpPr>
        <p:spPr bwMode="auto">
          <a:xfrm>
            <a:off x="7507288" y="5360988"/>
            <a:ext cx="203200" cy="2619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7607" name="Rectangle 23"/>
          <p:cNvSpPr>
            <a:spLocks noChangeArrowheads="1"/>
          </p:cNvSpPr>
          <p:nvPr/>
        </p:nvSpPr>
        <p:spPr bwMode="auto">
          <a:xfrm>
            <a:off x="7521575" y="4826000"/>
            <a:ext cx="347663" cy="2730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7608" name="Text Box 24"/>
          <p:cNvSpPr txBox="1">
            <a:spLocks noChangeArrowheads="1"/>
          </p:cNvSpPr>
          <p:nvPr/>
        </p:nvSpPr>
        <p:spPr bwMode="auto">
          <a:xfrm>
            <a:off x="7183438" y="4427538"/>
            <a:ext cx="9874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Cornea </a:t>
            </a:r>
          </a:p>
        </p:txBody>
      </p:sp>
      <p:sp>
        <p:nvSpPr>
          <p:cNvPr id="1347609" name="Text Box 25"/>
          <p:cNvSpPr txBox="1">
            <a:spLocks noChangeArrowheads="1"/>
          </p:cNvSpPr>
          <p:nvPr/>
        </p:nvSpPr>
        <p:spPr bwMode="auto">
          <a:xfrm>
            <a:off x="7115175" y="3633788"/>
            <a:ext cx="11763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Aqueous humor</a:t>
            </a:r>
          </a:p>
        </p:txBody>
      </p:sp>
      <p:sp>
        <p:nvSpPr>
          <p:cNvPr id="1347610" name="Line 26"/>
          <p:cNvSpPr>
            <a:spLocks noChangeShapeType="1"/>
          </p:cNvSpPr>
          <p:nvPr/>
        </p:nvSpPr>
        <p:spPr bwMode="auto">
          <a:xfrm flipV="1">
            <a:off x="6227763" y="3811588"/>
            <a:ext cx="911225" cy="414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47611" name="Line 27"/>
          <p:cNvSpPr>
            <a:spLocks noChangeShapeType="1"/>
          </p:cNvSpPr>
          <p:nvPr/>
        </p:nvSpPr>
        <p:spPr bwMode="auto">
          <a:xfrm>
            <a:off x="6472238" y="462915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pic>
        <p:nvPicPr>
          <p:cNvPr id="1351701" name="Picture 21" descr="35-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60613" y="2589213"/>
            <a:ext cx="4294187" cy="3860800"/>
          </a:xfrm>
          <a:prstGeom prst="rect">
            <a:avLst/>
          </a:prstGeom>
          <a:noFill/>
        </p:spPr>
      </p:pic>
      <p:sp>
        <p:nvSpPr>
          <p:cNvPr id="135168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Vision</a:t>
            </a:r>
          </a:p>
        </p:txBody>
      </p:sp>
      <p:sp>
        <p:nvSpPr>
          <p:cNvPr id="135168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8080375" cy="4325938"/>
          </a:xfrm>
          <a:noFill/>
        </p:spPr>
        <p:txBody>
          <a:bodyPr/>
          <a:lstStyle/>
          <a:p>
            <a:r>
              <a:rPr lang="en-US"/>
              <a:t>At the back of the chamber is a disklike structure called the iris, which is the colored part of the eye.</a:t>
            </a:r>
          </a:p>
        </p:txBody>
      </p:sp>
      <p:sp>
        <p:nvSpPr>
          <p:cNvPr id="1351702" name="Rectangle 22"/>
          <p:cNvSpPr>
            <a:spLocks noChangeArrowheads="1"/>
          </p:cNvSpPr>
          <p:nvPr/>
        </p:nvSpPr>
        <p:spPr bwMode="auto">
          <a:xfrm>
            <a:off x="7507288" y="5360988"/>
            <a:ext cx="203200" cy="2619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51703" name="Text Box 23"/>
          <p:cNvSpPr txBox="1">
            <a:spLocks noChangeArrowheads="1"/>
          </p:cNvSpPr>
          <p:nvPr/>
        </p:nvSpPr>
        <p:spPr bwMode="auto">
          <a:xfrm>
            <a:off x="7212013" y="5368925"/>
            <a:ext cx="7270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Iris</a:t>
            </a:r>
            <a:r>
              <a:rPr lang="en-US" b="0"/>
              <a:t> </a:t>
            </a:r>
          </a:p>
        </p:txBody>
      </p:sp>
      <p:sp>
        <p:nvSpPr>
          <p:cNvPr id="1351704" name="Rectangle 24"/>
          <p:cNvSpPr>
            <a:spLocks noChangeArrowheads="1"/>
          </p:cNvSpPr>
          <p:nvPr/>
        </p:nvSpPr>
        <p:spPr bwMode="auto">
          <a:xfrm>
            <a:off x="7521575" y="4826000"/>
            <a:ext cx="347663" cy="2730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51709" name="Line 29"/>
          <p:cNvSpPr>
            <a:spLocks noChangeShapeType="1"/>
          </p:cNvSpPr>
          <p:nvPr/>
        </p:nvSpPr>
        <p:spPr bwMode="auto">
          <a:xfrm>
            <a:off x="6054725" y="5030788"/>
            <a:ext cx="1189038" cy="50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65677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Vision</a:t>
            </a:r>
          </a:p>
        </p:txBody>
      </p:sp>
      <p:sp>
        <p:nvSpPr>
          <p:cNvPr id="1265678" name="Rectangle 1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 the middle of the iris is a small opening called the pupil. Muscles in the iris adjust pupil size to regulate the amount of light that enters the eye.</a:t>
            </a:r>
          </a:p>
        </p:txBody>
      </p:sp>
      <p:sp>
        <p:nvSpPr>
          <p:cNvPr id="1265670" name="Text Box 6"/>
          <p:cNvSpPr txBox="1">
            <a:spLocks noChangeArrowheads="1"/>
          </p:cNvSpPr>
          <p:nvPr/>
        </p:nvSpPr>
        <p:spPr bwMode="auto">
          <a:xfrm>
            <a:off x="7154863" y="4452938"/>
            <a:ext cx="857250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Pupil</a:t>
            </a:r>
            <a:r>
              <a:rPr lang="en-US" b="0"/>
              <a:t> </a:t>
            </a:r>
          </a:p>
        </p:txBody>
      </p:sp>
      <p:pic>
        <p:nvPicPr>
          <p:cNvPr id="1265676" name="Picture 12" descr="35-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60613" y="2589213"/>
            <a:ext cx="4294187" cy="3860800"/>
          </a:xfrm>
          <a:prstGeom prst="rect">
            <a:avLst/>
          </a:prstGeom>
          <a:noFill/>
        </p:spPr>
      </p:pic>
      <p:sp>
        <p:nvSpPr>
          <p:cNvPr id="1265683" name="Line 19"/>
          <p:cNvSpPr>
            <a:spLocks noChangeShapeType="1"/>
          </p:cNvSpPr>
          <p:nvPr/>
        </p:nvSpPr>
        <p:spPr bwMode="auto">
          <a:xfrm>
            <a:off x="6121400" y="4419600"/>
            <a:ext cx="85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65685" name="Line 21"/>
          <p:cNvSpPr>
            <a:spLocks noChangeShapeType="1"/>
          </p:cNvSpPr>
          <p:nvPr/>
        </p:nvSpPr>
        <p:spPr bwMode="auto">
          <a:xfrm>
            <a:off x="6110288" y="4854575"/>
            <a:ext cx="1000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65686" name="Line 22"/>
          <p:cNvSpPr>
            <a:spLocks noChangeShapeType="1"/>
          </p:cNvSpPr>
          <p:nvPr/>
        </p:nvSpPr>
        <p:spPr bwMode="auto">
          <a:xfrm>
            <a:off x="6211888" y="4419600"/>
            <a:ext cx="0" cy="434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65687" name="Line 23"/>
          <p:cNvSpPr>
            <a:spLocks noChangeShapeType="1"/>
          </p:cNvSpPr>
          <p:nvPr/>
        </p:nvSpPr>
        <p:spPr bwMode="auto">
          <a:xfrm>
            <a:off x="6210300" y="4635500"/>
            <a:ext cx="9271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486410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35–4 The Senses</a:t>
            </a:r>
          </a:p>
        </p:txBody>
      </p:sp>
      <p:pic>
        <p:nvPicPr>
          <p:cNvPr id="486413" name="Picture 13" descr="35-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49488" y="1620838"/>
            <a:ext cx="4294187" cy="386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53739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Vision</a:t>
            </a:r>
          </a:p>
        </p:txBody>
      </p:sp>
      <p:sp>
        <p:nvSpPr>
          <p:cNvPr id="1353740" name="Rectangle 1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>
              <a:buFontTx/>
              <a:buNone/>
            </a:pPr>
            <a:r>
              <a:rPr lang="en-US"/>
              <a:t>In dim light, the pupil becomes larger.</a:t>
            </a:r>
          </a:p>
          <a:p>
            <a:pPr lvl="2">
              <a:buFontTx/>
              <a:buNone/>
            </a:pPr>
            <a:r>
              <a:rPr lang="en-US"/>
              <a:t>In bright light, the pupil becomes smaller.</a:t>
            </a:r>
          </a:p>
        </p:txBody>
      </p:sp>
      <p:sp>
        <p:nvSpPr>
          <p:cNvPr id="1353733" name="Rectangle 5"/>
          <p:cNvSpPr>
            <a:spLocks noChangeArrowheads="1"/>
          </p:cNvSpPr>
          <p:nvPr/>
        </p:nvSpPr>
        <p:spPr bwMode="auto">
          <a:xfrm>
            <a:off x="8432800" y="3395663"/>
            <a:ext cx="261938" cy="1873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37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pic>
        <p:nvPicPr>
          <p:cNvPr id="1267726" name="Picture 14" descr="35-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60613" y="2589213"/>
            <a:ext cx="4294187" cy="3860800"/>
          </a:xfrm>
          <a:prstGeom prst="rect">
            <a:avLst/>
          </a:prstGeom>
          <a:noFill/>
        </p:spPr>
      </p:pic>
      <p:sp>
        <p:nvSpPr>
          <p:cNvPr id="1267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Vision</a:t>
            </a:r>
          </a:p>
        </p:txBody>
      </p:sp>
      <p:sp>
        <p:nvSpPr>
          <p:cNvPr id="1267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8337550" cy="4848225"/>
          </a:xfrm>
          <a:noFill/>
        </p:spPr>
        <p:txBody>
          <a:bodyPr/>
          <a:lstStyle/>
          <a:p>
            <a:r>
              <a:rPr lang="en-US"/>
              <a:t>Just behind the iris is the </a:t>
            </a:r>
            <a:r>
              <a:rPr lang="en-US" b="1"/>
              <a:t>lens</a:t>
            </a:r>
            <a:r>
              <a:rPr lang="en-US"/>
              <a:t>.</a:t>
            </a:r>
          </a:p>
          <a:p>
            <a:r>
              <a:rPr lang="en-US"/>
              <a:t>Muscles attached to the lens change its shape to adjust focus to see near or distant objects. </a:t>
            </a:r>
          </a:p>
        </p:txBody>
      </p:sp>
      <p:sp>
        <p:nvSpPr>
          <p:cNvPr id="1267733" name="Text Box 21"/>
          <p:cNvSpPr txBox="1">
            <a:spLocks noChangeArrowheads="1"/>
          </p:cNvSpPr>
          <p:nvPr/>
        </p:nvSpPr>
        <p:spPr bwMode="auto">
          <a:xfrm>
            <a:off x="7038975" y="3582988"/>
            <a:ext cx="800100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Lens </a:t>
            </a:r>
          </a:p>
        </p:txBody>
      </p:sp>
      <p:sp>
        <p:nvSpPr>
          <p:cNvPr id="1267736" name="Line 24"/>
          <p:cNvSpPr>
            <a:spLocks noChangeShapeType="1"/>
          </p:cNvSpPr>
          <p:nvPr/>
        </p:nvSpPr>
        <p:spPr bwMode="auto">
          <a:xfrm flipV="1">
            <a:off x="5842000" y="3810000"/>
            <a:ext cx="1244600" cy="571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7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pic>
        <p:nvPicPr>
          <p:cNvPr id="1357837" name="Picture 13" descr="35-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60613" y="2589213"/>
            <a:ext cx="4294187" cy="3860800"/>
          </a:xfrm>
          <a:prstGeom prst="rect">
            <a:avLst/>
          </a:prstGeom>
          <a:noFill/>
        </p:spPr>
      </p:pic>
      <p:sp>
        <p:nvSpPr>
          <p:cNvPr id="1357838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Vision</a:t>
            </a:r>
          </a:p>
        </p:txBody>
      </p:sp>
      <p:sp>
        <p:nvSpPr>
          <p:cNvPr id="1357839" name="Rectangle 1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Behind the lens is a large chamber filled with a transparent, jellylike fluid called vitreous humor.</a:t>
            </a:r>
          </a:p>
        </p:txBody>
      </p:sp>
      <p:sp>
        <p:nvSpPr>
          <p:cNvPr id="1357841" name="Text Box 17"/>
          <p:cNvSpPr txBox="1">
            <a:spLocks noChangeArrowheads="1"/>
          </p:cNvSpPr>
          <p:nvPr/>
        </p:nvSpPr>
        <p:spPr bwMode="auto">
          <a:xfrm>
            <a:off x="5961063" y="2571750"/>
            <a:ext cx="2236787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Vitreous humor</a:t>
            </a:r>
          </a:p>
        </p:txBody>
      </p:sp>
      <p:sp>
        <p:nvSpPr>
          <p:cNvPr id="1357842" name="Line 18"/>
          <p:cNvSpPr>
            <a:spLocks noChangeShapeType="1"/>
          </p:cNvSpPr>
          <p:nvPr/>
        </p:nvSpPr>
        <p:spPr bwMode="auto">
          <a:xfrm flipV="1">
            <a:off x="4876800" y="2832100"/>
            <a:ext cx="1143000" cy="750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pic>
        <p:nvPicPr>
          <p:cNvPr id="1269770" name="Picture 10" descr="35-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60613" y="2589213"/>
            <a:ext cx="4294187" cy="3860800"/>
          </a:xfrm>
          <a:prstGeom prst="rect">
            <a:avLst/>
          </a:prstGeom>
          <a:noFill/>
        </p:spPr>
      </p:pic>
      <p:sp>
        <p:nvSpPr>
          <p:cNvPr id="1269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Vision</a:t>
            </a:r>
          </a:p>
        </p:txBody>
      </p:sp>
      <p:sp>
        <p:nvSpPr>
          <p:cNvPr id="12697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The lens focuses light onto the </a:t>
            </a:r>
            <a:r>
              <a:rPr lang="en-US" b="1"/>
              <a:t>retina</a:t>
            </a:r>
            <a:r>
              <a:rPr lang="en-US"/>
              <a:t>. </a:t>
            </a:r>
          </a:p>
          <a:p>
            <a:r>
              <a:rPr lang="en-US"/>
              <a:t>Photoreceptors are arranged in a layer in the retina.</a:t>
            </a:r>
          </a:p>
        </p:txBody>
      </p:sp>
      <p:sp>
        <p:nvSpPr>
          <p:cNvPr id="1269771" name="Text Box 11"/>
          <p:cNvSpPr txBox="1">
            <a:spLocks noChangeArrowheads="1"/>
          </p:cNvSpPr>
          <p:nvPr/>
        </p:nvSpPr>
        <p:spPr bwMode="auto">
          <a:xfrm>
            <a:off x="1755775" y="6100763"/>
            <a:ext cx="1184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Retina </a:t>
            </a:r>
          </a:p>
        </p:txBody>
      </p:sp>
      <p:sp>
        <p:nvSpPr>
          <p:cNvPr id="1269772" name="Line 12"/>
          <p:cNvSpPr>
            <a:spLocks noChangeShapeType="1"/>
          </p:cNvSpPr>
          <p:nvPr/>
        </p:nvSpPr>
        <p:spPr bwMode="auto">
          <a:xfrm flipH="1">
            <a:off x="2632075" y="5675313"/>
            <a:ext cx="1160463" cy="536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71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Vision</a:t>
            </a:r>
          </a:p>
        </p:txBody>
      </p:sp>
      <p:sp>
        <p:nvSpPr>
          <p:cNvPr id="12718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The photoreceptors convert light energy into nerve impulses that are carried to the central nervous system. </a:t>
            </a:r>
          </a:p>
          <a:p>
            <a:r>
              <a:rPr lang="en-US"/>
              <a:t>There are two types of photoreceptors: rods and cones.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1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6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Vision</a:t>
            </a:r>
          </a:p>
        </p:txBody>
      </p:sp>
      <p:sp>
        <p:nvSpPr>
          <p:cNvPr id="136192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b="1"/>
              <a:t>Rods</a:t>
            </a:r>
            <a:r>
              <a:rPr lang="en-US"/>
              <a:t> are sensitive to light, but not color.</a:t>
            </a:r>
          </a:p>
          <a:p>
            <a:r>
              <a:rPr lang="en-US" b="1"/>
              <a:t>Cones</a:t>
            </a:r>
            <a:r>
              <a:rPr lang="en-US"/>
              <a:t> respond to light of different colors, producing color vision.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pic>
        <p:nvPicPr>
          <p:cNvPr id="1273867" name="Picture 11" descr="35-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60613" y="2589213"/>
            <a:ext cx="4294187" cy="3860800"/>
          </a:xfrm>
          <a:prstGeom prst="rect">
            <a:avLst/>
          </a:prstGeom>
          <a:noFill/>
        </p:spPr>
      </p:pic>
      <p:sp>
        <p:nvSpPr>
          <p:cNvPr id="1273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Vision</a:t>
            </a:r>
          </a:p>
        </p:txBody>
      </p:sp>
      <p:sp>
        <p:nvSpPr>
          <p:cNvPr id="127385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Cones are concentrated in the fovea, which is the site of sharpest vision. </a:t>
            </a:r>
          </a:p>
        </p:txBody>
      </p:sp>
      <p:sp>
        <p:nvSpPr>
          <p:cNvPr id="1273863" name="Rectangle 7"/>
          <p:cNvSpPr>
            <a:spLocks noChangeArrowheads="1"/>
          </p:cNvSpPr>
          <p:nvPr/>
        </p:nvSpPr>
        <p:spPr bwMode="auto">
          <a:xfrm>
            <a:off x="1828800" y="3265488"/>
            <a:ext cx="449263" cy="3175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73862" name="Text Box 6"/>
          <p:cNvSpPr txBox="1">
            <a:spLocks noChangeArrowheads="1"/>
          </p:cNvSpPr>
          <p:nvPr/>
        </p:nvSpPr>
        <p:spPr bwMode="auto">
          <a:xfrm>
            <a:off x="1725613" y="3470275"/>
            <a:ext cx="120332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/>
              <a:t>Fovea</a:t>
            </a:r>
            <a:r>
              <a:rPr lang="en-US" sz="2200" b="0"/>
              <a:t> </a:t>
            </a:r>
          </a:p>
        </p:txBody>
      </p:sp>
      <p:sp>
        <p:nvSpPr>
          <p:cNvPr id="1273868" name="Line 12"/>
          <p:cNvSpPr>
            <a:spLocks noChangeShapeType="1"/>
          </p:cNvSpPr>
          <p:nvPr/>
        </p:nvSpPr>
        <p:spPr bwMode="auto">
          <a:xfrm flipH="1" flipV="1">
            <a:off x="2362200" y="3873500"/>
            <a:ext cx="952500" cy="495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75934" name="Rectangle 30"/>
          <p:cNvSpPr>
            <a:spLocks noChangeArrowheads="1"/>
          </p:cNvSpPr>
          <p:nvPr/>
        </p:nvSpPr>
        <p:spPr bwMode="auto">
          <a:xfrm rot="-900000">
            <a:off x="2441575" y="4598988"/>
            <a:ext cx="188913" cy="5191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75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Vision</a:t>
            </a:r>
          </a:p>
        </p:txBody>
      </p:sp>
      <p:sp>
        <p:nvSpPr>
          <p:cNvPr id="127590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There are no photoreceptors where the optic nerve passes through the back of the eye, which is called the blind spot.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77970" name="Text Box 18"/>
          <p:cNvSpPr txBox="1">
            <a:spLocks noChangeArrowheads="1"/>
          </p:cNvSpPr>
          <p:nvPr/>
        </p:nvSpPr>
        <p:spPr bwMode="auto">
          <a:xfrm>
            <a:off x="792163" y="4959350"/>
            <a:ext cx="19367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/>
              <a:t>Optic</a:t>
            </a:r>
            <a:r>
              <a:rPr lang="en-US" sz="2200" b="0"/>
              <a:t> </a:t>
            </a:r>
            <a:r>
              <a:rPr lang="en-US" sz="2200"/>
              <a:t>nerve</a:t>
            </a:r>
          </a:p>
        </p:txBody>
      </p:sp>
      <p:sp>
        <p:nvSpPr>
          <p:cNvPr id="1277971" name="Line 19"/>
          <p:cNvSpPr>
            <a:spLocks noChangeShapeType="1"/>
          </p:cNvSpPr>
          <p:nvPr/>
        </p:nvSpPr>
        <p:spPr bwMode="auto">
          <a:xfrm rot="10800000">
            <a:off x="2460625" y="5191125"/>
            <a:ext cx="66040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277974" name="Picture 22" descr="35-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73388" y="3340100"/>
            <a:ext cx="3446462" cy="3098800"/>
          </a:xfrm>
          <a:prstGeom prst="rect">
            <a:avLst/>
          </a:prstGeom>
          <a:noFill/>
        </p:spPr>
      </p:pic>
      <p:sp>
        <p:nvSpPr>
          <p:cNvPr id="1277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Vision</a:t>
            </a:r>
          </a:p>
        </p:txBody>
      </p:sp>
      <p:sp>
        <p:nvSpPr>
          <p:cNvPr id="12779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The impulses leave each eye by way of the optic nerve. Optic nerves carry impulses to the brain.</a:t>
            </a:r>
          </a:p>
          <a:p>
            <a:r>
              <a:rPr lang="en-US"/>
              <a:t>The brain interprets them as visual images and provides information about the external world.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7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80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Ear</a:t>
            </a:r>
          </a:p>
        </p:txBody>
      </p:sp>
      <p:sp>
        <p:nvSpPr>
          <p:cNvPr id="12800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The Ear</a:t>
            </a:r>
          </a:p>
          <a:p>
            <a:pPr lvl="2"/>
            <a:r>
              <a:rPr lang="en-US"/>
              <a:t>The human ear has two sensory functions:</a:t>
            </a:r>
          </a:p>
          <a:p>
            <a:pPr lvl="3"/>
            <a:r>
              <a:rPr lang="en-US"/>
              <a:t>hearing</a:t>
            </a:r>
          </a:p>
          <a:p>
            <a:pPr lvl="3"/>
            <a:r>
              <a:rPr lang="en-US"/>
              <a:t>balance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36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Sensory Receptors</a:t>
            </a:r>
          </a:p>
        </p:txBody>
      </p:sp>
      <p:sp>
        <p:nvSpPr>
          <p:cNvPr id="12369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Neurons that react directly to stimuli from the environment are called </a:t>
            </a:r>
            <a:r>
              <a:rPr lang="en-US" b="1"/>
              <a:t>sensory receptors</a:t>
            </a:r>
            <a:r>
              <a:rPr lang="en-US"/>
              <a:t>.</a:t>
            </a:r>
          </a:p>
          <a:p>
            <a:r>
              <a:rPr lang="en-US"/>
              <a:t>Sensory receptors react to stimuli by sending impulses to other neurons and to the central nervous system. </a:t>
            </a:r>
          </a:p>
          <a:p>
            <a:r>
              <a:rPr lang="en-US"/>
              <a:t>Sensory receptors are located throughout the body but are concentrated in the sense organs.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8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Ear</a:t>
            </a:r>
          </a:p>
        </p:txBody>
      </p:sp>
      <p:sp>
        <p:nvSpPr>
          <p:cNvPr id="12820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/>
            <a:r>
              <a:rPr lang="en-US"/>
              <a:t>Hearing </a:t>
            </a:r>
          </a:p>
          <a:p>
            <a:pPr lvl="2"/>
            <a:r>
              <a:rPr lang="en-US"/>
              <a:t>Ears can distinguish both the pitch and loudness of those vibrations.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8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Ear</a:t>
            </a:r>
          </a:p>
        </p:txBody>
      </p:sp>
      <p:sp>
        <p:nvSpPr>
          <p:cNvPr id="12840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The Human Ear</a:t>
            </a:r>
          </a:p>
        </p:txBody>
      </p:sp>
      <p:pic>
        <p:nvPicPr>
          <p:cNvPr id="1284102" name="Picture 6" descr="35-1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62113" y="2106613"/>
            <a:ext cx="6207125" cy="46561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8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Ear</a:t>
            </a:r>
          </a:p>
        </p:txBody>
      </p:sp>
      <p:sp>
        <p:nvSpPr>
          <p:cNvPr id="128614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Vibrations enter the ear through the auditory canal.</a:t>
            </a:r>
          </a:p>
        </p:txBody>
      </p:sp>
      <p:sp>
        <p:nvSpPr>
          <p:cNvPr id="1286151" name="Rectangle 7"/>
          <p:cNvSpPr>
            <a:spLocks noChangeArrowheads="1"/>
          </p:cNvSpPr>
          <p:nvPr/>
        </p:nvSpPr>
        <p:spPr bwMode="auto">
          <a:xfrm>
            <a:off x="1363663" y="5192713"/>
            <a:ext cx="857250" cy="29051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86150" name="Text Box 6"/>
          <p:cNvSpPr txBox="1">
            <a:spLocks noChangeArrowheads="1"/>
          </p:cNvSpPr>
          <p:nvPr/>
        </p:nvSpPr>
        <p:spPr bwMode="auto">
          <a:xfrm>
            <a:off x="338138" y="4287838"/>
            <a:ext cx="20193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/>
              <a:t>Auditory canal</a:t>
            </a:r>
          </a:p>
        </p:txBody>
      </p:sp>
      <p:pic>
        <p:nvPicPr>
          <p:cNvPr id="1286153" name="Picture 9" descr="35-1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62113" y="2106613"/>
            <a:ext cx="6207125" cy="4656137"/>
          </a:xfrm>
          <a:prstGeom prst="rect">
            <a:avLst/>
          </a:prstGeom>
          <a:noFill/>
        </p:spPr>
      </p:pic>
      <p:sp>
        <p:nvSpPr>
          <p:cNvPr id="1286154" name="Line 10"/>
          <p:cNvSpPr>
            <a:spLocks noChangeShapeType="1"/>
          </p:cNvSpPr>
          <p:nvPr/>
        </p:nvSpPr>
        <p:spPr bwMode="auto">
          <a:xfrm flipH="1">
            <a:off x="1714500" y="4711700"/>
            <a:ext cx="1587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pic>
        <p:nvPicPr>
          <p:cNvPr id="1288201" name="Picture 9" descr="35-1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62113" y="2106613"/>
            <a:ext cx="6207125" cy="4656137"/>
          </a:xfrm>
          <a:prstGeom prst="rect">
            <a:avLst/>
          </a:prstGeom>
          <a:noFill/>
        </p:spPr>
      </p:pic>
      <p:sp>
        <p:nvSpPr>
          <p:cNvPr id="128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Ear</a:t>
            </a:r>
          </a:p>
        </p:txBody>
      </p:sp>
      <p:sp>
        <p:nvSpPr>
          <p:cNvPr id="12881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The vibrations cause the tympanum, or eardrum, to vibrate. </a:t>
            </a:r>
          </a:p>
        </p:txBody>
      </p:sp>
      <p:sp>
        <p:nvSpPr>
          <p:cNvPr id="1288199" name="Rectangle 7"/>
          <p:cNvSpPr>
            <a:spLocks noChangeArrowheads="1"/>
          </p:cNvSpPr>
          <p:nvPr/>
        </p:nvSpPr>
        <p:spPr bwMode="auto">
          <a:xfrm>
            <a:off x="3482975" y="5529263"/>
            <a:ext cx="696913" cy="203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88198" name="Text Box 6"/>
          <p:cNvSpPr txBox="1">
            <a:spLocks noChangeArrowheads="1"/>
          </p:cNvSpPr>
          <p:nvPr/>
        </p:nvSpPr>
        <p:spPr bwMode="auto">
          <a:xfrm>
            <a:off x="3592513" y="5772150"/>
            <a:ext cx="1858962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/>
              <a:t>Tympanum </a:t>
            </a:r>
          </a:p>
        </p:txBody>
      </p:sp>
      <p:sp>
        <p:nvSpPr>
          <p:cNvPr id="1288202" name="Line 10"/>
          <p:cNvSpPr>
            <a:spLocks noChangeShapeType="1"/>
          </p:cNvSpPr>
          <p:nvPr/>
        </p:nvSpPr>
        <p:spPr bwMode="auto">
          <a:xfrm flipH="1">
            <a:off x="4483100" y="4445000"/>
            <a:ext cx="192088" cy="1397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pic>
        <p:nvPicPr>
          <p:cNvPr id="1290254" name="Picture 14" descr="35-1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62113" y="2106613"/>
            <a:ext cx="6207125" cy="4656137"/>
          </a:xfrm>
          <a:prstGeom prst="rect">
            <a:avLst/>
          </a:prstGeom>
          <a:noFill/>
        </p:spPr>
      </p:pic>
      <p:sp>
        <p:nvSpPr>
          <p:cNvPr id="129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Ear</a:t>
            </a:r>
          </a:p>
        </p:txBody>
      </p:sp>
      <p:sp>
        <p:nvSpPr>
          <p:cNvPr id="129024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The vibrations are picked up by the hammer, anvil, and stirrup.</a:t>
            </a:r>
          </a:p>
        </p:txBody>
      </p:sp>
      <p:sp>
        <p:nvSpPr>
          <p:cNvPr id="1290246" name="Text Box 6"/>
          <p:cNvSpPr txBox="1">
            <a:spLocks noChangeArrowheads="1"/>
          </p:cNvSpPr>
          <p:nvPr/>
        </p:nvSpPr>
        <p:spPr bwMode="auto">
          <a:xfrm>
            <a:off x="3497263" y="2224088"/>
            <a:ext cx="1190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Hammer </a:t>
            </a:r>
          </a:p>
        </p:txBody>
      </p:sp>
      <p:sp>
        <p:nvSpPr>
          <p:cNvPr id="1290247" name="Text Box 7"/>
          <p:cNvSpPr txBox="1">
            <a:spLocks noChangeArrowheads="1"/>
          </p:cNvSpPr>
          <p:nvPr/>
        </p:nvSpPr>
        <p:spPr bwMode="auto">
          <a:xfrm>
            <a:off x="4298950" y="2654300"/>
            <a:ext cx="1101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Anvil </a:t>
            </a:r>
          </a:p>
        </p:txBody>
      </p:sp>
      <p:sp>
        <p:nvSpPr>
          <p:cNvPr id="1290248" name="Text Box 8"/>
          <p:cNvSpPr txBox="1">
            <a:spLocks noChangeArrowheads="1"/>
          </p:cNvSpPr>
          <p:nvPr/>
        </p:nvSpPr>
        <p:spPr bwMode="auto">
          <a:xfrm>
            <a:off x="5516563" y="2155825"/>
            <a:ext cx="1190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Stirrup </a:t>
            </a:r>
          </a:p>
        </p:txBody>
      </p:sp>
      <p:sp>
        <p:nvSpPr>
          <p:cNvPr id="1290255" name="Line 15"/>
          <p:cNvSpPr>
            <a:spLocks noChangeShapeType="1"/>
          </p:cNvSpPr>
          <p:nvPr/>
        </p:nvSpPr>
        <p:spPr bwMode="auto">
          <a:xfrm flipH="1" flipV="1">
            <a:off x="4000500" y="2565400"/>
            <a:ext cx="585788" cy="1358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90256" name="Line 16"/>
          <p:cNvSpPr>
            <a:spLocks noChangeShapeType="1"/>
          </p:cNvSpPr>
          <p:nvPr/>
        </p:nvSpPr>
        <p:spPr bwMode="auto">
          <a:xfrm flipH="1" flipV="1">
            <a:off x="4711700" y="3009900"/>
            <a:ext cx="63500" cy="1003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90257" name="Line 17"/>
          <p:cNvSpPr>
            <a:spLocks noChangeShapeType="1"/>
          </p:cNvSpPr>
          <p:nvPr/>
        </p:nvSpPr>
        <p:spPr bwMode="auto">
          <a:xfrm flipH="1">
            <a:off x="5156200" y="2489200"/>
            <a:ext cx="787400" cy="180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pic>
        <p:nvPicPr>
          <p:cNvPr id="1292299" name="Picture 11" descr="35-1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62113" y="2106613"/>
            <a:ext cx="6207125" cy="4656137"/>
          </a:xfrm>
          <a:prstGeom prst="rect">
            <a:avLst/>
          </a:prstGeom>
          <a:noFill/>
        </p:spPr>
      </p:pic>
      <p:sp>
        <p:nvSpPr>
          <p:cNvPr id="129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Ear</a:t>
            </a:r>
          </a:p>
        </p:txBody>
      </p:sp>
      <p:sp>
        <p:nvSpPr>
          <p:cNvPr id="12922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The stirrup transmits the vibrations to the oval window. </a:t>
            </a:r>
          </a:p>
        </p:txBody>
      </p:sp>
      <p:sp>
        <p:nvSpPr>
          <p:cNvPr id="1292295" name="Text Box 7"/>
          <p:cNvSpPr txBox="1">
            <a:spLocks noChangeArrowheads="1"/>
          </p:cNvSpPr>
          <p:nvPr/>
        </p:nvSpPr>
        <p:spPr bwMode="auto">
          <a:xfrm>
            <a:off x="6218238" y="2776538"/>
            <a:ext cx="20907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Oval window</a:t>
            </a:r>
          </a:p>
        </p:txBody>
      </p:sp>
      <p:sp>
        <p:nvSpPr>
          <p:cNvPr id="1292300" name="Text Box 12"/>
          <p:cNvSpPr txBox="1">
            <a:spLocks noChangeArrowheads="1"/>
          </p:cNvSpPr>
          <p:nvPr/>
        </p:nvSpPr>
        <p:spPr bwMode="auto">
          <a:xfrm>
            <a:off x="5516563" y="2155825"/>
            <a:ext cx="1190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Stirrup </a:t>
            </a:r>
          </a:p>
        </p:txBody>
      </p:sp>
      <p:sp>
        <p:nvSpPr>
          <p:cNvPr id="1292301" name="Line 13"/>
          <p:cNvSpPr>
            <a:spLocks noChangeShapeType="1"/>
          </p:cNvSpPr>
          <p:nvPr/>
        </p:nvSpPr>
        <p:spPr bwMode="auto">
          <a:xfrm flipH="1">
            <a:off x="5156200" y="2489200"/>
            <a:ext cx="787400" cy="180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92302" name="Line 14"/>
          <p:cNvSpPr>
            <a:spLocks noChangeShapeType="1"/>
          </p:cNvSpPr>
          <p:nvPr/>
        </p:nvSpPr>
        <p:spPr bwMode="auto">
          <a:xfrm flipH="1">
            <a:off x="5257800" y="3086100"/>
            <a:ext cx="1625600" cy="1181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pic>
        <p:nvPicPr>
          <p:cNvPr id="1294345" name="Picture 9" descr="35-1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62113" y="2106613"/>
            <a:ext cx="6207125" cy="4656137"/>
          </a:xfrm>
          <a:prstGeom prst="rect">
            <a:avLst/>
          </a:prstGeom>
          <a:noFill/>
        </p:spPr>
      </p:pic>
      <p:sp>
        <p:nvSpPr>
          <p:cNvPr id="129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Ear</a:t>
            </a:r>
          </a:p>
        </p:txBody>
      </p:sp>
      <p:sp>
        <p:nvSpPr>
          <p:cNvPr id="12943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Vibrations of the oval window create pressure waves in the fluid-filled </a:t>
            </a:r>
            <a:r>
              <a:rPr lang="en-US" b="1"/>
              <a:t>cochlea</a:t>
            </a:r>
            <a:r>
              <a:rPr lang="en-US"/>
              <a:t> of the inner ear.</a:t>
            </a:r>
          </a:p>
        </p:txBody>
      </p:sp>
      <p:sp>
        <p:nvSpPr>
          <p:cNvPr id="1294342" name="Text Box 6"/>
          <p:cNvSpPr txBox="1">
            <a:spLocks noChangeArrowheads="1"/>
          </p:cNvSpPr>
          <p:nvPr/>
        </p:nvSpPr>
        <p:spPr bwMode="auto">
          <a:xfrm>
            <a:off x="7712075" y="4333875"/>
            <a:ext cx="1190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Cochlea </a:t>
            </a:r>
          </a:p>
        </p:txBody>
      </p:sp>
      <p:sp>
        <p:nvSpPr>
          <p:cNvPr id="1294346" name="Line 10"/>
          <p:cNvSpPr>
            <a:spLocks noChangeShapeType="1"/>
          </p:cNvSpPr>
          <p:nvPr/>
        </p:nvSpPr>
        <p:spPr bwMode="auto">
          <a:xfrm>
            <a:off x="6464300" y="4533900"/>
            <a:ext cx="1320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9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Ear</a:t>
            </a:r>
          </a:p>
        </p:txBody>
      </p:sp>
      <p:sp>
        <p:nvSpPr>
          <p:cNvPr id="12963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/>
              <a:t>The cochlea is lined with tiny hair cells that are pushed back and forth by these pressure waves. </a:t>
            </a:r>
          </a:p>
          <a:p>
            <a:pPr>
              <a:spcAft>
                <a:spcPct val="0"/>
              </a:spcAft>
            </a:pPr>
            <a:endParaRPr lang="en-US"/>
          </a:p>
          <a:p>
            <a:pPr>
              <a:spcAft>
                <a:spcPct val="0"/>
              </a:spcAft>
            </a:pPr>
            <a:r>
              <a:rPr lang="en-US"/>
              <a:t>In response to the waves, the hair cells produce nerve impulses that are sent to the brain through the cochlear nerve.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9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Ear</a:t>
            </a:r>
          </a:p>
        </p:txBody>
      </p:sp>
      <p:sp>
        <p:nvSpPr>
          <p:cNvPr id="129843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/>
            <a:r>
              <a:rPr lang="en-US"/>
              <a:t>Balance </a:t>
            </a:r>
          </a:p>
          <a:p>
            <a:pPr lvl="2"/>
            <a:r>
              <a:rPr lang="en-US"/>
              <a:t>Your ears help you to maintain your balance, or equilibrium.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0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Ear</a:t>
            </a:r>
          </a:p>
        </p:txBody>
      </p:sp>
      <p:sp>
        <p:nvSpPr>
          <p:cNvPr id="130048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lnSpc>
                <a:spcPct val="90000"/>
              </a:lnSpc>
              <a:spcAft>
                <a:spcPct val="0"/>
              </a:spcAft>
            </a:pPr>
            <a:r>
              <a:rPr lang="en-US"/>
              <a:t>Within the inner ear, just above the cochlea are three </a:t>
            </a:r>
            <a:r>
              <a:rPr lang="en-US" b="1"/>
              <a:t>semicircular canals</a:t>
            </a:r>
            <a:r>
              <a:rPr lang="en-US"/>
              <a:t>. </a:t>
            </a:r>
          </a:p>
          <a:p>
            <a:pPr>
              <a:lnSpc>
                <a:spcPct val="90000"/>
              </a:lnSpc>
              <a:spcAft>
                <a:spcPct val="0"/>
              </a:spcAft>
            </a:pPr>
            <a:endParaRPr lang="en-US"/>
          </a:p>
        </p:txBody>
      </p:sp>
      <p:pic>
        <p:nvPicPr>
          <p:cNvPr id="1300488" name="Picture 8" descr="35-1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62113" y="2106613"/>
            <a:ext cx="6207125" cy="4656137"/>
          </a:xfrm>
          <a:prstGeom prst="rect">
            <a:avLst/>
          </a:prstGeom>
          <a:noFill/>
        </p:spPr>
      </p:pic>
      <p:sp>
        <p:nvSpPr>
          <p:cNvPr id="1300489" name="Text Box 9"/>
          <p:cNvSpPr txBox="1">
            <a:spLocks noChangeArrowheads="1"/>
          </p:cNvSpPr>
          <p:nvPr/>
        </p:nvSpPr>
        <p:spPr bwMode="auto">
          <a:xfrm>
            <a:off x="4522788" y="2292350"/>
            <a:ext cx="2400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ea typeface="ＭＳ Ｐゴシック" pitchFamily="1" charset="-128"/>
              </a:rPr>
              <a:t>Semicircular canals</a:t>
            </a:r>
          </a:p>
        </p:txBody>
      </p:sp>
      <p:sp>
        <p:nvSpPr>
          <p:cNvPr id="1300490" name="Line 10"/>
          <p:cNvSpPr>
            <a:spLocks noChangeShapeType="1"/>
          </p:cNvSpPr>
          <p:nvPr/>
        </p:nvSpPr>
        <p:spPr bwMode="auto">
          <a:xfrm flipV="1">
            <a:off x="5295900" y="2603500"/>
            <a:ext cx="203200" cy="1282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00492" name="Line 12"/>
          <p:cNvSpPr>
            <a:spLocks noChangeShapeType="1"/>
          </p:cNvSpPr>
          <p:nvPr/>
        </p:nvSpPr>
        <p:spPr bwMode="auto">
          <a:xfrm flipV="1">
            <a:off x="5384800" y="2628900"/>
            <a:ext cx="114300" cy="1181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00493" name="Line 13"/>
          <p:cNvSpPr>
            <a:spLocks noChangeShapeType="1"/>
          </p:cNvSpPr>
          <p:nvPr/>
        </p:nvSpPr>
        <p:spPr bwMode="auto">
          <a:xfrm flipH="1" flipV="1">
            <a:off x="5499100" y="2628900"/>
            <a:ext cx="101600" cy="9540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39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Sensory Receptors</a:t>
            </a:r>
          </a:p>
        </p:txBody>
      </p:sp>
      <p:sp>
        <p:nvSpPr>
          <p:cNvPr id="123904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These sense organs include the: </a:t>
            </a:r>
          </a:p>
          <a:p>
            <a:pPr lvl="2"/>
            <a:r>
              <a:rPr lang="en-US"/>
              <a:t>eyes</a:t>
            </a:r>
          </a:p>
          <a:p>
            <a:pPr lvl="2"/>
            <a:r>
              <a:rPr lang="en-US"/>
              <a:t>ears</a:t>
            </a:r>
          </a:p>
          <a:p>
            <a:pPr lvl="2"/>
            <a:r>
              <a:rPr lang="en-US"/>
              <a:t>nose</a:t>
            </a:r>
          </a:p>
          <a:p>
            <a:pPr lvl="2"/>
            <a:r>
              <a:rPr lang="en-US"/>
              <a:t>mouth</a:t>
            </a:r>
          </a:p>
          <a:p>
            <a:pPr lvl="2"/>
            <a:r>
              <a:rPr lang="en-US"/>
              <a:t>skin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68078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Ear</a:t>
            </a:r>
          </a:p>
        </p:txBody>
      </p:sp>
      <p:sp>
        <p:nvSpPr>
          <p:cNvPr id="1368079" name="Rectangle 1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canals are filled with fluid and lined with hair cells. </a:t>
            </a:r>
          </a:p>
          <a:p>
            <a:r>
              <a:rPr lang="en-US"/>
              <a:t>As the head changes position, fluid in the canals changes position, causing the hair on the hair cells to bend.</a:t>
            </a:r>
          </a:p>
          <a:p>
            <a:r>
              <a:rPr lang="en-US"/>
              <a:t>This sends impulses to the brain that enable it to determine body motion and position.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80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80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0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Smell</a:t>
            </a:r>
          </a:p>
        </p:txBody>
      </p:sp>
      <p:sp>
        <p:nvSpPr>
          <p:cNvPr id="130253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Smell</a:t>
            </a:r>
          </a:p>
          <a:p>
            <a:pPr lvl="2"/>
            <a:r>
              <a:rPr lang="en-US"/>
              <a:t>The sense of smell is actually an ability to detect chemicals. </a:t>
            </a:r>
          </a:p>
          <a:p>
            <a:pPr lvl="2"/>
            <a:r>
              <a:rPr lang="en-US"/>
              <a:t>Chemoreceptors in the nasal passageway respond to chemicals and send impulses to the brain through sensory nerves.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0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Taste</a:t>
            </a:r>
          </a:p>
        </p:txBody>
      </p:sp>
      <p:sp>
        <p:nvSpPr>
          <p:cNvPr id="13045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Taste</a:t>
            </a:r>
          </a:p>
          <a:p>
            <a:pPr lvl="2"/>
            <a:r>
              <a:rPr lang="en-US"/>
              <a:t>The sense of taste is also a chemical sense. </a:t>
            </a:r>
          </a:p>
          <a:p>
            <a:pPr lvl="2"/>
            <a:r>
              <a:rPr lang="en-US"/>
              <a:t>The sense organs that detect taste are the </a:t>
            </a:r>
            <a:r>
              <a:rPr lang="en-US" b="1"/>
              <a:t>taste buds</a:t>
            </a:r>
            <a:r>
              <a:rPr lang="en-US"/>
              <a:t>. Most taste buds are on the tongue.</a:t>
            </a:r>
          </a:p>
          <a:p>
            <a:pPr lvl="2"/>
            <a:r>
              <a:rPr lang="en-US"/>
              <a:t>Tastes detected by the taste buds are classified as salty, bitter, sweet, and sour.</a:t>
            </a:r>
          </a:p>
          <a:p>
            <a:pPr lvl="2"/>
            <a:r>
              <a:rPr lang="en-US"/>
              <a:t>Sensitivity to these tastes varies on different parts of the tongue.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0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Touch and Related Senses</a:t>
            </a:r>
          </a:p>
        </p:txBody>
      </p:sp>
      <p:sp>
        <p:nvSpPr>
          <p:cNvPr id="130662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Touch and Related Senses</a:t>
            </a:r>
          </a:p>
          <a:p>
            <a:pPr lvl="2"/>
            <a:r>
              <a:rPr lang="en-US"/>
              <a:t>The skin’s sensory receptors respond to temperature, touch, and pain. </a:t>
            </a:r>
          </a:p>
          <a:p>
            <a:pPr lvl="2"/>
            <a:r>
              <a:rPr lang="en-US"/>
              <a:t>Not all parts of the body are equally sensitive to touch, because not all parts have the same number of receptors. </a:t>
            </a:r>
          </a:p>
          <a:p>
            <a:pPr lvl="2"/>
            <a:r>
              <a:rPr lang="en-US"/>
              <a:t>The greatest density of sensory receptors is found on your fingers, toes, and face.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2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35–4</a:t>
            </a:r>
          </a:p>
        </p:txBody>
      </p:sp>
      <p:sp>
        <p:nvSpPr>
          <p:cNvPr id="1320964" name="Rectangle 4">
            <a:hlinkClick r:id="rId3" action="ppaction://hlinkfile"/>
          </p:cNvPr>
          <p:cNvSpPr>
            <a:spLocks noChangeArrowheads="1"/>
          </p:cNvSpPr>
          <p:nvPr/>
        </p:nvSpPr>
        <p:spPr bwMode="auto">
          <a:xfrm>
            <a:off x="5203825" y="2743200"/>
            <a:ext cx="2590800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24043" name="Rectangle 11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35–4</a:t>
            </a:r>
          </a:p>
        </p:txBody>
      </p:sp>
      <p:sp>
        <p:nvSpPr>
          <p:cNvPr id="1324044" name="Rectangle 1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The sensory receptor that detects variations in body temperature is a </a:t>
            </a:r>
          </a:p>
          <a:p>
            <a:pPr lvl="2"/>
            <a:r>
              <a:rPr lang="en-US"/>
              <a:t>chemoreceptor.	</a:t>
            </a:r>
          </a:p>
          <a:p>
            <a:pPr lvl="2"/>
            <a:r>
              <a:rPr lang="en-US"/>
              <a:t>mechanoreceptor.	</a:t>
            </a:r>
          </a:p>
          <a:p>
            <a:pPr lvl="2"/>
            <a:r>
              <a:rPr lang="en-US"/>
              <a:t>thermoreceptor.	</a:t>
            </a:r>
          </a:p>
          <a:p>
            <a:pPr lvl="2"/>
            <a:r>
              <a:rPr lang="en-US"/>
              <a:t>photoreceptor.</a:t>
            </a:r>
          </a:p>
        </p:txBody>
      </p:sp>
      <p:sp>
        <p:nvSpPr>
          <p:cNvPr id="1324036" name="Rectangle 4"/>
          <p:cNvSpPr>
            <a:spLocks noChangeArrowheads="1"/>
          </p:cNvSpPr>
          <p:nvPr/>
        </p:nvSpPr>
        <p:spPr bwMode="auto">
          <a:xfrm>
            <a:off x="949325" y="3514725"/>
            <a:ext cx="7731125" cy="450850"/>
          </a:xfrm>
          <a:prstGeom prst="rect">
            <a:avLst/>
          </a:prstGeom>
          <a:solidFill>
            <a:srgbClr val="00CC00">
              <a:alpha val="28000"/>
            </a:srgb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24037" name="Picture 5" descr="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300" y="1022350"/>
            <a:ext cx="561975" cy="501650"/>
          </a:xfrm>
          <a:prstGeom prst="rect">
            <a:avLst/>
          </a:prstGeom>
          <a:noFill/>
        </p:spPr>
      </p:pic>
      <p:pic>
        <p:nvPicPr>
          <p:cNvPr id="1324038" name="Picture 6" descr="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482975"/>
            <a:ext cx="582613" cy="519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4036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26091" name="Rectangle 11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35–4</a:t>
            </a:r>
          </a:p>
        </p:txBody>
      </p:sp>
      <p:sp>
        <p:nvSpPr>
          <p:cNvPr id="1326092" name="Rectangle 1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The part of the eye containing tiny muscles that adjust the size of the pupil is the </a:t>
            </a:r>
          </a:p>
          <a:p>
            <a:pPr lvl="2"/>
            <a:r>
              <a:rPr lang="en-US"/>
              <a:t>cornea.	</a:t>
            </a:r>
          </a:p>
          <a:p>
            <a:pPr lvl="2"/>
            <a:r>
              <a:rPr lang="en-US"/>
              <a:t>iris.	</a:t>
            </a:r>
          </a:p>
          <a:p>
            <a:pPr lvl="2"/>
            <a:r>
              <a:rPr lang="en-US"/>
              <a:t>lens.	</a:t>
            </a:r>
          </a:p>
          <a:p>
            <a:pPr lvl="2"/>
            <a:r>
              <a:rPr lang="en-US"/>
              <a:t>retina.</a:t>
            </a:r>
          </a:p>
        </p:txBody>
      </p:sp>
      <p:sp>
        <p:nvSpPr>
          <p:cNvPr id="1326084" name="Rectangle 4"/>
          <p:cNvSpPr>
            <a:spLocks noChangeArrowheads="1"/>
          </p:cNvSpPr>
          <p:nvPr/>
        </p:nvSpPr>
        <p:spPr bwMode="auto">
          <a:xfrm>
            <a:off x="949325" y="2871788"/>
            <a:ext cx="7731125" cy="450850"/>
          </a:xfrm>
          <a:prstGeom prst="rect">
            <a:avLst/>
          </a:prstGeom>
          <a:solidFill>
            <a:srgbClr val="00CC00">
              <a:alpha val="28000"/>
            </a:srgb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26086" name="Picture 6" descr="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840038"/>
            <a:ext cx="582613" cy="519112"/>
          </a:xfrm>
          <a:prstGeom prst="rect">
            <a:avLst/>
          </a:prstGeom>
          <a:noFill/>
        </p:spPr>
      </p:pic>
      <p:pic>
        <p:nvPicPr>
          <p:cNvPr id="1326087" name="Picture 7" descr="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8125" y="1022350"/>
            <a:ext cx="585788" cy="52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6084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28139" name="Rectangle 11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35–4</a:t>
            </a:r>
          </a:p>
        </p:txBody>
      </p:sp>
      <p:sp>
        <p:nvSpPr>
          <p:cNvPr id="1328140" name="Rectangle 1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The part of the ear that produces the nerve impulses sent to the brain is the </a:t>
            </a:r>
          </a:p>
          <a:p>
            <a:pPr lvl="2"/>
            <a:r>
              <a:rPr lang="en-US"/>
              <a:t>tympanum.	</a:t>
            </a:r>
          </a:p>
          <a:p>
            <a:pPr lvl="2"/>
            <a:r>
              <a:rPr lang="en-US"/>
              <a:t>Eustachian tube.	</a:t>
            </a:r>
          </a:p>
          <a:p>
            <a:pPr lvl="2"/>
            <a:r>
              <a:rPr lang="en-US"/>
              <a:t>cochlea.	</a:t>
            </a:r>
          </a:p>
          <a:p>
            <a:pPr lvl="2"/>
            <a:r>
              <a:rPr lang="en-US"/>
              <a:t>oval window.</a:t>
            </a:r>
          </a:p>
        </p:txBody>
      </p:sp>
      <p:sp>
        <p:nvSpPr>
          <p:cNvPr id="1328132" name="Rectangle 4"/>
          <p:cNvSpPr>
            <a:spLocks noChangeArrowheads="1"/>
          </p:cNvSpPr>
          <p:nvPr/>
        </p:nvSpPr>
        <p:spPr bwMode="auto">
          <a:xfrm>
            <a:off x="949325" y="3514725"/>
            <a:ext cx="7731125" cy="450850"/>
          </a:xfrm>
          <a:prstGeom prst="rect">
            <a:avLst/>
          </a:prstGeom>
          <a:solidFill>
            <a:srgbClr val="00CC00">
              <a:alpha val="28000"/>
            </a:srgb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28134" name="Picture 6" descr="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482975"/>
            <a:ext cx="582613" cy="519113"/>
          </a:xfrm>
          <a:prstGeom prst="rect">
            <a:avLst/>
          </a:prstGeom>
          <a:noFill/>
        </p:spPr>
      </p:pic>
      <p:pic>
        <p:nvPicPr>
          <p:cNvPr id="1328136" name="Picture 8" descr="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538" y="1022350"/>
            <a:ext cx="585787" cy="52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8132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30187" name="Rectangle 11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35–4</a:t>
            </a:r>
          </a:p>
        </p:txBody>
      </p:sp>
      <p:sp>
        <p:nvSpPr>
          <p:cNvPr id="1330188" name="Rectangle 1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The structures in your ears that help maintain your sense of balance</a:t>
            </a:r>
          </a:p>
          <a:p>
            <a:pPr lvl="2"/>
            <a:r>
              <a:rPr lang="en-US"/>
              <a:t>is the auditory canal.	</a:t>
            </a:r>
          </a:p>
          <a:p>
            <a:pPr lvl="2"/>
            <a:r>
              <a:rPr lang="en-US"/>
              <a:t>is the hammer.	</a:t>
            </a:r>
          </a:p>
          <a:p>
            <a:pPr lvl="2"/>
            <a:r>
              <a:rPr lang="en-US"/>
              <a:t>is the tympanum. 	</a:t>
            </a:r>
          </a:p>
          <a:p>
            <a:pPr lvl="2"/>
            <a:r>
              <a:rPr lang="en-US"/>
              <a:t>are the semicircular canals.</a:t>
            </a:r>
          </a:p>
        </p:txBody>
      </p:sp>
      <p:sp>
        <p:nvSpPr>
          <p:cNvPr id="1330180" name="Rectangle 4"/>
          <p:cNvSpPr>
            <a:spLocks noChangeArrowheads="1"/>
          </p:cNvSpPr>
          <p:nvPr/>
        </p:nvSpPr>
        <p:spPr bwMode="auto">
          <a:xfrm>
            <a:off x="949325" y="4129088"/>
            <a:ext cx="7731125" cy="450850"/>
          </a:xfrm>
          <a:prstGeom prst="rect">
            <a:avLst/>
          </a:prstGeom>
          <a:solidFill>
            <a:srgbClr val="00CC00">
              <a:alpha val="28000"/>
            </a:srgb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30182" name="Picture 6" descr="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4097338"/>
            <a:ext cx="582613" cy="519112"/>
          </a:xfrm>
          <a:prstGeom prst="rect">
            <a:avLst/>
          </a:prstGeom>
          <a:noFill/>
        </p:spPr>
      </p:pic>
      <p:pic>
        <p:nvPicPr>
          <p:cNvPr id="1330185" name="Picture 9" descr="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538" y="1022350"/>
            <a:ext cx="585787" cy="52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0180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32235" name="Rectangle 11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35–4</a:t>
            </a:r>
          </a:p>
        </p:txBody>
      </p:sp>
      <p:sp>
        <p:nvSpPr>
          <p:cNvPr id="1332236" name="Rectangle 1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Photoreceptors in the eye that are sensitive to color are</a:t>
            </a:r>
          </a:p>
          <a:p>
            <a:pPr lvl="2"/>
            <a:r>
              <a:rPr lang="en-US"/>
              <a:t>rods.	</a:t>
            </a:r>
          </a:p>
          <a:p>
            <a:pPr lvl="2"/>
            <a:r>
              <a:rPr lang="en-US"/>
              <a:t>cones.	</a:t>
            </a:r>
          </a:p>
          <a:p>
            <a:pPr lvl="2"/>
            <a:r>
              <a:rPr lang="en-US"/>
              <a:t>rods and cones.	</a:t>
            </a:r>
          </a:p>
          <a:p>
            <a:pPr lvl="2"/>
            <a:r>
              <a:rPr lang="en-US"/>
              <a:t>the optic nerve.	</a:t>
            </a:r>
          </a:p>
        </p:txBody>
      </p:sp>
      <p:sp>
        <p:nvSpPr>
          <p:cNvPr id="1332228" name="Rectangle 4"/>
          <p:cNvSpPr>
            <a:spLocks noChangeArrowheads="1"/>
          </p:cNvSpPr>
          <p:nvPr/>
        </p:nvSpPr>
        <p:spPr bwMode="auto">
          <a:xfrm>
            <a:off x="949325" y="2871788"/>
            <a:ext cx="7731125" cy="450850"/>
          </a:xfrm>
          <a:prstGeom prst="rect">
            <a:avLst/>
          </a:prstGeom>
          <a:solidFill>
            <a:srgbClr val="00CC00">
              <a:alpha val="28000"/>
            </a:srgb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32230" name="Picture 6" descr="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840038"/>
            <a:ext cx="582613" cy="519112"/>
          </a:xfrm>
          <a:prstGeom prst="rect">
            <a:avLst/>
          </a:prstGeom>
          <a:noFill/>
        </p:spPr>
      </p:pic>
      <p:pic>
        <p:nvPicPr>
          <p:cNvPr id="1332234" name="Picture 10" descr="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538" y="1022350"/>
            <a:ext cx="585787" cy="52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2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82961" name="Rectangle 1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Sensory Receptors</a:t>
            </a:r>
          </a:p>
        </p:txBody>
      </p:sp>
      <p:sp>
        <p:nvSpPr>
          <p:cNvPr id="82962" name="Rectangle 18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  <a:p>
            <a:pPr lvl="1"/>
            <a:r>
              <a:rPr lang="en-US"/>
              <a:t>What are the five types of sensory receptors?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924175"/>
            <a:ext cx="9144000" cy="609600"/>
          </a:xfrm>
          <a:noFill/>
        </p:spPr>
        <p:txBody>
          <a:bodyPr/>
          <a:lstStyle/>
          <a:p>
            <a:r>
              <a:rPr lang="en-US"/>
              <a:t>END OF SECTION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43146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Sensory Receptors</a:t>
            </a:r>
          </a:p>
        </p:txBody>
      </p:sp>
      <p:sp>
        <p:nvSpPr>
          <p:cNvPr id="124314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8204200" cy="5762625"/>
          </a:xfrm>
        </p:spPr>
        <p:txBody>
          <a:bodyPr/>
          <a:lstStyle/>
          <a:p>
            <a:pPr lvl="1"/>
            <a:endParaRPr lang="en-US"/>
          </a:p>
          <a:p>
            <a:pPr lvl="1"/>
            <a:r>
              <a:rPr lang="en-US"/>
              <a:t>There are five general categories of sensory receptors:</a:t>
            </a:r>
          </a:p>
          <a:p>
            <a:pPr lvl="2"/>
            <a:r>
              <a:rPr lang="en-US" b="1"/>
              <a:t>pain receptors</a:t>
            </a:r>
          </a:p>
          <a:p>
            <a:pPr lvl="2"/>
            <a:r>
              <a:rPr lang="en-US" b="1"/>
              <a:t>thermoreceptors</a:t>
            </a:r>
          </a:p>
          <a:p>
            <a:pPr lvl="2"/>
            <a:r>
              <a:rPr lang="en-US" b="1"/>
              <a:t>mechanoreceptors</a:t>
            </a:r>
          </a:p>
          <a:p>
            <a:pPr lvl="2"/>
            <a:r>
              <a:rPr lang="en-US" b="1"/>
              <a:t>chemoreceptors</a:t>
            </a:r>
          </a:p>
          <a:p>
            <a:pPr lvl="2"/>
            <a:r>
              <a:rPr lang="en-US" b="1"/>
              <a:t>photoreceptors</a:t>
            </a:r>
          </a:p>
        </p:txBody>
      </p:sp>
      <p:sp>
        <p:nvSpPr>
          <p:cNvPr id="1243142" name="Rectangle 6"/>
          <p:cNvSpPr>
            <a:spLocks noChangeArrowheads="1"/>
          </p:cNvSpPr>
          <p:nvPr/>
        </p:nvSpPr>
        <p:spPr bwMode="auto">
          <a:xfrm>
            <a:off x="539750" y="2401888"/>
            <a:ext cx="842963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243143" name="Picture 7" descr="ke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300" y="2063750"/>
            <a:ext cx="673100" cy="434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3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3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3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3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3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45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Sensory Receptors</a:t>
            </a:r>
          </a:p>
        </p:txBody>
      </p:sp>
      <p:sp>
        <p:nvSpPr>
          <p:cNvPr id="12451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Pain receptors are located throughout the body except in the brain. </a:t>
            </a:r>
          </a:p>
          <a:p>
            <a:r>
              <a:rPr lang="en-US"/>
              <a:t>They respond to chemicals released by damaged cells.</a:t>
            </a:r>
          </a:p>
          <a:p>
            <a:r>
              <a:rPr lang="en-US"/>
              <a:t>Pain usually indicates danger, injury, or disease.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5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5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4723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Thermoreceptors are located in the skin, body core, and hypothalamus. </a:t>
            </a:r>
          </a:p>
          <a:p>
            <a:r>
              <a:rPr lang="en-US"/>
              <a:t>They detect variations in temperature. </a:t>
            </a:r>
          </a:p>
        </p:txBody>
      </p:sp>
      <p:sp>
        <p:nvSpPr>
          <p:cNvPr id="124723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Sensory Receptors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7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49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Sensory Receptors</a:t>
            </a:r>
          </a:p>
        </p:txBody>
      </p:sp>
      <p:sp>
        <p:nvSpPr>
          <p:cNvPr id="124928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Mechanoreceptors are found in the skin, skeletal muscles, and inner ears. </a:t>
            </a:r>
          </a:p>
          <a:p>
            <a:r>
              <a:rPr lang="en-US"/>
              <a:t>They are sensitive to touch, pressure, stretching of muscles, sound, and motion.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IO3d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IO3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BIO3a_Quiz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Quiz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IO3a_Quiz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BIO3a_Subchapter Head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IO3a_Subchapter He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BIO3a_Subchapter He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Subchapter He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Subchapter Hea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Subchapter Hea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Subchapter Hea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Subchapter Hea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BIO3a_Key Concept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Key Concep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IO3a_Key Conce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BIO3a_Key Concept_2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Key Concept_2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IO3a_Key Concept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BIO3a_OUTLINE_HEADER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OUTLINE_HEADER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IO3a_OUTLINE_HEAD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HEAD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HEAD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HEAD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HEAD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HEAD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BIO3a_Outline_NO_HEAD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Outline_NO_HE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IO3a_Outline_NO_HE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NO_HE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NO_HEA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NO_HEA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NO_HEA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NO_HEA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BIO3a_Active_Art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Active_Ar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IO3a_Active_Ar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e_Ar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e_Ar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e_Ar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e_Ar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e_Ar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BIO3a_END">
  <a:themeElements>
    <a:clrScheme name="BIO3a_END 1">
      <a:dk1>
        <a:srgbClr val="666633"/>
      </a:dk1>
      <a:lt1>
        <a:srgbClr val="FFFFFF"/>
      </a:lt1>
      <a:dk2>
        <a:srgbClr val="000000"/>
      </a:dk2>
      <a:lt2>
        <a:srgbClr val="FFFFFF"/>
      </a:lt2>
      <a:accent1>
        <a:srgbClr val="666699"/>
      </a:accent1>
      <a:accent2>
        <a:srgbClr val="990000"/>
      </a:accent2>
      <a:accent3>
        <a:srgbClr val="AAAAAA"/>
      </a:accent3>
      <a:accent4>
        <a:srgbClr val="DADADA"/>
      </a:accent4>
      <a:accent5>
        <a:srgbClr val="B8B8CA"/>
      </a:accent5>
      <a:accent6>
        <a:srgbClr val="8A0000"/>
      </a:accent6>
      <a:hlink>
        <a:srgbClr val="999900"/>
      </a:hlink>
      <a:folHlink>
        <a:srgbClr val="FFFFFF"/>
      </a:folHlink>
    </a:clrScheme>
    <a:fontScheme name="BIO3a_END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IO3a_END 1">
        <a:dk1>
          <a:srgbClr val="666633"/>
        </a:dk1>
        <a:lt1>
          <a:srgbClr val="FFFFFF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990000"/>
        </a:accent2>
        <a:accent3>
          <a:srgbClr val="AAAAAA"/>
        </a:accent3>
        <a:accent4>
          <a:srgbClr val="DADADA"/>
        </a:accent4>
        <a:accent5>
          <a:srgbClr val="B8B8CA"/>
        </a:accent5>
        <a:accent6>
          <a:srgbClr val="8A0000"/>
        </a:accent6>
        <a:hlink>
          <a:srgbClr val="9999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END 2">
        <a:dk1>
          <a:srgbClr val="4D4D4D"/>
        </a:dk1>
        <a:lt1>
          <a:srgbClr val="FFFFFF"/>
        </a:lt1>
        <a:dk2>
          <a:srgbClr val="4A1102"/>
        </a:dk2>
        <a:lt2>
          <a:srgbClr val="FFFFFF"/>
        </a:lt2>
        <a:accent1>
          <a:srgbClr val="CC3300"/>
        </a:accent1>
        <a:accent2>
          <a:srgbClr val="666699"/>
        </a:accent2>
        <a:accent3>
          <a:srgbClr val="B1AAAA"/>
        </a:accent3>
        <a:accent4>
          <a:srgbClr val="DADADA"/>
        </a:accent4>
        <a:accent5>
          <a:srgbClr val="E2ADAA"/>
        </a:accent5>
        <a:accent6>
          <a:srgbClr val="5C5C8A"/>
        </a:accent6>
        <a:hlink>
          <a:srgbClr val="FF99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END 3">
        <a:dk1>
          <a:srgbClr val="666699"/>
        </a:dk1>
        <a:lt1>
          <a:srgbClr val="FFFFFF"/>
        </a:lt1>
        <a:dk2>
          <a:srgbClr val="400040"/>
        </a:dk2>
        <a:lt2>
          <a:srgbClr val="FFFFFF"/>
        </a:lt2>
        <a:accent1>
          <a:srgbClr val="FFCC00"/>
        </a:accent1>
        <a:accent2>
          <a:srgbClr val="FF3300"/>
        </a:accent2>
        <a:accent3>
          <a:srgbClr val="AFAAAF"/>
        </a:accent3>
        <a:accent4>
          <a:srgbClr val="DADADA"/>
        </a:accent4>
        <a:accent5>
          <a:srgbClr val="FFE2AA"/>
        </a:accent5>
        <a:accent6>
          <a:srgbClr val="E72D00"/>
        </a:accent6>
        <a:hlink>
          <a:srgbClr val="CC99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END 4">
        <a:dk1>
          <a:srgbClr val="4D4D4D"/>
        </a:dk1>
        <a:lt1>
          <a:srgbClr val="FFFFFF"/>
        </a:lt1>
        <a:dk2>
          <a:srgbClr val="006699"/>
        </a:dk2>
        <a:lt2>
          <a:srgbClr val="CCECFF"/>
        </a:lt2>
        <a:accent1>
          <a:srgbClr val="339966"/>
        </a:accent1>
        <a:accent2>
          <a:srgbClr val="3366FF"/>
        </a:accent2>
        <a:accent3>
          <a:srgbClr val="AAB8CA"/>
        </a:accent3>
        <a:accent4>
          <a:srgbClr val="DADADA"/>
        </a:accent4>
        <a:accent5>
          <a:srgbClr val="ADCAB8"/>
        </a:accent5>
        <a:accent6>
          <a:srgbClr val="2D5CE7"/>
        </a:accent6>
        <a:hlink>
          <a:srgbClr val="33CC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END 5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FF6600"/>
        </a:accent1>
        <a:accent2>
          <a:srgbClr val="FF9933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END 6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CC3300"/>
        </a:accent1>
        <a:accent2>
          <a:srgbClr val="666699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5C5C8A"/>
        </a:accent6>
        <a:hlink>
          <a:srgbClr val="999900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END 7">
        <a:dk1>
          <a:srgbClr val="000000"/>
        </a:dk1>
        <a:lt1>
          <a:srgbClr val="FFFFFF"/>
        </a:lt1>
        <a:dk2>
          <a:srgbClr val="000066"/>
        </a:dk2>
        <a:lt2>
          <a:srgbClr val="333399"/>
        </a:lt2>
        <a:accent1>
          <a:srgbClr val="3399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8AE7"/>
        </a:accent6>
        <a:hlink>
          <a:srgbClr val="00CCFF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BioQuiz_6-27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Quiz_6-27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ioQuiz_6-2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Quiz_6-2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Quiz_6-2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Quiz_6-2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Quiz_6-2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Quiz_6-2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Quiz_6-2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Quiz_6-2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Quiz_6-2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Quiz_6-2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Quiz_6-2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Quiz_6-2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1438</Words>
  <Application>Microsoft Office PowerPoint</Application>
  <PresentationFormat>On-screen Show (4:3)</PresentationFormat>
  <Paragraphs>289</Paragraphs>
  <Slides>50</Slides>
  <Notes>50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50</vt:i4>
      </vt:variant>
    </vt:vector>
  </HeadingPairs>
  <TitlesOfParts>
    <vt:vector size="64" baseType="lpstr">
      <vt:lpstr>Arial</vt:lpstr>
      <vt:lpstr>ＭＳ Ｐゴシック</vt:lpstr>
      <vt:lpstr>Wingdings</vt:lpstr>
      <vt:lpstr>Times New Roman</vt:lpstr>
      <vt:lpstr>BIO3d</vt:lpstr>
      <vt:lpstr>1_BIO3a_Subchapter Head</vt:lpstr>
      <vt:lpstr>BIO3a_Key Concept</vt:lpstr>
      <vt:lpstr>BIO3a_Key Concept_2</vt:lpstr>
      <vt:lpstr>BIO3a_OUTLINE_HEADER</vt:lpstr>
      <vt:lpstr>BIO3a_Outline_NO_HEAD</vt:lpstr>
      <vt:lpstr>BIO3a_Active_Art</vt:lpstr>
      <vt:lpstr>BIO3a_END</vt:lpstr>
      <vt:lpstr>BioQuiz_6-27</vt:lpstr>
      <vt:lpstr>BIO3a_Quiz</vt:lpstr>
      <vt:lpstr>Biology</vt:lpstr>
      <vt:lpstr>35–4 The Senses</vt:lpstr>
      <vt:lpstr>Sensory Receptors</vt:lpstr>
      <vt:lpstr>Sensory Receptors</vt:lpstr>
      <vt:lpstr>Sensory Receptors</vt:lpstr>
      <vt:lpstr>Sensory Receptors</vt:lpstr>
      <vt:lpstr>Sensory Receptors</vt:lpstr>
      <vt:lpstr>Sensory Receptors</vt:lpstr>
      <vt:lpstr>Sensory Receptors</vt:lpstr>
      <vt:lpstr>Sensory Receptors</vt:lpstr>
      <vt:lpstr>Vision</vt:lpstr>
      <vt:lpstr>Vision</vt:lpstr>
      <vt:lpstr>Vision</vt:lpstr>
      <vt:lpstr>Vision</vt:lpstr>
      <vt:lpstr>Vision</vt:lpstr>
      <vt:lpstr>Vision</vt:lpstr>
      <vt:lpstr>Vision</vt:lpstr>
      <vt:lpstr>Vision</vt:lpstr>
      <vt:lpstr>Vision</vt:lpstr>
      <vt:lpstr>Vision</vt:lpstr>
      <vt:lpstr>Vision</vt:lpstr>
      <vt:lpstr>Vision</vt:lpstr>
      <vt:lpstr>Vision</vt:lpstr>
      <vt:lpstr>Vision</vt:lpstr>
      <vt:lpstr>Vision</vt:lpstr>
      <vt:lpstr>Vision</vt:lpstr>
      <vt:lpstr>Vision</vt:lpstr>
      <vt:lpstr>Vision</vt:lpstr>
      <vt:lpstr>The Ear</vt:lpstr>
      <vt:lpstr>The Ear</vt:lpstr>
      <vt:lpstr>The Ear</vt:lpstr>
      <vt:lpstr>The Ear</vt:lpstr>
      <vt:lpstr>The Ear</vt:lpstr>
      <vt:lpstr>The Ear</vt:lpstr>
      <vt:lpstr>The Ear</vt:lpstr>
      <vt:lpstr>The Ear</vt:lpstr>
      <vt:lpstr>The Ear</vt:lpstr>
      <vt:lpstr>The Ear</vt:lpstr>
      <vt:lpstr>The Ear</vt:lpstr>
      <vt:lpstr>The Ear</vt:lpstr>
      <vt:lpstr>Smell</vt:lpstr>
      <vt:lpstr>Taste</vt:lpstr>
      <vt:lpstr>Touch and Related Senses</vt:lpstr>
      <vt:lpstr>35–4</vt:lpstr>
      <vt:lpstr>35–4</vt:lpstr>
      <vt:lpstr>35–4</vt:lpstr>
      <vt:lpstr>35–4</vt:lpstr>
      <vt:lpstr>35–4</vt:lpstr>
      <vt:lpstr>35–4</vt:lpstr>
      <vt:lpstr>END OF SECTION </vt:lpstr>
    </vt:vector>
  </TitlesOfParts>
  <Company>Laura Baselice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Biology</dc:title>
  <cp:lastModifiedBy>ITSUser</cp:lastModifiedBy>
  <cp:revision>18</cp:revision>
  <dcterms:modified xsi:type="dcterms:W3CDTF">2011-09-19T17:16:18Z</dcterms:modified>
</cp:coreProperties>
</file>