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notesSlides/notesSlide16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notesSlides/notesSlide41.xml" ContentType="application/vnd.openxmlformats-officedocument.presentationml.notesSlide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notesSlides/notesSlide18.xml" ContentType="application/vnd.openxmlformats-officedocument.presentationml.notesSlide+xml"/>
  <Override PartName="/ppt/slides/slide41.xml" ContentType="application/vnd.openxmlformats-officedocument.presentationml.slide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notesSlides/notesSlide45.xml" ContentType="application/vnd.openxmlformats-officedocument.presentationml.notesSlide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notesSlides/notesSlide34.xml" ContentType="application/vnd.openxmlformats-officedocument.presentationml.notesSlide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notesSlides/notesSlide23.xml" ContentType="application/vnd.openxmlformats-officedocument.presentationml.notesSlide+xml"/>
  <Override PartName="/ppt/theme/theme14.xml" ContentType="application/vnd.openxmlformats-officedocument.them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s/slide48.xml" ContentType="application/vnd.openxmlformats-officedocument.presentationml.slide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s/slide40.xml" ContentType="application/vnd.openxmlformats-officedocument.presentationml.slide+xml"/>
  <Override PartName="/ppt/slideLayouts/slideLayout50.xml" ContentType="application/vnd.openxmlformats-officedocument.presentationml.slideLayout+xml"/>
  <Override PartName="/ppt/notesSlides/notesSlide42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Layouts/slideLayout9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notesSlides/notesSlide47.xml" ContentType="application/vnd.openxmlformats-officedocument.presentationml.notesSlide+xml"/>
  <Override PartName="/ppt/slides/slide34.xml" ContentType="application/vnd.openxmlformats-officedocument.presentationml.slide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1" r:id="rId2"/>
    <p:sldMasterId id="2147483650" r:id="rId3"/>
    <p:sldMasterId id="2147483664" r:id="rId4"/>
    <p:sldMasterId id="2147483656" r:id="rId5"/>
    <p:sldMasterId id="2147483686" r:id="rId6"/>
    <p:sldMasterId id="2147483673" r:id="rId7"/>
    <p:sldMasterId id="2147483674" r:id="rId8"/>
    <p:sldMasterId id="2147483666" r:id="rId9"/>
    <p:sldMasterId id="2147483670" r:id="rId10"/>
    <p:sldMasterId id="2147483671" r:id="rId11"/>
    <p:sldMasterId id="2147483652" r:id="rId12"/>
    <p:sldMasterId id="2147483667" r:id="rId13"/>
    <p:sldMasterId id="2147483678" r:id="rId14"/>
    <p:sldMasterId id="2147483685" r:id="rId15"/>
  </p:sldMasterIdLst>
  <p:notesMasterIdLst>
    <p:notesMasterId r:id="rId66"/>
  </p:notesMasterIdLst>
  <p:handoutMasterIdLst>
    <p:handoutMasterId r:id="rId67"/>
  </p:handoutMasterIdLst>
  <p:sldIdLst>
    <p:sldId id="256" r:id="rId16"/>
    <p:sldId id="265" r:id="rId17"/>
    <p:sldId id="257" r:id="rId18"/>
    <p:sldId id="260" r:id="rId19"/>
    <p:sldId id="264" r:id="rId20"/>
    <p:sldId id="280" r:id="rId21"/>
    <p:sldId id="282" r:id="rId22"/>
    <p:sldId id="283" r:id="rId23"/>
    <p:sldId id="284" r:id="rId24"/>
    <p:sldId id="285" r:id="rId25"/>
    <p:sldId id="286" r:id="rId26"/>
    <p:sldId id="273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79" r:id="rId38"/>
    <p:sldId id="299" r:id="rId39"/>
    <p:sldId id="324" r:id="rId40"/>
    <p:sldId id="300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317" r:id="rId57"/>
    <p:sldId id="318" r:id="rId58"/>
    <p:sldId id="259" r:id="rId59"/>
    <p:sldId id="266" r:id="rId60"/>
    <p:sldId id="320" r:id="rId61"/>
    <p:sldId id="321" r:id="rId62"/>
    <p:sldId id="322" r:id="rId63"/>
    <p:sldId id="323" r:id="rId64"/>
    <p:sldId id="275" r:id="rId6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00"/>
    <a:srgbClr val="FF0000"/>
    <a:srgbClr val="006400"/>
    <a:srgbClr val="0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8" autoAdjust="0"/>
    <p:restoredTop sz="91139" autoAdjust="0"/>
  </p:normalViewPr>
  <p:slideViewPr>
    <p:cSldViewPr snapToGrid="0">
      <p:cViewPr varScale="1">
        <p:scale>
          <a:sx n="40" d="100"/>
          <a:sy n="40" d="100"/>
        </p:scale>
        <p:origin x="-594" y="-108"/>
      </p:cViewPr>
      <p:guideLst>
        <p:guide orient="horz" pos="2160"/>
        <p:guide pos="29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slide" Target="slides/slide32.xml"/><Relationship Id="rId50" Type="http://schemas.openxmlformats.org/officeDocument/2006/relationships/slide" Target="slides/slide35.xml"/><Relationship Id="rId55" Type="http://schemas.openxmlformats.org/officeDocument/2006/relationships/slide" Target="slides/slide40.xml"/><Relationship Id="rId63" Type="http://schemas.openxmlformats.org/officeDocument/2006/relationships/slide" Target="slides/slide48.xml"/><Relationship Id="rId68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slide" Target="slides/slide30.xml"/><Relationship Id="rId53" Type="http://schemas.openxmlformats.org/officeDocument/2006/relationships/slide" Target="slides/slide38.xml"/><Relationship Id="rId58" Type="http://schemas.openxmlformats.org/officeDocument/2006/relationships/slide" Target="slides/slide43.xml"/><Relationship Id="rId66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49" Type="http://schemas.openxmlformats.org/officeDocument/2006/relationships/slide" Target="slides/slide34.xml"/><Relationship Id="rId57" Type="http://schemas.openxmlformats.org/officeDocument/2006/relationships/slide" Target="slides/slide42.xml"/><Relationship Id="rId61" Type="http://schemas.openxmlformats.org/officeDocument/2006/relationships/slide" Target="slides/slide4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slide" Target="slides/slide29.xml"/><Relationship Id="rId52" Type="http://schemas.openxmlformats.org/officeDocument/2006/relationships/slide" Target="slides/slide37.xml"/><Relationship Id="rId60" Type="http://schemas.openxmlformats.org/officeDocument/2006/relationships/slide" Target="slides/slide45.xml"/><Relationship Id="rId65" Type="http://schemas.openxmlformats.org/officeDocument/2006/relationships/slide" Target="slides/slide5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slide" Target="slides/slide33.xml"/><Relationship Id="rId56" Type="http://schemas.openxmlformats.org/officeDocument/2006/relationships/slide" Target="slides/slide41.xml"/><Relationship Id="rId64" Type="http://schemas.openxmlformats.org/officeDocument/2006/relationships/slide" Target="slides/slide49.xml"/><Relationship Id="rId69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slide" Target="slides/slide31.xml"/><Relationship Id="rId59" Type="http://schemas.openxmlformats.org/officeDocument/2006/relationships/slide" Target="slides/slide44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5.xml"/><Relationship Id="rId41" Type="http://schemas.openxmlformats.org/officeDocument/2006/relationships/slide" Target="slides/slide26.xml"/><Relationship Id="rId54" Type="http://schemas.openxmlformats.org/officeDocument/2006/relationships/slide" Target="slides/slide39.xml"/><Relationship Id="rId62" Type="http://schemas.openxmlformats.org/officeDocument/2006/relationships/slide" Target="slides/slide47.xml"/><Relationship Id="rId7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34232-E900-452C-B3E4-80025FE03CD2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67F8C-0D53-4FDF-B8AE-E9EC86E43DF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effectLst/>
              </a:defRPr>
            </a:lvl1pPr>
          </a:lstStyle>
          <a:p>
            <a:fld id="{9E1B18B4-259F-4A0A-B775-FEBDCD4B840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BF8EA8-FCD6-4345-9A7C-B61C2C60FCA4}" type="slidenum">
              <a:rPr lang="en-US"/>
              <a:pPr/>
              <a:t>1</a:t>
            </a:fld>
            <a:endParaRPr lang="en-US"/>
          </a:p>
        </p:txBody>
      </p:sp>
      <p:sp>
        <p:nvSpPr>
          <p:cNvPr id="67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6C6B79-1AAA-42B2-A296-CED0F4564F7F}" type="slidenum">
              <a:rPr lang="en-US"/>
              <a:pPr/>
              <a:t>10</a:t>
            </a:fld>
            <a:endParaRPr lang="en-US"/>
          </a:p>
        </p:txBody>
      </p:sp>
      <p:sp>
        <p:nvSpPr>
          <p:cNvPr id="131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242F3F-2E71-4CA9-8F26-0084B4EB3D70}" type="slidenum">
              <a:rPr lang="en-US"/>
              <a:pPr/>
              <a:t>11</a:t>
            </a:fld>
            <a:endParaRPr lang="en-US"/>
          </a:p>
        </p:txBody>
      </p:sp>
      <p:sp>
        <p:nvSpPr>
          <p:cNvPr id="131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100CB3-A042-481C-8DFB-22A9E988522A}" type="slidenum">
              <a:rPr lang="en-US"/>
              <a:pPr/>
              <a:t>12</a:t>
            </a:fld>
            <a:endParaRPr lang="en-US"/>
          </a:p>
        </p:txBody>
      </p:sp>
      <p:sp>
        <p:nvSpPr>
          <p:cNvPr id="68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237A20-88AC-4528-AB0B-3281ABCAF166}" type="slidenum">
              <a:rPr lang="en-US"/>
              <a:pPr/>
              <a:t>13</a:t>
            </a:fld>
            <a:endParaRPr lang="en-US"/>
          </a:p>
        </p:txBody>
      </p:sp>
      <p:sp>
        <p:nvSpPr>
          <p:cNvPr id="131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AAA79F-FA22-4B5C-B999-6E97C9DB4DA6}" type="slidenum">
              <a:rPr lang="en-US"/>
              <a:pPr/>
              <a:t>14</a:t>
            </a:fld>
            <a:endParaRPr lang="en-US"/>
          </a:p>
        </p:txBody>
      </p:sp>
      <p:sp>
        <p:nvSpPr>
          <p:cNvPr id="132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7200B6-7569-47A2-A7CE-B7D8611E7B70}" type="slidenum">
              <a:rPr lang="en-US"/>
              <a:pPr/>
              <a:t>15</a:t>
            </a:fld>
            <a:endParaRPr lang="en-US"/>
          </a:p>
        </p:txBody>
      </p:sp>
      <p:sp>
        <p:nvSpPr>
          <p:cNvPr id="132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BFFA1D-E0D6-42D4-BAEF-96E603A4116F}" type="slidenum">
              <a:rPr lang="en-US"/>
              <a:pPr/>
              <a:t>16</a:t>
            </a:fld>
            <a:endParaRPr lang="en-US"/>
          </a:p>
        </p:txBody>
      </p:sp>
      <p:sp>
        <p:nvSpPr>
          <p:cNvPr id="132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3A3F9C-8422-4DB6-AD26-7EAEDFD8A12E}" type="slidenum">
              <a:rPr lang="en-US"/>
              <a:pPr/>
              <a:t>17</a:t>
            </a:fld>
            <a:endParaRPr lang="en-US"/>
          </a:p>
        </p:txBody>
      </p:sp>
      <p:sp>
        <p:nvSpPr>
          <p:cNvPr id="132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301544-2F93-4275-8AC7-615C95992EC9}" type="slidenum">
              <a:rPr lang="en-US"/>
              <a:pPr/>
              <a:t>18</a:t>
            </a:fld>
            <a:endParaRPr lang="en-US"/>
          </a:p>
        </p:txBody>
      </p:sp>
      <p:sp>
        <p:nvSpPr>
          <p:cNvPr id="1330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87CF8-E255-4997-90B6-E9A5D87AB6B3}" type="slidenum">
              <a:rPr lang="en-US"/>
              <a:pPr/>
              <a:t>19</a:t>
            </a:fld>
            <a:endParaRPr lang="en-US"/>
          </a:p>
        </p:txBody>
      </p:sp>
      <p:sp>
        <p:nvSpPr>
          <p:cNvPr id="133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5D28D0-64B8-4C89-8DD3-51D49597DD65}" type="slidenum">
              <a:rPr lang="en-US"/>
              <a:pPr/>
              <a:t>2</a:t>
            </a:fld>
            <a:endParaRPr lang="en-US"/>
          </a:p>
        </p:txBody>
      </p:sp>
      <p:sp>
        <p:nvSpPr>
          <p:cNvPr id="67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Photo Credit: Fred McConnaughey/Photo Researchers, Inc.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11867B-FA2D-489E-8383-C34915AE0892}" type="slidenum">
              <a:rPr lang="en-US"/>
              <a:pPr/>
              <a:t>20</a:t>
            </a:fld>
            <a:endParaRPr lang="en-US"/>
          </a:p>
        </p:txBody>
      </p:sp>
      <p:sp>
        <p:nvSpPr>
          <p:cNvPr id="1334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3B9AE9-BF37-44CE-9BBA-8844762DEF28}" type="slidenum">
              <a:rPr lang="en-US"/>
              <a:pPr/>
              <a:t>21</a:t>
            </a:fld>
            <a:endParaRPr lang="en-US"/>
          </a:p>
        </p:txBody>
      </p:sp>
      <p:sp>
        <p:nvSpPr>
          <p:cNvPr id="1336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0E0F6B-F03D-42C0-9D74-BEF488554C2E}" type="slidenum">
              <a:rPr lang="en-US"/>
              <a:pPr/>
              <a:t>22</a:t>
            </a:fld>
            <a:endParaRPr lang="en-US"/>
          </a:p>
        </p:txBody>
      </p:sp>
      <p:sp>
        <p:nvSpPr>
          <p:cNvPr id="1338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1A6892-336B-4C00-847A-5F28D84456E3}" type="slidenum">
              <a:rPr lang="en-US"/>
              <a:pPr/>
              <a:t>23</a:t>
            </a:fld>
            <a:endParaRPr lang="en-US"/>
          </a:p>
        </p:txBody>
      </p:sp>
      <p:sp>
        <p:nvSpPr>
          <p:cNvPr id="1301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372F46-C594-45BD-8E86-045A51D031EB}" type="slidenum">
              <a:rPr lang="en-US"/>
              <a:pPr/>
              <a:t>24</a:t>
            </a:fld>
            <a:endParaRPr lang="en-US"/>
          </a:p>
        </p:txBody>
      </p:sp>
      <p:sp>
        <p:nvSpPr>
          <p:cNvPr id="1342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FB02B6-FAAB-4242-8DF2-DFED796D0369}" type="slidenum">
              <a:rPr lang="en-US"/>
              <a:pPr/>
              <a:t>25</a:t>
            </a:fld>
            <a:endParaRPr lang="en-US"/>
          </a:p>
        </p:txBody>
      </p:sp>
      <p:sp>
        <p:nvSpPr>
          <p:cNvPr id="14090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During the early development of animal embryos, cells divide to produce a hollow ball of cells called a blastula. An opening called a blastopore forms in this ball. In protostomes, the blastopore develops into the mouth. In deuterostomes, the blastopore forms an anus. </a:t>
            </a:r>
            <a:endParaRPr lang="en-US" b="1" i="1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54294E-CC53-418E-B96E-2B72F07779A6}" type="slidenum">
              <a:rPr lang="en-US"/>
              <a:pPr/>
              <a:t>26</a:t>
            </a:fld>
            <a:endParaRPr lang="en-US"/>
          </a:p>
        </p:txBody>
      </p:sp>
      <p:sp>
        <p:nvSpPr>
          <p:cNvPr id="1344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B927E6-B364-4667-B35E-01E7A70A6DCF}" type="slidenum">
              <a:rPr lang="en-US"/>
              <a:pPr/>
              <a:t>27</a:t>
            </a:fld>
            <a:endParaRPr lang="en-US"/>
          </a:p>
        </p:txBody>
      </p:sp>
      <p:sp>
        <p:nvSpPr>
          <p:cNvPr id="1348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During the early development of animal embryos, cells divide to produce a hollow ball of cells called a blastula. An opening called a blastopore forms in this ball. In protostomes, the blastopore develops into the mouth. </a:t>
            </a:r>
            <a:endParaRPr lang="en-US" b="1" i="1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5D133A-5E1C-4C67-A5C8-506AD506B4A2}" type="slidenum">
              <a:rPr lang="en-US"/>
              <a:pPr/>
              <a:t>28</a:t>
            </a:fld>
            <a:endParaRPr lang="en-US"/>
          </a:p>
        </p:txBody>
      </p:sp>
      <p:sp>
        <p:nvSpPr>
          <p:cNvPr id="1350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During the early development of animal embryos, cells divide to produce a hollow ball of cells called a blastula. An opening called a blastopore forms in this ball. In deuterostomes, the blastopore forms an anus. </a:t>
            </a:r>
            <a:endParaRPr lang="en-US" b="1" i="1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7EFDAA-D5C5-4A49-934A-6F5583F7B335}" type="slidenum">
              <a:rPr lang="en-US"/>
              <a:pPr/>
              <a:t>29</a:t>
            </a:fld>
            <a:endParaRPr lang="en-US"/>
          </a:p>
        </p:txBody>
      </p:sp>
      <p:sp>
        <p:nvSpPr>
          <p:cNvPr id="1352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73A728-4D27-4974-B4C5-C81A0876BB38}" type="slidenum">
              <a:rPr lang="en-US"/>
              <a:pPr/>
              <a:t>3</a:t>
            </a:fld>
            <a:endParaRPr lang="en-US"/>
          </a:p>
        </p:txBody>
      </p:sp>
      <p:sp>
        <p:nvSpPr>
          <p:cNvPr id="67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E81004-85EA-4633-B9D8-8B0D3C6EBC7A}" type="slidenum">
              <a:rPr lang="en-US"/>
              <a:pPr/>
              <a:t>30</a:t>
            </a:fld>
            <a:endParaRPr lang="en-US"/>
          </a:p>
        </p:txBody>
      </p:sp>
      <p:sp>
        <p:nvSpPr>
          <p:cNvPr id="1354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9DBE80-B75C-480E-9650-F0A39ADE0F4B}" type="slidenum">
              <a:rPr lang="en-US"/>
              <a:pPr/>
              <a:t>31</a:t>
            </a:fld>
            <a:endParaRPr lang="en-US"/>
          </a:p>
        </p:txBody>
      </p:sp>
      <p:sp>
        <p:nvSpPr>
          <p:cNvPr id="1356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E24059-9184-4A4D-9B23-2C09DB1D899A}" type="slidenum">
              <a:rPr lang="en-US"/>
              <a:pPr/>
              <a:t>32</a:t>
            </a:fld>
            <a:endParaRPr lang="en-US"/>
          </a:p>
        </p:txBody>
      </p:sp>
      <p:sp>
        <p:nvSpPr>
          <p:cNvPr id="1358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85BFD1-C3BA-4355-A389-ED81AC8BE572}" type="slidenum">
              <a:rPr lang="en-US"/>
              <a:pPr/>
              <a:t>33</a:t>
            </a:fld>
            <a:endParaRPr lang="en-US"/>
          </a:p>
        </p:txBody>
      </p:sp>
      <p:sp>
        <p:nvSpPr>
          <p:cNvPr id="1360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63A4B2-AD30-45AE-A06D-8239967B42D9}" type="slidenum">
              <a:rPr lang="en-US"/>
              <a:pPr/>
              <a:t>34</a:t>
            </a:fld>
            <a:endParaRPr lang="en-US"/>
          </a:p>
        </p:txBody>
      </p:sp>
      <p:sp>
        <p:nvSpPr>
          <p:cNvPr id="1362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04104F-8D78-40EB-9653-B0348D369499}" type="slidenum">
              <a:rPr lang="en-US"/>
              <a:pPr/>
              <a:t>35</a:t>
            </a:fld>
            <a:endParaRPr lang="en-US"/>
          </a:p>
        </p:txBody>
      </p:sp>
      <p:sp>
        <p:nvSpPr>
          <p:cNvPr id="1364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4495C1-321A-47E9-BEA4-4B3A4D4AF9B3}" type="slidenum">
              <a:rPr lang="en-US"/>
              <a:pPr/>
              <a:t>36</a:t>
            </a:fld>
            <a:endParaRPr lang="en-US"/>
          </a:p>
        </p:txBody>
      </p:sp>
      <p:sp>
        <p:nvSpPr>
          <p:cNvPr id="13670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Animals with radial symmetry, such as the sea anemone, have body parts that extend from a central point. </a:t>
            </a:r>
            <a:endParaRPr lang="en-US" b="1" i="1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439B17-1F77-4B56-A479-1CC603B52911}" type="slidenum">
              <a:rPr lang="en-US"/>
              <a:pPr/>
              <a:t>37</a:t>
            </a:fld>
            <a:endParaRPr lang="en-US"/>
          </a:p>
        </p:txBody>
      </p:sp>
      <p:sp>
        <p:nvSpPr>
          <p:cNvPr id="13690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Animals with bilateral symmetry, such as the crayfish, have distinct anterior and posterior ends and right and left sides. </a:t>
            </a:r>
            <a:endParaRPr lang="en-US" b="1" i="1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8F0801-174D-43CC-8E1E-736CDA7F2FB2}" type="slidenum">
              <a:rPr lang="en-US"/>
              <a:pPr/>
              <a:t>38</a:t>
            </a:fld>
            <a:endParaRPr lang="en-US"/>
          </a:p>
        </p:txBody>
      </p:sp>
      <p:sp>
        <p:nvSpPr>
          <p:cNvPr id="1371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Animals with bilateral symmetry, such as the crayfish, have distinct anterior and posterior ends and right and left sides. </a:t>
            </a:r>
            <a:endParaRPr lang="en-US" b="1" i="1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A6927B-742C-4CFE-A309-1AE3DABCA120}" type="slidenum">
              <a:rPr lang="en-US"/>
              <a:pPr/>
              <a:t>39</a:t>
            </a:fld>
            <a:endParaRPr lang="en-US"/>
          </a:p>
        </p:txBody>
      </p:sp>
      <p:sp>
        <p:nvSpPr>
          <p:cNvPr id="1373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 i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14CFC7-8D55-499B-8FBA-06297B92622C}" type="slidenum">
              <a:rPr lang="en-US"/>
              <a:pPr/>
              <a:t>4</a:t>
            </a:fld>
            <a:endParaRPr lang="en-US"/>
          </a:p>
        </p:txBody>
      </p:sp>
      <p:sp>
        <p:nvSpPr>
          <p:cNvPr id="67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344A0B-D13D-45AC-BAF3-114790E34C76}" type="slidenum">
              <a:rPr lang="en-US"/>
              <a:pPr/>
              <a:t>40</a:t>
            </a:fld>
            <a:endParaRPr lang="en-US"/>
          </a:p>
        </p:txBody>
      </p:sp>
      <p:sp>
        <p:nvSpPr>
          <p:cNvPr id="1375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F75E02-6737-4371-8484-CCE036E2D46E}" type="slidenum">
              <a:rPr lang="en-US"/>
              <a:pPr/>
              <a:t>41</a:t>
            </a:fld>
            <a:endParaRPr lang="en-US"/>
          </a:p>
        </p:txBody>
      </p:sp>
      <p:sp>
        <p:nvSpPr>
          <p:cNvPr id="1377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E495C4-B72D-4B10-A580-40F5D618907C}" type="slidenum">
              <a:rPr lang="en-US"/>
              <a:pPr/>
              <a:t>42</a:t>
            </a:fld>
            <a:endParaRPr lang="en-US"/>
          </a:p>
        </p:txBody>
      </p:sp>
      <p:sp>
        <p:nvSpPr>
          <p:cNvPr id="1379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3BFC13-F4CE-46D4-AC95-C771F8672D62}" type="slidenum">
              <a:rPr lang="en-US"/>
              <a:pPr/>
              <a:t>43</a:t>
            </a:fld>
            <a:endParaRPr lang="en-US"/>
          </a:p>
        </p:txBody>
      </p:sp>
      <p:sp>
        <p:nvSpPr>
          <p:cNvPr id="1381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38BE0C-D84D-460A-B0E8-61DB3DC44F4C}" type="slidenum">
              <a:rPr lang="en-US"/>
              <a:pPr/>
              <a:t>44</a:t>
            </a:fld>
            <a:endParaRPr lang="en-US"/>
          </a:p>
        </p:txBody>
      </p:sp>
      <p:sp>
        <p:nvSpPr>
          <p:cNvPr id="68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430DA0-9938-4D8B-8D52-74374FCFDBA8}" type="slidenum">
              <a:rPr lang="en-US"/>
              <a:pPr/>
              <a:t>45</a:t>
            </a:fld>
            <a:endParaRPr lang="en-US"/>
          </a:p>
        </p:txBody>
      </p:sp>
      <p:sp>
        <p:nvSpPr>
          <p:cNvPr id="690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B3E3CE-1BDA-4D5B-A649-2CC4F587DCC6}" type="slidenum">
              <a:rPr lang="en-US"/>
              <a:pPr/>
              <a:t>46</a:t>
            </a:fld>
            <a:endParaRPr lang="en-US"/>
          </a:p>
        </p:txBody>
      </p:sp>
      <p:sp>
        <p:nvSpPr>
          <p:cNvPr id="13967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1682AA-DDCB-417F-841B-232CC817F5D3}" type="slidenum">
              <a:rPr lang="en-US"/>
              <a:pPr/>
              <a:t>47</a:t>
            </a:fld>
            <a:endParaRPr lang="en-US"/>
          </a:p>
        </p:txBody>
      </p:sp>
      <p:sp>
        <p:nvSpPr>
          <p:cNvPr id="13987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541022-2602-40B4-9F54-432DCD7D3359}" type="slidenum">
              <a:rPr lang="en-US"/>
              <a:pPr/>
              <a:t>48</a:t>
            </a:fld>
            <a:endParaRPr lang="en-US"/>
          </a:p>
        </p:txBody>
      </p:sp>
      <p:sp>
        <p:nvSpPr>
          <p:cNvPr id="14008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43B857-0932-4898-82B2-5C2A58E76B0A}" type="slidenum">
              <a:rPr lang="en-US"/>
              <a:pPr/>
              <a:t>49</a:t>
            </a:fld>
            <a:endParaRPr lang="en-US"/>
          </a:p>
        </p:txBody>
      </p:sp>
      <p:sp>
        <p:nvSpPr>
          <p:cNvPr id="14028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150DBB-0BB1-42F5-846D-8972EE166735}" type="slidenum">
              <a:rPr lang="en-US"/>
              <a:pPr/>
              <a:t>5</a:t>
            </a:fld>
            <a:endParaRPr lang="en-US"/>
          </a:p>
        </p:txBody>
      </p:sp>
      <p:sp>
        <p:nvSpPr>
          <p:cNvPr id="68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A04611-4291-450C-A71F-52C3BEC5F1AA}" type="slidenum">
              <a:rPr lang="en-US"/>
              <a:pPr/>
              <a:t>50</a:t>
            </a:fld>
            <a:endParaRPr lang="en-US"/>
          </a:p>
        </p:txBody>
      </p:sp>
      <p:sp>
        <p:nvSpPr>
          <p:cNvPr id="67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B3D07E-7420-4C6B-A11C-F1E4BB91CD9D}" type="slidenum">
              <a:rPr lang="en-US"/>
              <a:pPr/>
              <a:t>6</a:t>
            </a:fld>
            <a:endParaRPr lang="en-US"/>
          </a:p>
        </p:txBody>
      </p:sp>
      <p:sp>
        <p:nvSpPr>
          <p:cNvPr id="1303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853882-4FE7-4689-A373-820C610E4474}" type="slidenum">
              <a:rPr lang="en-US"/>
              <a:pPr/>
              <a:t>7</a:t>
            </a:fld>
            <a:endParaRPr lang="en-US"/>
          </a:p>
        </p:txBody>
      </p:sp>
      <p:sp>
        <p:nvSpPr>
          <p:cNvPr id="13076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D941DC-7248-4091-9EF1-026A36B73BAC}" type="slidenum">
              <a:rPr lang="en-US"/>
              <a:pPr/>
              <a:t>8</a:t>
            </a:fld>
            <a:endParaRPr lang="en-US"/>
          </a:p>
        </p:txBody>
      </p:sp>
      <p:sp>
        <p:nvSpPr>
          <p:cNvPr id="130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9C7441-37E6-48E4-8345-A850F780F155}" type="slidenum">
              <a:rPr lang="en-US"/>
              <a:pPr/>
              <a:t>9</a:t>
            </a:fld>
            <a:endParaRPr lang="en-US"/>
          </a:p>
        </p:txBody>
      </p:sp>
      <p:sp>
        <p:nvSpPr>
          <p:cNvPr id="1311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741613"/>
            <a:ext cx="9144000" cy="609600"/>
          </a:xfrm>
        </p:spPr>
        <p:txBody>
          <a:bodyPr anchorCtr="1"/>
          <a:lstStyle>
            <a:lvl1pPr algn="ctr" fontAlgn="ctr">
              <a:defRPr sz="4000" b="1">
                <a:solidFill>
                  <a:srgbClr val="FF0000"/>
                </a:solidFill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A780F1-2A6E-4707-BC7A-C0172D28E7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066FC-4FE1-4579-BACE-79F9529EEC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4CCF9-B6A2-4753-9E24-030436A0C4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5C14C-DE78-499F-BC0C-CE7CD7AC3D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E6D215-4E57-422F-A669-543102155C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6B91D3-E543-488D-81BA-DDDA6303C5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62D6C-73F6-4D32-84F1-4DF0639ECE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DB9F8-2E0C-461E-BF15-F1913CE493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D815B-4465-47B1-91FF-CA85AAF07C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CA295-DCA6-4BDC-AFDB-DAD5378705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7263" y="0"/>
            <a:ext cx="2343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881813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7263" y="0"/>
            <a:ext cx="23447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881813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7263" y="0"/>
            <a:ext cx="234473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88181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7263" y="0"/>
            <a:ext cx="234473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88181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7263" y="0"/>
            <a:ext cx="234473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88181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2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1.jpeg"/><Relationship Id="rId18" Type="http://schemas.openxmlformats.org/officeDocument/2006/relationships/image" Target="../media/image13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17" Type="http://schemas.openxmlformats.org/officeDocument/2006/relationships/hyperlink" Target="Resources/ch26_sectn01_quiz.qtb" TargetMode="External"/><Relationship Id="rId2" Type="http://schemas.openxmlformats.org/officeDocument/2006/relationships/slideLayout" Target="../slideLayouts/slideLayout123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31.xml"/><Relationship Id="rId19" Type="http://schemas.openxmlformats.org/officeDocument/2006/relationships/image" Target="../media/image14.png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3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3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79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7538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21753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2175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2175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2175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217544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 b="1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217545" name="Rectangle 9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effectLst/>
              <a:ea typeface="ＭＳ Ｐゴシック" pitchFamily="1" charset="-128"/>
            </a:endParaRPr>
          </a:p>
        </p:txBody>
      </p:sp>
      <p:sp>
        <p:nvSpPr>
          <p:cNvPr id="1217546" name="Text Box 10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217547" name="Text Box 11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effectLst/>
              </a:rPr>
              <a:t>End Show</a:t>
            </a:r>
          </a:p>
        </p:txBody>
      </p:sp>
      <p:sp>
        <p:nvSpPr>
          <p:cNvPr id="1217548" name="Rectangle 12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7552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638300" y="0"/>
            <a:ext cx="6551613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217553" name="Picture 17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217554" name="Rectangle 18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1535E66D-4CCB-468E-85BA-DA98CCDA8B0E}" type="slidenum">
              <a:rPr lang="en-US" sz="1200" b="1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effectLst/>
                <a:ea typeface="ＭＳ Ｐゴシック" pitchFamily="1" charset="-128"/>
              </a:rPr>
              <a:t> of 49</a:t>
            </a:r>
            <a:endParaRPr lang="en-US" sz="1400" b="1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7075" name="Picture 19" descr="Activit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5705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5706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5706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706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570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5706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57065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 b="1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7066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effectLst/>
              <a:ea typeface="ＭＳ Ｐゴシック" pitchFamily="1" charset="-128"/>
            </a:endParaRPr>
          </a:p>
        </p:txBody>
      </p:sp>
      <p:sp>
        <p:nvSpPr>
          <p:cNvPr id="557067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7069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effectLst/>
              </a:rPr>
              <a:t>End Show</a:t>
            </a:r>
          </a:p>
        </p:txBody>
      </p:sp>
      <p:sp>
        <p:nvSpPr>
          <p:cNvPr id="557070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7071" name="Rectangle 15"/>
          <p:cNvSpPr>
            <a:spLocks noChangeArrowheads="1"/>
          </p:cNvSpPr>
          <p:nvPr/>
        </p:nvSpPr>
        <p:spPr bwMode="auto">
          <a:xfrm>
            <a:off x="1776413" y="0"/>
            <a:ext cx="4603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/>
              </a:rPr>
              <a:t>26-1 Introduction to the Animal Kingdom</a:t>
            </a:r>
          </a:p>
        </p:txBody>
      </p:sp>
      <p:pic>
        <p:nvPicPr>
          <p:cNvPr id="557072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7073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57077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B0C295A3-4662-450B-ABB5-F3EAAA1936CA}" type="slidenum">
              <a:rPr lang="en-US" sz="1200" b="1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effectLst/>
                <a:ea typeface="ＭＳ Ｐゴシック" pitchFamily="1" charset="-128"/>
              </a:rPr>
              <a:t> of 49</a:t>
            </a:r>
            <a:endParaRPr lang="en-US" sz="1400" b="1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8099" name="Picture 19" descr="movi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5808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5808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5808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808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5808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5808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5808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 b="1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8090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effectLst/>
              <a:ea typeface="ＭＳ Ｐゴシック" pitchFamily="1" charset="-128"/>
            </a:endParaRPr>
          </a:p>
        </p:txBody>
      </p:sp>
      <p:sp>
        <p:nvSpPr>
          <p:cNvPr id="558091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8093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effectLst/>
              </a:rPr>
              <a:t>End Show</a:t>
            </a:r>
          </a:p>
        </p:txBody>
      </p:sp>
      <p:sp>
        <p:nvSpPr>
          <p:cNvPr id="558094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8095" name="Rectangle 15"/>
          <p:cNvSpPr>
            <a:spLocks noChangeArrowheads="1"/>
          </p:cNvSpPr>
          <p:nvPr/>
        </p:nvSpPr>
        <p:spPr bwMode="auto">
          <a:xfrm>
            <a:off x="1776413" y="0"/>
            <a:ext cx="4603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/>
              </a:rPr>
              <a:t>26-1 Introduction to the Animal Kingdom</a:t>
            </a:r>
          </a:p>
        </p:txBody>
      </p:sp>
      <p:pic>
        <p:nvPicPr>
          <p:cNvPr id="558096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8097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58101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7418B09C-D47A-469B-9E14-57F72C09DB5A}" type="slidenum">
              <a:rPr lang="en-US" sz="1200" b="1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effectLst/>
                <a:ea typeface="ＭＳ Ｐゴシック" pitchFamily="1" charset="-128"/>
              </a:rPr>
              <a:t> of 49</a:t>
            </a:r>
            <a:endParaRPr lang="en-US" sz="1400" b="1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85" name="Picture 25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65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65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6656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 b="1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pic>
        <p:nvPicPr>
          <p:cNvPr id="66570" name="Picture 10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6657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effectLst/>
              <a:ea typeface="ＭＳ Ｐゴシック" pitchFamily="1" charset="-128"/>
            </a:endParaRPr>
          </a:p>
        </p:txBody>
      </p:sp>
      <p:sp>
        <p:nvSpPr>
          <p:cNvPr id="6657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6575" name="Rectangle 15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>
              <a:solidFill>
                <a:schemeClr val="tx1"/>
              </a:solidFill>
              <a:effectLst/>
            </a:endParaRPr>
          </a:p>
        </p:txBody>
      </p:sp>
      <p:sp>
        <p:nvSpPr>
          <p:cNvPr id="66581" name="Rectangle 21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6583" name="Picture 23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66584" name="Text Box 24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effectLst/>
              </a:rPr>
              <a:t>End Show</a:t>
            </a:r>
          </a:p>
        </p:txBody>
      </p:sp>
      <p:sp>
        <p:nvSpPr>
          <p:cNvPr id="66582" name="Rectangle 22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6588" name="Picture 28" descr="section quizr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28700" y="2919413"/>
            <a:ext cx="2757488" cy="596900"/>
          </a:xfrm>
          <a:prstGeom prst="rect">
            <a:avLst/>
          </a:prstGeom>
          <a:noFill/>
        </p:spPr>
      </p:pic>
      <p:pic>
        <p:nvPicPr>
          <p:cNvPr id="66589" name="Picture 29" descr="QT_icon">
            <a:hlinkClick r:id="rId17" action="ppaction://hlinkfile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446713" y="2730500"/>
            <a:ext cx="221138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90" name="Text Box 30"/>
          <p:cNvSpPr txBox="1">
            <a:spLocks noChangeArrowheads="1"/>
          </p:cNvSpPr>
          <p:nvPr/>
        </p:nvSpPr>
        <p:spPr bwMode="auto">
          <a:xfrm>
            <a:off x="4016375" y="2659063"/>
            <a:ext cx="935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solidFill>
                  <a:schemeClr val="tx1"/>
                </a:solidFill>
                <a:effectLst/>
              </a:rPr>
              <a:t>- or -</a:t>
            </a:r>
          </a:p>
        </p:txBody>
      </p:sp>
      <p:pic>
        <p:nvPicPr>
          <p:cNvPr id="66592" name="Picture 32" descr="sectionQUIZ_BAR copy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66594" name="Text Box 34"/>
          <p:cNvSpPr txBox="1">
            <a:spLocks noChangeArrowheads="1"/>
          </p:cNvSpPr>
          <p:nvPr/>
        </p:nvSpPr>
        <p:spPr bwMode="auto">
          <a:xfrm>
            <a:off x="1152525" y="2276475"/>
            <a:ext cx="2314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chemeClr val="tx1"/>
                </a:solidFill>
                <a:effectLst/>
              </a:rPr>
              <a:t>Continue to:</a:t>
            </a:r>
          </a:p>
        </p:txBody>
      </p:sp>
      <p:sp>
        <p:nvSpPr>
          <p:cNvPr id="66595" name="Text Box 35"/>
          <p:cNvSpPr txBox="1">
            <a:spLocks noChangeArrowheads="1"/>
          </p:cNvSpPr>
          <p:nvPr/>
        </p:nvSpPr>
        <p:spPr bwMode="auto">
          <a:xfrm>
            <a:off x="5286375" y="2273300"/>
            <a:ext cx="2592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chemeClr val="tx1"/>
                </a:solidFill>
                <a:effectLst/>
              </a:rPr>
              <a:t>Click to Launch:</a:t>
            </a:r>
          </a:p>
        </p:txBody>
      </p:sp>
      <p:sp>
        <p:nvSpPr>
          <p:cNvPr id="66600" name="Rectangle 40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6602" name="Rectangle 4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8BAD9F83-C4A6-442F-8C6D-2E7AA5DC296E}" type="slidenum">
              <a:rPr lang="en-US" sz="1200" b="1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effectLst/>
                <a:ea typeface="ＭＳ Ｐゴシック" pitchFamily="1" charset="-128"/>
              </a:rPr>
              <a:t> of 49</a:t>
            </a:r>
            <a:endParaRPr lang="en-US" sz="1400" b="1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509588" algn="l" rtl="0" fontAlgn="base"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625475" algn="l" rtl="0" fontAlgn="base"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</a:defRPr>
      </a:lvl3pPr>
      <a:lvl4pPr marL="1371600" indent="-457200" algn="l" rtl="0" fontAlgn="base">
        <a:spcBef>
          <a:spcPct val="0"/>
        </a:spcBef>
        <a:spcAft>
          <a:spcPct val="50000"/>
        </a:spcAft>
        <a:buAutoNum type="alphaLcPeriod"/>
        <a:defRPr sz="2400">
          <a:solidFill>
            <a:schemeClr val="tx1"/>
          </a:solidFill>
          <a:latin typeface="+mn-lt"/>
          <a:ea typeface="+mn-ea"/>
        </a:defRPr>
      </a:lvl4pPr>
      <a:lvl5pPr marL="34051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5pPr>
      <a:lvl6pPr marL="38623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6pPr>
      <a:lvl7pPr marL="43195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7pPr>
      <a:lvl8pPr marL="47767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8pPr>
      <a:lvl9pPr marL="52339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426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487427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74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74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874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874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87433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808038" algn="l"/>
                <a:tab pos="1311275" algn="l"/>
                <a:tab pos="1651000" algn="l"/>
              </a:tabLst>
            </a:pPr>
            <a:endParaRPr lang="en-US" sz="3200" b="1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pic>
        <p:nvPicPr>
          <p:cNvPr id="487434" name="Picture 10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87435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effectLst/>
              <a:ea typeface="ＭＳ Ｐゴシック" pitchFamily="1" charset="-128"/>
            </a:endParaRPr>
          </a:p>
        </p:txBody>
      </p:sp>
      <p:sp>
        <p:nvSpPr>
          <p:cNvPr id="487436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87438" name="Rectangle 14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>
              <a:solidFill>
                <a:schemeClr val="tx1"/>
              </a:solidFill>
              <a:effectLst/>
            </a:endParaRPr>
          </a:p>
        </p:txBody>
      </p:sp>
      <p:sp>
        <p:nvSpPr>
          <p:cNvPr id="487439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87440" name="Picture 16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87441" name="Text Box 17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effectLst/>
              </a:rPr>
              <a:t>End Show</a:t>
            </a:r>
          </a:p>
        </p:txBody>
      </p:sp>
      <p:sp>
        <p:nvSpPr>
          <p:cNvPr id="487442" name="Rectangle 18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87447" name="Picture 23" descr="sectionQUIZ_BAR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487454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7456" name="Rectangle 3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0585BE75-975C-499F-B53D-AEF37A663B7C}" type="slidenum">
              <a:rPr lang="en-US" sz="1200" b="1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effectLst/>
                <a:ea typeface="ＭＳ Ｐゴシック" pitchFamily="1" charset="-128"/>
              </a:rPr>
              <a:t> of 49</a:t>
            </a:r>
            <a:endParaRPr lang="en-US" sz="1400" b="1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625475" indent="-7938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2pPr>
      <a:lvl3pPr marL="1195388" indent="-449263" algn="l" rtl="0" fontAlgn="base">
        <a:spcBef>
          <a:spcPct val="0"/>
        </a:spcBef>
        <a:spcAft>
          <a:spcPct val="50000"/>
        </a:spcAft>
        <a:buAutoNum type="alphaLcPeriod"/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2765425" indent="-1454150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400">
          <a:solidFill>
            <a:schemeClr val="tx1"/>
          </a:solidFill>
          <a:latin typeface="+mn-lt"/>
          <a:ea typeface="+mn-ea"/>
        </a:defRPr>
      </a:lvl4pPr>
      <a:lvl5pPr marL="34893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39465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44037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48609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53181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7650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667651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1"/>
                </a:solidFill>
                <a:effectLst/>
                <a:latin typeface="Times New Roman" pitchFamily="1" charset="0"/>
                <a:ea typeface="ＭＳ Ｐゴシック" pitchFamily="1" charset="-128"/>
              </a:endParaRPr>
            </a:p>
          </p:txBody>
        </p:sp>
        <p:sp>
          <p:nvSpPr>
            <p:cNvPr id="667652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1"/>
                </a:solidFill>
                <a:effectLst/>
                <a:latin typeface="Times New Roman" pitchFamily="1" charset="0"/>
                <a:ea typeface="ＭＳ Ｐゴシック" pitchFamily="1" charset="-128"/>
              </a:endParaRPr>
            </a:p>
          </p:txBody>
        </p:sp>
        <p:sp>
          <p:nvSpPr>
            <p:cNvPr id="667653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676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676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676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1"/>
                </a:solidFill>
                <a:effectLst/>
                <a:ea typeface="ＭＳ Ｐゴシック" pitchFamily="1" charset="-128"/>
              </a:defRPr>
            </a:lvl1pPr>
          </a:lstStyle>
          <a:p>
            <a:endParaRPr lang="en-US"/>
          </a:p>
        </p:txBody>
      </p:sp>
      <p:sp>
        <p:nvSpPr>
          <p:cNvPr id="6676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1"/>
                </a:solidFill>
                <a:effectLst/>
                <a:ea typeface="ＭＳ Ｐゴシック" pitchFamily="1" charset="-128"/>
              </a:defRPr>
            </a:lvl1pPr>
          </a:lstStyle>
          <a:p>
            <a:endParaRPr lang="en-US"/>
          </a:p>
        </p:txBody>
      </p:sp>
      <p:sp>
        <p:nvSpPr>
          <p:cNvPr id="6676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/>
                </a:solidFill>
                <a:effectLst/>
                <a:ea typeface="ＭＳ Ｐゴシック" pitchFamily="1" charset="-128"/>
              </a:defRPr>
            </a:lvl1pPr>
          </a:lstStyle>
          <a:p>
            <a:fld id="{DF26D252-733C-49E0-A4FB-84528C85F347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1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1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1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4690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1394691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9469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946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3946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3946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394696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808038" algn="l"/>
                <a:tab pos="1311275" algn="l"/>
                <a:tab pos="1651000" algn="l"/>
              </a:tabLst>
            </a:pPr>
            <a:endParaRPr lang="en-US" sz="3200" b="1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pic>
        <p:nvPicPr>
          <p:cNvPr id="1394697" name="Picture 9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394698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effectLst/>
              <a:ea typeface="ＭＳ Ｐゴシック" pitchFamily="1" charset="-128"/>
            </a:endParaRPr>
          </a:p>
        </p:txBody>
      </p:sp>
      <p:sp>
        <p:nvSpPr>
          <p:cNvPr id="1394699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394700" name="Rectangle 12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>
              <a:solidFill>
                <a:schemeClr val="tx1"/>
              </a:solidFill>
              <a:effectLst/>
            </a:endParaRPr>
          </a:p>
        </p:txBody>
      </p:sp>
      <p:sp>
        <p:nvSpPr>
          <p:cNvPr id="1394701" name="Rectangle 1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94702" name="Picture 14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394703" name="Text Box 15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effectLst/>
              </a:rPr>
              <a:t>End Show</a:t>
            </a:r>
          </a:p>
        </p:txBody>
      </p:sp>
      <p:sp>
        <p:nvSpPr>
          <p:cNvPr id="1394704" name="Rectangle 1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94705" name="Picture 17" descr="sectionQUIZ_BAR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139470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94707" name="Rectangle 19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C095C95A-BA83-4642-90D0-D6BD3D0DC5DD}" type="slidenum">
              <a:rPr lang="en-US" sz="1200" b="1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effectLst/>
                <a:ea typeface="ＭＳ Ｐゴシック" pitchFamily="1" charset="-128"/>
              </a:rPr>
              <a:t> of 49</a:t>
            </a:r>
            <a:endParaRPr lang="en-US" sz="1400" b="1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625475" indent="-7938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2pPr>
      <a:lvl3pPr marL="1195388" indent="-449263" algn="l" rtl="0" fontAlgn="base">
        <a:spcBef>
          <a:spcPct val="0"/>
        </a:spcBef>
        <a:spcAft>
          <a:spcPct val="50000"/>
        </a:spcAft>
        <a:buAutoNum type="alphaLcPeriod"/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2765425" indent="-1454150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400">
          <a:solidFill>
            <a:schemeClr val="tx1"/>
          </a:solidFill>
          <a:latin typeface="+mn-lt"/>
          <a:ea typeface="+mn-ea"/>
        </a:defRPr>
      </a:lvl4pPr>
      <a:lvl5pPr marL="34893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39465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44037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48609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53181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6098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15609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156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156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156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156103" name="Rectangle 7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4000" b="1">
              <a:solidFill>
                <a:srgbClr val="A5000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156104" name="Rectangle 8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effectLst/>
              <a:ea typeface="ＭＳ Ｐゴシック" pitchFamily="1" charset="-128"/>
            </a:endParaRPr>
          </a:p>
        </p:txBody>
      </p:sp>
      <p:sp>
        <p:nvSpPr>
          <p:cNvPr id="1156105" name="Text Box 9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156106" name="Text Box 10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effectLst/>
              </a:rPr>
              <a:t>End Show</a:t>
            </a:r>
          </a:p>
        </p:txBody>
      </p:sp>
      <p:sp>
        <p:nvSpPr>
          <p:cNvPr id="1156107" name="Rectangle 11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156108" name="Picture 12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15611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827213" y="0"/>
            <a:ext cx="63785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56112" name="Rectangle 16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F6887F33-F3B3-4A62-A928-E7A9B5AD8B9C}" type="slidenum">
              <a:rPr lang="en-US" sz="1200" b="1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effectLst/>
                <a:ea typeface="ＭＳ Ｐゴシック" pitchFamily="1" charset="-128"/>
              </a:rPr>
              <a:t> of 49</a:t>
            </a:r>
            <a:endParaRPr lang="en-US" sz="1400" b="1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4000" b="1">
          <a:solidFill>
            <a:srgbClr val="A50000"/>
          </a:solidFill>
          <a:latin typeface="+mn-lt"/>
          <a:ea typeface="+mn-ea"/>
          <a:cs typeface="+mn-cs"/>
        </a:defRPr>
      </a:lvl1pPr>
      <a:lvl2pPr marL="287338" algn="l" rtl="0" fontAlgn="base">
        <a:spcBef>
          <a:spcPct val="0"/>
        </a:spcBef>
        <a:spcAft>
          <a:spcPct val="50000"/>
        </a:spcAft>
        <a:defRPr sz="4000" b="1">
          <a:solidFill>
            <a:srgbClr val="006400"/>
          </a:solidFill>
          <a:latin typeface="+mn-lt"/>
          <a:ea typeface="+mn-ea"/>
        </a:defRPr>
      </a:lvl2pPr>
      <a:lvl3pPr marL="401638" algn="l" rtl="0" fontAlgn="base">
        <a:spcBef>
          <a:spcPct val="0"/>
        </a:spcBef>
        <a:spcAft>
          <a:spcPct val="50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515938" indent="515938" algn="l" rtl="0" fontAlgn="base">
        <a:spcBef>
          <a:spcPct val="0"/>
        </a:spcBef>
        <a:spcAft>
          <a:spcPct val="50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049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5pPr>
      <a:lvl6pPr marL="16621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6pPr>
      <a:lvl7pPr marL="21193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7pPr>
      <a:lvl8pPr marL="25765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8pPr>
      <a:lvl9pPr marL="30337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32" name="Picture 20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64515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6451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8709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 b="1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4523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effectLst/>
              <a:ea typeface="ＭＳ Ｐゴシック" pitchFamily="1" charset="-128"/>
            </a:endParaRPr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effectLst/>
              </a:rPr>
              <a:t>End Show</a:t>
            </a:r>
          </a:p>
        </p:txBody>
      </p:sp>
      <p:sp>
        <p:nvSpPr>
          <p:cNvPr id="64527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1776413" y="0"/>
            <a:ext cx="3549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/>
              </a:rPr>
              <a:t>26-1 Introduction to the Animal</a:t>
            </a:r>
          </a:p>
          <a:p>
            <a:r>
              <a:rPr lang="en-US" sz="1800" b="1">
                <a:solidFill>
                  <a:srgbClr val="FF0000"/>
                </a:solidFill>
                <a:effectLst/>
              </a:rPr>
              <a:t> Kingdom</a:t>
            </a:r>
          </a:p>
        </p:txBody>
      </p:sp>
      <p:pic>
        <p:nvPicPr>
          <p:cNvPr id="64529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2974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30" name="Picture 18" descr="ke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35000" y="2397125"/>
            <a:ext cx="671513" cy="433388"/>
          </a:xfrm>
          <a:prstGeom prst="rect">
            <a:avLst/>
          </a:prstGeom>
          <a:noFill/>
        </p:spPr>
      </p:pic>
      <p:sp>
        <p:nvSpPr>
          <p:cNvPr id="64531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55737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64533" name="Picture 21" descr="logo_ph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64535" name="Rectangle 23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83C60B62-FBC5-429B-AB02-E3EBD68DE83E}" type="slidenum">
              <a:rPr lang="en-US" sz="1200" b="1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effectLst/>
                <a:ea typeface="ＭＳ Ｐゴシック" pitchFamily="1" charset="-128"/>
              </a:rPr>
              <a:t> of 49</a:t>
            </a:r>
            <a:endParaRPr lang="en-US" sz="1400" b="1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780" name="Picture 28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458755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5875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8709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587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587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587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58761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 b="1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58763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effectLst/>
              <a:ea typeface="ＭＳ Ｐゴシック" pitchFamily="1" charset="-128"/>
            </a:endParaRPr>
          </a:p>
        </p:txBody>
      </p:sp>
      <p:sp>
        <p:nvSpPr>
          <p:cNvPr id="458764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58766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effectLst/>
              </a:rPr>
              <a:t>End Show</a:t>
            </a:r>
          </a:p>
        </p:txBody>
      </p:sp>
      <p:sp>
        <p:nvSpPr>
          <p:cNvPr id="458767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8768" name="Rectangle 16"/>
          <p:cNvSpPr>
            <a:spLocks noChangeArrowheads="1"/>
          </p:cNvSpPr>
          <p:nvPr/>
        </p:nvSpPr>
        <p:spPr bwMode="auto">
          <a:xfrm>
            <a:off x="1776413" y="0"/>
            <a:ext cx="3549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/>
              </a:rPr>
              <a:t>26-1 Introduction to the Animal</a:t>
            </a:r>
          </a:p>
          <a:p>
            <a:r>
              <a:rPr lang="en-US" sz="1800" b="1">
                <a:solidFill>
                  <a:srgbClr val="FF0000"/>
                </a:solidFill>
                <a:effectLst/>
              </a:rPr>
              <a:t> Kingdom</a:t>
            </a:r>
          </a:p>
        </p:txBody>
      </p:sp>
      <p:pic>
        <p:nvPicPr>
          <p:cNvPr id="458769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300663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8770" name="Picture 18" descr="ke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22300" y="2400300"/>
            <a:ext cx="673100" cy="434975"/>
          </a:xfrm>
          <a:prstGeom prst="rect">
            <a:avLst/>
          </a:prstGeom>
          <a:noFill/>
        </p:spPr>
      </p:pic>
      <p:sp>
        <p:nvSpPr>
          <p:cNvPr id="458771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557530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458781" name="Picture 29" descr="logo_ph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58784" name="Rectangle 3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AA832D35-08E1-42CF-B1F1-36233592C683}" type="slidenum">
              <a:rPr lang="en-US" sz="1200" b="1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effectLst/>
                <a:ea typeface="ＭＳ Ｐゴシック" pitchFamily="1" charset="-128"/>
              </a:rPr>
              <a:t> of 49</a:t>
            </a:r>
            <a:endParaRPr lang="en-US" sz="1400" b="1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chemeClr val="tx1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419" name="Picture 19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23040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2304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57530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471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04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2304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2304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23040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1379538" algn="l"/>
              </a:tabLst>
            </a:pPr>
            <a:endParaRPr lang="en-US" sz="3200" b="1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23041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effectLst/>
              <a:ea typeface="ＭＳ Ｐゴシック" pitchFamily="1" charset="-128"/>
            </a:endParaRPr>
          </a:p>
        </p:txBody>
      </p:sp>
      <p:sp>
        <p:nvSpPr>
          <p:cNvPr id="23041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230414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effectLst/>
              </a:rPr>
              <a:t>End Show</a:t>
            </a:r>
          </a:p>
        </p:txBody>
      </p:sp>
      <p:sp>
        <p:nvSpPr>
          <p:cNvPr id="230415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0416" name="Rectangle 16"/>
          <p:cNvSpPr>
            <a:spLocks noChangeArrowheads="1"/>
          </p:cNvSpPr>
          <p:nvPr/>
        </p:nvSpPr>
        <p:spPr bwMode="auto">
          <a:xfrm>
            <a:off x="1776413" y="0"/>
            <a:ext cx="3549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/>
              </a:rPr>
              <a:t>26-1 Introduction to the Animal</a:t>
            </a:r>
          </a:p>
          <a:p>
            <a:r>
              <a:rPr lang="en-US" sz="1800" b="1">
                <a:solidFill>
                  <a:srgbClr val="FF0000"/>
                </a:solidFill>
                <a:effectLst/>
              </a:rPr>
              <a:t> Kingdom</a:t>
            </a:r>
          </a:p>
        </p:txBody>
      </p:sp>
      <p:pic>
        <p:nvPicPr>
          <p:cNvPr id="230417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300663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0420" name="Picture 20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230422" name="Rectangle 2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3ADEFD37-6A69-4EA3-A0A8-595A3A675BCD}" type="slidenum">
              <a:rPr lang="en-US" sz="1200" b="1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effectLst/>
                <a:ea typeface="ＭＳ Ｐゴシック" pitchFamily="1" charset="-128"/>
              </a:rPr>
              <a:t> of 49</a:t>
            </a:r>
            <a:endParaRPr lang="en-US" sz="1400" b="1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1379538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tabLst>
          <a:tab pos="1379538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287338" indent="4763" algn="l" rtl="0" fontAlgn="base">
        <a:spcBef>
          <a:spcPct val="25000"/>
        </a:spcBef>
        <a:spcAft>
          <a:spcPct val="25000"/>
        </a:spcAft>
        <a:buFont typeface="Arial" charset="0"/>
        <a:tabLst>
          <a:tab pos="1379538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25000"/>
        </a:spcBef>
        <a:spcAft>
          <a:spcPct val="25000"/>
        </a:spcAft>
        <a:buSzPct val="125000"/>
        <a:buChar char="•"/>
        <a:tabLst>
          <a:tab pos="1379538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1192213" indent="6350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379538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1649413" indent="6350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379538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2106613" indent="6350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379538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2563813" indent="6350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379538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3021013" indent="6350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379538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0050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410051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410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57530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10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471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1005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41005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41005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410057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1319213" algn="l"/>
              </a:tabLst>
            </a:pPr>
            <a:endParaRPr lang="en-US" sz="3200" b="1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410058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effectLst/>
              <a:ea typeface="ＭＳ Ｐゴシック" pitchFamily="1" charset="-128"/>
            </a:endParaRPr>
          </a:p>
        </p:txBody>
      </p:sp>
      <p:sp>
        <p:nvSpPr>
          <p:cNvPr id="1410059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410060" name="Text Box 12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effectLst/>
              </a:rPr>
              <a:t>End Show</a:t>
            </a:r>
          </a:p>
        </p:txBody>
      </p:sp>
      <p:sp>
        <p:nvSpPr>
          <p:cNvPr id="1410061" name="Rectangle 1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0062" name="Rectangle 14"/>
          <p:cNvSpPr>
            <a:spLocks noChangeArrowheads="1"/>
          </p:cNvSpPr>
          <p:nvPr/>
        </p:nvSpPr>
        <p:spPr bwMode="auto">
          <a:xfrm>
            <a:off x="1776413" y="0"/>
            <a:ext cx="3549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/>
              </a:rPr>
              <a:t>26-1 Introduction to the Animal</a:t>
            </a:r>
          </a:p>
          <a:p>
            <a:r>
              <a:rPr lang="en-US" sz="1800" b="1">
                <a:solidFill>
                  <a:srgbClr val="FF0000"/>
                </a:solidFill>
                <a:effectLst/>
              </a:rPr>
              <a:t> Kingdom</a:t>
            </a:r>
          </a:p>
        </p:txBody>
      </p:sp>
      <p:pic>
        <p:nvPicPr>
          <p:cNvPr id="1410063" name="Picture 15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300663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0064" name="Picture 16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410065" name="Rectangle 17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4391B024-D7C3-47FF-AF61-3F7E30ECA00B}" type="slidenum">
              <a:rPr lang="en-US" sz="1200" b="1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effectLst/>
                <a:ea typeface="ＭＳ Ｐゴシック" pitchFamily="1" charset="-128"/>
              </a:rPr>
              <a:t> of 49</a:t>
            </a:r>
            <a:endParaRPr lang="en-US" sz="1400" b="1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1319213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tabLst>
          <a:tab pos="1319213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379538" indent="-336550" algn="l" rtl="0" fontAlgn="base">
        <a:spcBef>
          <a:spcPct val="25000"/>
        </a:spcBef>
        <a:spcAft>
          <a:spcPct val="25000"/>
        </a:spcAft>
        <a:buFont typeface="Arial" charset="0"/>
        <a:tabLst>
          <a:tab pos="1319213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770063" indent="-231775" algn="l" rtl="0" fontAlgn="base">
        <a:spcBef>
          <a:spcPct val="25000"/>
        </a:spcBef>
        <a:spcAft>
          <a:spcPct val="25000"/>
        </a:spcAft>
        <a:buSzPct val="125000"/>
        <a:buChar char="•"/>
        <a:tabLst>
          <a:tab pos="1319213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109788" indent="6350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319213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2566988" indent="6350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319213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3024188" indent="6350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319213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3481388" indent="6350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319213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3938588" indent="6350" algn="l" rtl="0" fontAlgn="base">
        <a:spcBef>
          <a:spcPct val="25000"/>
        </a:spcBef>
        <a:spcAft>
          <a:spcPct val="25000"/>
        </a:spcAft>
        <a:buSzPct val="125000"/>
        <a:buFont typeface="Wingdings" pitchFamily="1" charset="2"/>
        <a:tabLst>
          <a:tab pos="1319213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5730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585731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857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575300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85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8573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8573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8573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85737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85738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effectLst/>
              <a:ea typeface="ＭＳ Ｐゴシック" pitchFamily="1" charset="-128"/>
            </a:endParaRPr>
          </a:p>
        </p:txBody>
      </p:sp>
      <p:sp>
        <p:nvSpPr>
          <p:cNvPr id="585739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85741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effectLst/>
              </a:rPr>
              <a:t>End Show</a:t>
            </a:r>
          </a:p>
        </p:txBody>
      </p:sp>
      <p:sp>
        <p:nvSpPr>
          <p:cNvPr id="585742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743" name="Rectangle 15"/>
          <p:cNvSpPr>
            <a:spLocks noChangeArrowheads="1"/>
          </p:cNvSpPr>
          <p:nvPr/>
        </p:nvSpPr>
        <p:spPr bwMode="auto">
          <a:xfrm>
            <a:off x="1776413" y="0"/>
            <a:ext cx="3549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/>
              </a:rPr>
              <a:t>26-1 Introduction to the Animal</a:t>
            </a:r>
          </a:p>
          <a:p>
            <a:r>
              <a:rPr lang="en-US" sz="1800" b="1">
                <a:solidFill>
                  <a:srgbClr val="FF0000"/>
                </a:solidFill>
                <a:effectLst/>
              </a:rPr>
              <a:t> Kingdom</a:t>
            </a:r>
          </a:p>
        </p:txBody>
      </p:sp>
      <p:pic>
        <p:nvPicPr>
          <p:cNvPr id="585744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300663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5745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85747" name="Rectangle 19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619BA1DE-DA47-4683-9C20-7FFF30C27B94}" type="slidenum">
              <a:rPr lang="en-US" sz="1200" b="1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effectLst/>
                <a:ea typeface="ＭＳ Ｐゴシック" pitchFamily="1" charset="-128"/>
              </a:rPr>
              <a:t> of 49</a:t>
            </a:r>
            <a:endParaRPr lang="en-US" sz="1400" b="1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</a:defRPr>
      </a:lvl2pPr>
      <a:lvl3pPr marL="455613" indent="1588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3pPr>
      <a:lvl4pPr marL="969963" indent="4763" algn="l" rtl="0" fontAlgn="base">
        <a:spcBef>
          <a:spcPct val="35000"/>
        </a:spcBef>
        <a:spcAft>
          <a:spcPct val="25000"/>
        </a:spcAft>
        <a:buSzPct val="125000"/>
        <a:defRPr sz="2800" b="1">
          <a:solidFill>
            <a:schemeClr val="tx1"/>
          </a:solidFill>
          <a:latin typeface="+mn-lt"/>
          <a:ea typeface="+mn-ea"/>
        </a:defRPr>
      </a:lvl4pPr>
      <a:lvl5pPr marL="10890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5pPr>
      <a:lvl6pPr marL="15462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6pPr>
      <a:lvl7pPr marL="20034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7pPr>
      <a:lvl8pPr marL="24606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8pPr>
      <a:lvl9pPr marL="29178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62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60416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60416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0416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16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041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041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60416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 b="1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04170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effectLst/>
              <a:ea typeface="ＭＳ Ｐゴシック" pitchFamily="1" charset="-128"/>
            </a:endParaRPr>
          </a:p>
        </p:txBody>
      </p:sp>
      <p:sp>
        <p:nvSpPr>
          <p:cNvPr id="604171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04173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effectLst/>
              </a:rPr>
              <a:t>End Show</a:t>
            </a:r>
          </a:p>
        </p:txBody>
      </p:sp>
      <p:sp>
        <p:nvSpPr>
          <p:cNvPr id="604174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175" name="Rectangle 15"/>
          <p:cNvSpPr>
            <a:spLocks noChangeArrowheads="1"/>
          </p:cNvSpPr>
          <p:nvPr/>
        </p:nvSpPr>
        <p:spPr bwMode="auto">
          <a:xfrm>
            <a:off x="1776413" y="0"/>
            <a:ext cx="4603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/>
              </a:rPr>
              <a:t>26-1 Introduction to the Animal Kingdom</a:t>
            </a:r>
          </a:p>
        </p:txBody>
      </p:sp>
      <p:pic>
        <p:nvPicPr>
          <p:cNvPr id="604176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77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pic>
        <p:nvPicPr>
          <p:cNvPr id="604179" name="Picture 19" descr="Process_art_ARROWS copy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-11113"/>
            <a:ext cx="666750" cy="701676"/>
          </a:xfrm>
          <a:prstGeom prst="rect">
            <a:avLst/>
          </a:prstGeom>
          <a:noFill/>
        </p:spPr>
      </p:pic>
      <p:sp>
        <p:nvSpPr>
          <p:cNvPr id="604181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07F897D4-A4AC-4849-B51B-090C94CCB5F1}" type="slidenum">
              <a:rPr lang="en-US" sz="1200" b="1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effectLst/>
                <a:ea typeface="ＭＳ Ｐゴシック" pitchFamily="1" charset="-128"/>
              </a:rPr>
              <a:t> of 49</a:t>
            </a:r>
            <a:endParaRPr lang="en-US" sz="1400" b="1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3" name="Picture 23" descr="active_art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6080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608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608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08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608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608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6080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 b="1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6081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>
              <a:effectLst/>
              <a:ea typeface="ＭＳ Ｐゴシック" pitchFamily="1" charset="-128"/>
            </a:endParaRPr>
          </a:p>
        </p:txBody>
      </p:sp>
      <p:sp>
        <p:nvSpPr>
          <p:cNvPr id="46081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60814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effectLst/>
              </a:rPr>
              <a:t>End Show</a:t>
            </a:r>
          </a:p>
        </p:txBody>
      </p:sp>
      <p:sp>
        <p:nvSpPr>
          <p:cNvPr id="460815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16" name="Rectangle 16"/>
          <p:cNvSpPr>
            <a:spLocks noChangeArrowheads="1"/>
          </p:cNvSpPr>
          <p:nvPr/>
        </p:nvSpPr>
        <p:spPr bwMode="auto">
          <a:xfrm>
            <a:off x="1776413" y="0"/>
            <a:ext cx="4603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effectLst/>
              </a:rPr>
              <a:t>26-1 Introduction to the Animal Kingdom</a:t>
            </a:r>
          </a:p>
        </p:txBody>
      </p:sp>
      <p:pic>
        <p:nvPicPr>
          <p:cNvPr id="460817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1" name="Picture 21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60825" name="Rectangle 25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 b="1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A1CAA720-1190-41F8-B9BE-6D52307902B0}" type="slidenum">
              <a:rPr lang="en-US" sz="1200" b="1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 b="1">
                <a:effectLst/>
                <a:ea typeface="ＭＳ Ｐゴシック" pitchFamily="1" charset="-128"/>
              </a:rPr>
              <a:t> of 49</a:t>
            </a:r>
            <a:endParaRPr lang="en-US" sz="1400" b="1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Resources/ch26_sectn01_quiz.qtb" TargetMode="Externa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2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56.xml"/><Relationship Id="rId4" Type="http://schemas.openxmlformats.org/officeDocument/2006/relationships/image" Target="../media/image2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56.xml"/><Relationship Id="rId4" Type="http://schemas.openxmlformats.org/officeDocument/2006/relationships/image" Target="../media/image2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56.xml"/><Relationship Id="rId4" Type="http://schemas.openxmlformats.org/officeDocument/2006/relationships/image" Target="../media/image2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56.xml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4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7988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Biology</a:t>
            </a:r>
          </a:p>
        </p:txBody>
      </p:sp>
      <p:pic>
        <p:nvPicPr>
          <p:cNvPr id="79885" name="Picture 13" descr="biobook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5963" y="261938"/>
            <a:ext cx="5010150" cy="6134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Animals Do to Survive</a:t>
            </a:r>
          </a:p>
        </p:txBody>
      </p:sp>
      <p:sp>
        <p:nvSpPr>
          <p:cNvPr id="131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874713"/>
            <a:ext cx="8547100" cy="6365875"/>
          </a:xfrm>
          <a:noFill/>
          <a:ln/>
        </p:spPr>
        <p:txBody>
          <a:bodyPr/>
          <a:lstStyle/>
          <a:p>
            <a:pPr>
              <a:spcBef>
                <a:spcPct val="10000"/>
              </a:spcBef>
              <a:spcAft>
                <a:spcPct val="10000"/>
              </a:spcAft>
            </a:pPr>
            <a:endParaRPr lang="en-US"/>
          </a:p>
          <a:p>
            <a:pPr marL="806450" lvl="2" indent="-3175">
              <a:spcBef>
                <a:spcPct val="10000"/>
              </a:spcBef>
              <a:spcAft>
                <a:spcPct val="10000"/>
              </a:spcAft>
            </a:pPr>
            <a:r>
              <a:rPr lang="en-US" b="1"/>
              <a:t>Animals carry out the following essential functions:</a:t>
            </a:r>
            <a:r>
              <a:rPr lang="en-US"/>
              <a:t> </a:t>
            </a:r>
            <a:endParaRPr lang="en-US" b="1"/>
          </a:p>
          <a:p>
            <a:pPr marL="1204913" lvl="3" indent="-227013">
              <a:spcBef>
                <a:spcPct val="10000"/>
              </a:spcBef>
              <a:spcAft>
                <a:spcPct val="10000"/>
              </a:spcAft>
            </a:pPr>
            <a:r>
              <a:rPr lang="en-US" b="1"/>
              <a:t>feeding</a:t>
            </a:r>
          </a:p>
          <a:p>
            <a:pPr marL="1204913" lvl="3" indent="-227013">
              <a:spcBef>
                <a:spcPct val="10000"/>
              </a:spcBef>
              <a:spcAft>
                <a:spcPct val="10000"/>
              </a:spcAft>
            </a:pPr>
            <a:r>
              <a:rPr lang="en-US" b="1"/>
              <a:t>respiration</a:t>
            </a:r>
          </a:p>
          <a:p>
            <a:pPr marL="1204913" lvl="3" indent="-227013">
              <a:spcBef>
                <a:spcPct val="10000"/>
              </a:spcBef>
              <a:spcAft>
                <a:spcPct val="10000"/>
              </a:spcAft>
            </a:pPr>
            <a:r>
              <a:rPr lang="en-US" b="1"/>
              <a:t>circulation</a:t>
            </a:r>
          </a:p>
          <a:p>
            <a:pPr marL="1204913" lvl="3" indent="-227013">
              <a:spcBef>
                <a:spcPct val="10000"/>
              </a:spcBef>
              <a:spcAft>
                <a:spcPct val="10000"/>
              </a:spcAft>
            </a:pPr>
            <a:r>
              <a:rPr lang="en-US" b="1"/>
              <a:t>excretion</a:t>
            </a:r>
          </a:p>
          <a:p>
            <a:pPr marL="1204913" lvl="3" indent="-227013">
              <a:spcBef>
                <a:spcPct val="10000"/>
              </a:spcBef>
              <a:spcAft>
                <a:spcPct val="10000"/>
              </a:spcAft>
            </a:pPr>
            <a:r>
              <a:rPr lang="en-US" b="1"/>
              <a:t>response</a:t>
            </a:r>
          </a:p>
          <a:p>
            <a:pPr marL="1204913" lvl="3" indent="-227013">
              <a:spcBef>
                <a:spcPct val="10000"/>
              </a:spcBef>
              <a:spcAft>
                <a:spcPct val="10000"/>
              </a:spcAft>
            </a:pPr>
            <a:r>
              <a:rPr lang="en-US" b="1"/>
              <a:t>movement</a:t>
            </a:r>
          </a:p>
          <a:p>
            <a:pPr marL="1204913" lvl="3" indent="-227013">
              <a:spcBef>
                <a:spcPct val="10000"/>
              </a:spcBef>
              <a:spcAft>
                <a:spcPct val="10000"/>
              </a:spcAft>
            </a:pPr>
            <a:r>
              <a:rPr lang="en-US" b="1"/>
              <a:t>reproduction</a:t>
            </a:r>
          </a:p>
        </p:txBody>
      </p:sp>
      <p:pic>
        <p:nvPicPr>
          <p:cNvPr id="1312777" name="Picture 9" descr="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3" y="1485900"/>
            <a:ext cx="671512" cy="433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Animals Do to Survive</a:t>
            </a:r>
          </a:p>
        </p:txBody>
      </p:sp>
      <p:sp>
        <p:nvSpPr>
          <p:cNvPr id="13148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Many body functions help animals maintain homeostasis, or a relatively stable internal environment.</a:t>
            </a:r>
          </a:p>
          <a:p>
            <a:r>
              <a:rPr lang="en-US"/>
              <a:t>Homeostasis is often maintained by internal feedback mechanisms called feedback loops.</a:t>
            </a:r>
          </a:p>
          <a:p>
            <a:r>
              <a:rPr lang="en-US"/>
              <a:t>Most feedback loops involve </a:t>
            </a:r>
            <a:r>
              <a:rPr lang="en-US" b="1"/>
              <a:t>feedback inhibition</a:t>
            </a:r>
            <a:r>
              <a:rPr lang="en-US"/>
              <a:t>, in which the product or result of a process stops or limits the process.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601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Animals Do to Survive</a:t>
            </a:r>
          </a:p>
        </p:txBody>
      </p:sp>
      <p:sp>
        <p:nvSpPr>
          <p:cNvPr id="6010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Feeding</a:t>
            </a:r>
          </a:p>
          <a:p>
            <a:pPr lvl="2"/>
            <a:r>
              <a:rPr lang="en-US"/>
              <a:t>Herbivores eat plants.</a:t>
            </a:r>
          </a:p>
          <a:p>
            <a:pPr lvl="2"/>
            <a:r>
              <a:rPr lang="en-US"/>
              <a:t>Carnivores eat other animals.</a:t>
            </a:r>
          </a:p>
          <a:p>
            <a:pPr lvl="2"/>
            <a:r>
              <a:rPr lang="en-US"/>
              <a:t>Omnivores feed on both plants and animals.</a:t>
            </a:r>
          </a:p>
          <a:p>
            <a:pPr lvl="2"/>
            <a:r>
              <a:rPr lang="en-US"/>
              <a:t>Detritivores feed on decaying plant and animal material. </a:t>
            </a:r>
          </a:p>
          <a:p>
            <a:pPr lvl="2"/>
            <a:r>
              <a:rPr lang="en-US"/>
              <a:t>Filter feeders are aquatic animals that strain tiny floating organisms from water.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0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8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Animals Do to Survive</a:t>
            </a:r>
          </a:p>
        </p:txBody>
      </p:sp>
      <p:sp>
        <p:nvSpPr>
          <p:cNvPr id="131891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Animals can also form symbiotic relationships, in which two species live in close association with each other.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Animals Do to Survive</a:t>
            </a:r>
          </a:p>
        </p:txBody>
      </p:sp>
      <p:sp>
        <p:nvSpPr>
          <p:cNvPr id="13209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Respiration</a:t>
            </a:r>
          </a:p>
          <a:p>
            <a:pPr lvl="2"/>
            <a:r>
              <a:rPr lang="en-US"/>
              <a:t>Whether they live in water or on land, all animals respire—they take in oxygen and give off carbon dioxide.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Animals Do to Survive</a:t>
            </a:r>
          </a:p>
        </p:txBody>
      </p:sp>
      <p:sp>
        <p:nvSpPr>
          <p:cNvPr id="13230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Circulation</a:t>
            </a:r>
          </a:p>
          <a:p>
            <a:pPr lvl="2"/>
            <a:r>
              <a:rPr lang="en-US"/>
              <a:t>Animals transport oxygen, nutrient molecules, and waste products among all their cells through either simple diffusion or some kind of circulatory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Animals Do to Survive</a:t>
            </a:r>
          </a:p>
        </p:txBody>
      </p:sp>
      <p:sp>
        <p:nvSpPr>
          <p:cNvPr id="13250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Excretion</a:t>
            </a:r>
          </a:p>
          <a:p>
            <a:pPr lvl="2"/>
            <a:r>
              <a:rPr lang="en-US"/>
              <a:t>Ammonia is a waste product of cells and a poisonous substance. </a:t>
            </a:r>
          </a:p>
          <a:p>
            <a:pPr lvl="2"/>
            <a:r>
              <a:rPr lang="en-US"/>
              <a:t>Most animals have an excretory system that eliminates ammonia quickly or converts it into a less toxic substance that is removed from the body.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Animals Do to Survive</a:t>
            </a:r>
          </a:p>
        </p:txBody>
      </p:sp>
      <p:sp>
        <p:nvSpPr>
          <p:cNvPr id="13271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Response</a:t>
            </a:r>
          </a:p>
          <a:p>
            <a:pPr lvl="2"/>
            <a:r>
              <a:rPr lang="en-US"/>
              <a:t>Animals respond to events in their environment using specialized cells, called nerve cells. In most animals, nerve cells form a nervous system.</a:t>
            </a:r>
          </a:p>
          <a:p>
            <a:pPr lvl="2"/>
            <a:r>
              <a:rPr lang="en-US"/>
              <a:t>Receptor cells respond to sound, light, and external stimuli. Other nerve cells process information and determine how the animal responds.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Animals Do to Survive</a:t>
            </a:r>
          </a:p>
        </p:txBody>
      </p:sp>
      <p:sp>
        <p:nvSpPr>
          <p:cNvPr id="13291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Movement</a:t>
            </a:r>
          </a:p>
          <a:p>
            <a:pPr lvl="2"/>
            <a:r>
              <a:rPr lang="en-US"/>
              <a:t>Some animals stay at a single spot, but most can move. Most animals have muscles or musclelike tissues.</a:t>
            </a:r>
          </a:p>
          <a:p>
            <a:pPr lvl="2"/>
            <a:r>
              <a:rPr lang="en-US"/>
              <a:t>Muscle contraction enables motile animals to move around by working in combination with a support structure called a skeleton.</a:t>
            </a:r>
          </a:p>
          <a:p>
            <a:pPr lvl="2"/>
            <a:r>
              <a:rPr lang="en-US"/>
              <a:t>Muscles also help even sedentary animals feed and pump water and fluids through their bodies.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3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Animals Do to Survive</a:t>
            </a:r>
          </a:p>
        </p:txBody>
      </p:sp>
      <p:sp>
        <p:nvSpPr>
          <p:cNvPr id="13312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Reproduction</a:t>
            </a:r>
          </a:p>
          <a:p>
            <a:pPr lvl="2"/>
            <a:r>
              <a:rPr lang="en-US"/>
              <a:t>Most animals reproduce sexually. This helps to create and maintain genetic diversity in populations and improve species’ abilities to evolve when the environment changes.</a:t>
            </a:r>
          </a:p>
          <a:p>
            <a:pPr lvl="2"/>
            <a:r>
              <a:rPr lang="en-US"/>
              <a:t>Many invertebrates can also reproduce asexually. This produces offspring that are genetically identical to the parent. It allows animals to increase their numbers rapidly.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48641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26-1 Introduction to the Animal Kingdom</a:t>
            </a:r>
          </a:p>
        </p:txBody>
      </p:sp>
      <p:pic>
        <p:nvPicPr>
          <p:cNvPr id="486413" name="Picture 13" descr="opening_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7613" y="1311275"/>
            <a:ext cx="4405312" cy="5316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3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332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Trends in Animal Evolution</a:t>
            </a:r>
          </a:p>
          <a:p>
            <a:pPr lvl="1"/>
            <a:r>
              <a:rPr lang="en-US"/>
              <a:t>What are the important trends in animal evolution?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3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3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450" y="904875"/>
            <a:ext cx="8547100" cy="5364163"/>
          </a:xfrm>
          <a:noFill/>
        </p:spPr>
        <p:txBody>
          <a:bodyPr/>
          <a:lstStyle/>
          <a:p>
            <a:pPr>
              <a:tabLst>
                <a:tab pos="1379538" algn="l"/>
                <a:tab pos="2349500" algn="l"/>
              </a:tabLst>
            </a:pPr>
            <a:endParaRPr lang="en-US"/>
          </a:p>
          <a:p>
            <a:pPr lvl="2">
              <a:tabLst>
                <a:tab pos="1379538" algn="l"/>
                <a:tab pos="2349500" algn="l"/>
              </a:tabLst>
            </a:pPr>
            <a:r>
              <a:rPr lang="en-US" b="1"/>
              <a:t>Complex animals tend to have:</a:t>
            </a:r>
            <a:r>
              <a:rPr lang="en-US"/>
              <a:t> </a:t>
            </a:r>
            <a:endParaRPr lang="en-US" b="1"/>
          </a:p>
          <a:p>
            <a:pPr lvl="3">
              <a:tabLst>
                <a:tab pos="1379538" algn="l"/>
                <a:tab pos="2349500" algn="l"/>
              </a:tabLst>
            </a:pPr>
            <a:r>
              <a:rPr lang="en-US" b="1"/>
              <a:t>high levels of cell specialization and internal body organization</a:t>
            </a:r>
          </a:p>
          <a:p>
            <a:pPr lvl="3">
              <a:tabLst>
                <a:tab pos="1379538" algn="l"/>
                <a:tab pos="2349500" algn="l"/>
              </a:tabLst>
            </a:pPr>
            <a:r>
              <a:rPr lang="en-US" b="1"/>
              <a:t>bilateral body symmetry</a:t>
            </a:r>
          </a:p>
          <a:p>
            <a:pPr lvl="3">
              <a:tabLst>
                <a:tab pos="1379538" algn="l"/>
                <a:tab pos="2349500" algn="l"/>
              </a:tabLst>
            </a:pPr>
            <a:r>
              <a:rPr lang="en-US" b="1"/>
              <a:t>a front end or head with sense organs</a:t>
            </a:r>
          </a:p>
          <a:p>
            <a:pPr lvl="3">
              <a:tabLst>
                <a:tab pos="1379538" algn="l"/>
                <a:tab pos="2349500" algn="l"/>
              </a:tabLst>
            </a:pPr>
            <a:r>
              <a:rPr lang="en-US" b="1"/>
              <a:t>a body cavity</a:t>
            </a:r>
          </a:p>
        </p:txBody>
      </p:sp>
      <p:pic>
        <p:nvPicPr>
          <p:cNvPr id="1335302" name="Picture 6" descr="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00" y="1762125"/>
            <a:ext cx="671513" cy="433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3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373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Cell Specialization and Levels of Organization</a:t>
            </a:r>
          </a:p>
          <a:p>
            <a:pPr lvl="2"/>
            <a:r>
              <a:rPr lang="en-US"/>
              <a:t>As animals have evolved, their cells have become specialized to carry out different functions.</a:t>
            </a:r>
          </a:p>
          <a:p>
            <a:pPr lvl="2"/>
            <a:r>
              <a:rPr lang="en-US"/>
              <a:t>In multicellular organisms, each cell type has a structure and chemical composition that enable it to perform a specialized function.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0048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Groups of specialized cells form tissues.</a:t>
            </a:r>
          </a:p>
          <a:p>
            <a:r>
              <a:rPr lang="en-US"/>
              <a:t>Tissues join together to form organs and organ systems—all of which work together to carry out a variety of complex functions.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4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414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Early Development</a:t>
            </a:r>
          </a:p>
          <a:p>
            <a:pPr lvl="2"/>
            <a:r>
              <a:rPr lang="en-US"/>
              <a:t>Animals that reproduce sexually begin life as a zygote, or fertilized egg.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40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4080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2"/>
            <a:r>
              <a:rPr lang="en-US"/>
              <a:t>The zygote undergoes a series of divisions to form a </a:t>
            </a:r>
            <a:r>
              <a:rPr lang="en-US" b="1"/>
              <a:t>blastula</a:t>
            </a:r>
            <a:r>
              <a:rPr lang="en-US"/>
              <a:t>, a hollow ball of cells.</a:t>
            </a:r>
          </a:p>
        </p:txBody>
      </p:sp>
      <p:pic>
        <p:nvPicPr>
          <p:cNvPr id="1408006" name="Picture 6" descr="26_01_25slide_c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4074"/>
          <a:stretch>
            <a:fillRect/>
          </a:stretch>
        </p:blipFill>
        <p:spPr bwMode="auto">
          <a:xfrm>
            <a:off x="2405063" y="2305050"/>
            <a:ext cx="5346700" cy="3322638"/>
          </a:xfrm>
          <a:prstGeom prst="rect">
            <a:avLst/>
          </a:prstGeom>
          <a:noFill/>
        </p:spPr>
      </p:pic>
      <p:sp>
        <p:nvSpPr>
          <p:cNvPr id="1408011" name="Rectangle 11"/>
          <p:cNvSpPr>
            <a:spLocks noChangeArrowheads="1"/>
          </p:cNvSpPr>
          <p:nvPr/>
        </p:nvSpPr>
        <p:spPr bwMode="auto">
          <a:xfrm>
            <a:off x="5849938" y="2211388"/>
            <a:ext cx="365125" cy="265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434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4349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blastula folds in on itself, forming a single opening called a blastopore.</a:t>
            </a:r>
          </a:p>
          <a:p>
            <a:r>
              <a:rPr lang="en-US"/>
              <a:t>The blastopore leads into a central tube that runs the length of the developing embryo. This tube becomes the digestive tract and is formed in one of two ways.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4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4758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4759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414838" cy="4848225"/>
          </a:xfrm>
        </p:spPr>
        <p:txBody>
          <a:bodyPr/>
          <a:lstStyle/>
          <a:p>
            <a:r>
              <a:rPr lang="en-US"/>
              <a:t>A </a:t>
            </a:r>
            <a:r>
              <a:rPr lang="en-US" b="1"/>
              <a:t>protostome</a:t>
            </a:r>
            <a:r>
              <a:rPr lang="en-US"/>
              <a:t> is an animal whose mouth is formed from the blastopore. </a:t>
            </a:r>
          </a:p>
          <a:p>
            <a:r>
              <a:rPr lang="en-US"/>
              <a:t>Most invertebrate animals are protostomes.</a:t>
            </a:r>
          </a:p>
        </p:txBody>
      </p:sp>
      <p:pic>
        <p:nvPicPr>
          <p:cNvPr id="1347592" name="Picture 8" descr="26_01_28sli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8150" y="431800"/>
            <a:ext cx="3440113" cy="6126163"/>
          </a:xfrm>
          <a:prstGeom prst="rect">
            <a:avLst/>
          </a:prstGeom>
          <a:noFill/>
        </p:spPr>
      </p:pic>
      <p:sp>
        <p:nvSpPr>
          <p:cNvPr id="1347597" name="Rectangle 13"/>
          <p:cNvSpPr>
            <a:spLocks noChangeArrowheads="1"/>
          </p:cNvSpPr>
          <p:nvPr/>
        </p:nvSpPr>
        <p:spPr bwMode="auto">
          <a:xfrm>
            <a:off x="6748463" y="2540000"/>
            <a:ext cx="1103312" cy="3190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7598" name="Rectangle 14"/>
          <p:cNvSpPr>
            <a:spLocks noChangeArrowheads="1"/>
          </p:cNvSpPr>
          <p:nvPr/>
        </p:nvSpPr>
        <p:spPr bwMode="auto">
          <a:xfrm>
            <a:off x="6770688" y="2025650"/>
            <a:ext cx="1103312" cy="3190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7599" name="Rectangle 15"/>
          <p:cNvSpPr>
            <a:spLocks noChangeArrowheads="1"/>
          </p:cNvSpPr>
          <p:nvPr/>
        </p:nvSpPr>
        <p:spPr bwMode="auto">
          <a:xfrm>
            <a:off x="6770688" y="1544638"/>
            <a:ext cx="1103312" cy="3190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7600" name="Rectangle 16"/>
          <p:cNvSpPr>
            <a:spLocks noChangeArrowheads="1"/>
          </p:cNvSpPr>
          <p:nvPr/>
        </p:nvSpPr>
        <p:spPr bwMode="auto">
          <a:xfrm>
            <a:off x="6777038" y="971550"/>
            <a:ext cx="1103312" cy="3190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7596" name="Text Box 12"/>
          <p:cNvSpPr txBox="1">
            <a:spLocks noChangeArrowheads="1"/>
          </p:cNvSpPr>
          <p:nvPr/>
        </p:nvSpPr>
        <p:spPr bwMode="auto">
          <a:xfrm>
            <a:off x="6630988" y="2506663"/>
            <a:ext cx="1770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tx1"/>
                </a:solidFill>
                <a:effectLst/>
              </a:rPr>
              <a:t>Blastopore       </a:t>
            </a:r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47595" name="Text Box 11"/>
          <p:cNvSpPr txBox="1">
            <a:spLocks noChangeArrowheads="1"/>
          </p:cNvSpPr>
          <p:nvPr/>
        </p:nvSpPr>
        <p:spPr bwMode="auto">
          <a:xfrm>
            <a:off x="6623050" y="1987550"/>
            <a:ext cx="177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tx1"/>
                </a:solidFill>
                <a:effectLst/>
              </a:rPr>
              <a:t>Endoderm       </a:t>
            </a:r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47594" name="Text Box 10"/>
          <p:cNvSpPr txBox="1">
            <a:spLocks noChangeArrowheads="1"/>
          </p:cNvSpPr>
          <p:nvPr/>
        </p:nvSpPr>
        <p:spPr bwMode="auto">
          <a:xfrm>
            <a:off x="6623050" y="1406525"/>
            <a:ext cx="177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tx1"/>
                </a:solidFill>
                <a:effectLst/>
              </a:rPr>
              <a:t>Mesoderm      </a:t>
            </a:r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47607" name="Rectangle 23"/>
          <p:cNvSpPr>
            <a:spLocks noChangeArrowheads="1"/>
          </p:cNvSpPr>
          <p:nvPr/>
        </p:nvSpPr>
        <p:spPr bwMode="auto">
          <a:xfrm>
            <a:off x="4883150" y="354013"/>
            <a:ext cx="1247775" cy="3190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7608" name="Rectangle 24"/>
          <p:cNvSpPr>
            <a:spLocks noChangeArrowheads="1"/>
          </p:cNvSpPr>
          <p:nvPr/>
        </p:nvSpPr>
        <p:spPr bwMode="auto">
          <a:xfrm>
            <a:off x="4933950" y="3429000"/>
            <a:ext cx="1247775" cy="3190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7609" name="Rectangle 25"/>
          <p:cNvSpPr>
            <a:spLocks noChangeArrowheads="1"/>
          </p:cNvSpPr>
          <p:nvPr/>
        </p:nvSpPr>
        <p:spPr bwMode="auto">
          <a:xfrm>
            <a:off x="4064000" y="6353175"/>
            <a:ext cx="2684463" cy="2603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7606" name="Text Box 22"/>
          <p:cNvSpPr txBox="1">
            <a:spLocks noChangeArrowheads="1"/>
          </p:cNvSpPr>
          <p:nvPr/>
        </p:nvSpPr>
        <p:spPr bwMode="auto">
          <a:xfrm>
            <a:off x="4065588" y="6191250"/>
            <a:ext cx="43989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tx1"/>
                </a:solidFill>
                <a:effectLst/>
              </a:rPr>
              <a:t>Blastopore becomes mouth </a:t>
            </a:r>
            <a:endParaRPr lang="en-US" sz="20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47604" name="Text Box 20"/>
          <p:cNvSpPr txBox="1">
            <a:spLocks noChangeArrowheads="1"/>
          </p:cNvSpPr>
          <p:nvPr/>
        </p:nvSpPr>
        <p:spPr bwMode="auto">
          <a:xfrm>
            <a:off x="5175250" y="3429000"/>
            <a:ext cx="177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tx1"/>
                </a:solidFill>
                <a:effectLst/>
              </a:rPr>
              <a:t>Anus </a:t>
            </a:r>
          </a:p>
        </p:txBody>
      </p:sp>
      <p:sp>
        <p:nvSpPr>
          <p:cNvPr id="1347593" name="Text Box 9"/>
          <p:cNvSpPr txBox="1">
            <a:spLocks noChangeArrowheads="1"/>
          </p:cNvSpPr>
          <p:nvPr/>
        </p:nvSpPr>
        <p:spPr bwMode="auto">
          <a:xfrm>
            <a:off x="6672263" y="917575"/>
            <a:ext cx="1770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tx1"/>
                </a:solidFill>
                <a:effectLst/>
              </a:rPr>
              <a:t>Ectoderm      </a:t>
            </a:r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5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349639" name="Picture 7" descr="26_01_29sli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5350" y="257175"/>
            <a:ext cx="3170238" cy="6172200"/>
          </a:xfrm>
          <a:prstGeom prst="rect">
            <a:avLst/>
          </a:prstGeom>
          <a:noFill/>
        </p:spPr>
      </p:pic>
      <p:sp>
        <p:nvSpPr>
          <p:cNvPr id="13496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4963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414838" cy="4848225"/>
          </a:xfrm>
        </p:spPr>
        <p:txBody>
          <a:bodyPr/>
          <a:lstStyle/>
          <a:p>
            <a:r>
              <a:rPr lang="en-US"/>
              <a:t>A </a:t>
            </a:r>
            <a:r>
              <a:rPr lang="en-US" b="1"/>
              <a:t>deuterostome</a:t>
            </a:r>
            <a:r>
              <a:rPr lang="en-US"/>
              <a:t> is an animal whose anus is formed from the blastopore. </a:t>
            </a:r>
          </a:p>
          <a:p>
            <a:r>
              <a:rPr lang="en-US"/>
              <a:t>The </a:t>
            </a:r>
            <a:r>
              <a:rPr lang="en-US" b="1"/>
              <a:t>anus</a:t>
            </a:r>
            <a:r>
              <a:rPr lang="en-US"/>
              <a:t> is the opening through which wastes leave the digestive tract.</a:t>
            </a:r>
          </a:p>
        </p:txBody>
      </p:sp>
      <p:sp>
        <p:nvSpPr>
          <p:cNvPr id="1349647" name="Rectangle 15"/>
          <p:cNvSpPr>
            <a:spLocks noChangeArrowheads="1"/>
          </p:cNvSpPr>
          <p:nvPr/>
        </p:nvSpPr>
        <p:spPr bwMode="auto">
          <a:xfrm>
            <a:off x="4687888" y="827088"/>
            <a:ext cx="1016000" cy="19161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9648" name="Rectangle 16"/>
          <p:cNvSpPr>
            <a:spLocks noChangeArrowheads="1"/>
          </p:cNvSpPr>
          <p:nvPr/>
        </p:nvSpPr>
        <p:spPr bwMode="auto">
          <a:xfrm>
            <a:off x="5537200" y="298450"/>
            <a:ext cx="2147888" cy="2460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9649" name="Rectangle 17"/>
          <p:cNvSpPr>
            <a:spLocks noChangeArrowheads="1"/>
          </p:cNvSpPr>
          <p:nvPr/>
        </p:nvSpPr>
        <p:spPr bwMode="auto">
          <a:xfrm>
            <a:off x="5588000" y="3429000"/>
            <a:ext cx="2147888" cy="2460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9650" name="Rectangle 18"/>
          <p:cNvSpPr>
            <a:spLocks noChangeArrowheads="1"/>
          </p:cNvSpPr>
          <p:nvPr/>
        </p:nvSpPr>
        <p:spPr bwMode="auto">
          <a:xfrm>
            <a:off x="5133975" y="6194425"/>
            <a:ext cx="2640013" cy="2746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9641" name="Text Box 9"/>
          <p:cNvSpPr txBox="1">
            <a:spLocks noChangeArrowheads="1"/>
          </p:cNvSpPr>
          <p:nvPr/>
        </p:nvSpPr>
        <p:spPr bwMode="auto">
          <a:xfrm>
            <a:off x="4687888" y="6089650"/>
            <a:ext cx="43989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tx1"/>
                </a:solidFill>
                <a:effectLst/>
              </a:rPr>
              <a:t>Blastopore becomes anus </a:t>
            </a:r>
            <a:endParaRPr lang="en-US" sz="20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49640" name="Text Box 8"/>
          <p:cNvSpPr txBox="1">
            <a:spLocks noChangeArrowheads="1"/>
          </p:cNvSpPr>
          <p:nvPr/>
        </p:nvSpPr>
        <p:spPr bwMode="auto">
          <a:xfrm>
            <a:off x="6367463" y="3201988"/>
            <a:ext cx="1770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tx1"/>
                </a:solidFill>
                <a:effectLst/>
              </a:rPr>
              <a:t>Mouth    </a:t>
            </a:r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49643" name="Text Box 11"/>
          <p:cNvSpPr txBox="1">
            <a:spLocks noChangeArrowheads="1"/>
          </p:cNvSpPr>
          <p:nvPr/>
        </p:nvSpPr>
        <p:spPr bwMode="auto">
          <a:xfrm>
            <a:off x="4554538" y="714375"/>
            <a:ext cx="1770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tx1"/>
                </a:solidFill>
                <a:effectLst/>
              </a:rPr>
              <a:t>Ectoderm      </a:t>
            </a:r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49644" name="Text Box 12"/>
          <p:cNvSpPr txBox="1">
            <a:spLocks noChangeArrowheads="1"/>
          </p:cNvSpPr>
          <p:nvPr/>
        </p:nvSpPr>
        <p:spPr bwMode="auto">
          <a:xfrm>
            <a:off x="4518025" y="1217613"/>
            <a:ext cx="1770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tx1"/>
                </a:solidFill>
                <a:effectLst/>
              </a:rPr>
              <a:t>Mesoderm      </a:t>
            </a:r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49645" name="Text Box 13"/>
          <p:cNvSpPr txBox="1">
            <a:spLocks noChangeArrowheads="1"/>
          </p:cNvSpPr>
          <p:nvPr/>
        </p:nvSpPr>
        <p:spPr bwMode="auto">
          <a:xfrm>
            <a:off x="4492625" y="1814513"/>
            <a:ext cx="1770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tx1"/>
                </a:solidFill>
                <a:effectLst/>
              </a:rPr>
              <a:t>Endoderm       </a:t>
            </a:r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49646" name="Text Box 14"/>
          <p:cNvSpPr txBox="1">
            <a:spLocks noChangeArrowheads="1"/>
          </p:cNvSpPr>
          <p:nvPr/>
        </p:nvSpPr>
        <p:spPr bwMode="auto">
          <a:xfrm>
            <a:off x="4513263" y="2376488"/>
            <a:ext cx="1770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tx1"/>
                </a:solidFill>
                <a:effectLst/>
              </a:rPr>
              <a:t>Blastopore       </a:t>
            </a:r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6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516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5168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298950" cy="4848225"/>
          </a:xfrm>
        </p:spPr>
        <p:txBody>
          <a:bodyPr/>
          <a:lstStyle/>
          <a:p>
            <a:r>
              <a:rPr lang="en-US"/>
              <a:t>Echinoderms and vertebrates are both deuterostomes.</a:t>
            </a:r>
          </a:p>
        </p:txBody>
      </p:sp>
      <p:pic>
        <p:nvPicPr>
          <p:cNvPr id="1351688" name="Picture 8" descr="ch26_section01_slide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0988" y="360363"/>
            <a:ext cx="3454400" cy="62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82961" name="Rectangle 17"/>
          <p:cNvSpPr>
            <a:spLocks noGrp="1" noChangeArrowheads="1"/>
          </p:cNvSpPr>
          <p:nvPr>
            <p:ph type="title"/>
          </p:nvPr>
        </p:nvSpPr>
        <p:spPr>
          <a:xfrm>
            <a:off x="5573713" y="0"/>
            <a:ext cx="3570287" cy="749300"/>
          </a:xfrm>
        </p:spPr>
        <p:txBody>
          <a:bodyPr/>
          <a:lstStyle/>
          <a:p>
            <a:r>
              <a:rPr lang="en-US"/>
              <a:t>What Is an Animal?</a:t>
            </a:r>
          </a:p>
        </p:txBody>
      </p:sp>
      <p:sp>
        <p:nvSpPr>
          <p:cNvPr id="82962" name="Rectangle 18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  <a:p>
            <a:pPr lvl="1"/>
            <a:r>
              <a:rPr lang="en-US"/>
              <a:t>What characteristics do all animals share?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353736" name="Picture 8" descr="ch26_section01_slide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0988" y="360363"/>
            <a:ext cx="3454400" cy="6208712"/>
          </a:xfrm>
          <a:prstGeom prst="rect">
            <a:avLst/>
          </a:prstGeom>
          <a:noFill/>
        </p:spPr>
      </p:pic>
      <p:sp>
        <p:nvSpPr>
          <p:cNvPr id="13537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5373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098925" cy="4848225"/>
          </a:xfrm>
        </p:spPr>
        <p:txBody>
          <a:bodyPr/>
          <a:lstStyle/>
          <a:p>
            <a:r>
              <a:rPr lang="en-US"/>
              <a:t>This similarity in embryology may indicate that vertebrates have a closer evolutionary relationship to echinoderms than to other invertebrates.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557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5578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During early development, the cells of most animal embryos differentiate into three layers called germ layers.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578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57830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cells of the </a:t>
            </a:r>
            <a:r>
              <a:rPr lang="en-US" b="1"/>
              <a:t>endoderm</a:t>
            </a:r>
            <a:r>
              <a:rPr lang="en-US"/>
              <a:t>, or innermost germ layer, develop into the linings of the digestive tract and much of the respiratory system.</a:t>
            </a:r>
          </a:p>
        </p:txBody>
      </p:sp>
      <p:sp>
        <p:nvSpPr>
          <p:cNvPr id="1357833" name="Text Box 9"/>
          <p:cNvSpPr txBox="1">
            <a:spLocks noChangeArrowheads="1"/>
          </p:cNvSpPr>
          <p:nvPr/>
        </p:nvSpPr>
        <p:spPr bwMode="auto">
          <a:xfrm>
            <a:off x="4914900" y="3429000"/>
            <a:ext cx="3119438" cy="638175"/>
          </a:xfrm>
          <a:prstGeom prst="rect">
            <a:avLst/>
          </a:prstGeom>
          <a:solidFill>
            <a:srgbClr val="FFFF00"/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FF0000"/>
                </a:solidFill>
                <a:effectLst/>
              </a:rPr>
              <a:t>Only the label “endoderm” should appear on this slide.</a:t>
            </a:r>
          </a:p>
        </p:txBody>
      </p:sp>
      <p:pic>
        <p:nvPicPr>
          <p:cNvPr id="1357834" name="Picture 10" descr="26_01_32sli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" y="2447925"/>
            <a:ext cx="8634413" cy="3284538"/>
          </a:xfrm>
          <a:prstGeom prst="rect">
            <a:avLst/>
          </a:prstGeom>
          <a:noFill/>
        </p:spPr>
      </p:pic>
      <p:sp>
        <p:nvSpPr>
          <p:cNvPr id="1357835" name="Text Box 11"/>
          <p:cNvSpPr txBox="1">
            <a:spLocks noChangeArrowheads="1"/>
          </p:cNvSpPr>
          <p:nvPr/>
        </p:nvSpPr>
        <p:spPr bwMode="auto">
          <a:xfrm>
            <a:off x="3540125" y="4176713"/>
            <a:ext cx="177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tx1"/>
                </a:solidFill>
                <a:effectLst/>
              </a:rPr>
              <a:t>Endoderm       </a:t>
            </a:r>
            <a:endParaRPr lang="en-US" sz="2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57836" name="Line 12"/>
          <p:cNvSpPr>
            <a:spLocks noChangeShapeType="1"/>
          </p:cNvSpPr>
          <p:nvPr/>
        </p:nvSpPr>
        <p:spPr bwMode="auto">
          <a:xfrm flipH="1">
            <a:off x="1657350" y="4381500"/>
            <a:ext cx="1962150" cy="133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7838" name="Line 14"/>
          <p:cNvSpPr>
            <a:spLocks noChangeShapeType="1"/>
          </p:cNvSpPr>
          <p:nvPr/>
        </p:nvSpPr>
        <p:spPr bwMode="auto">
          <a:xfrm>
            <a:off x="5200650" y="4400550"/>
            <a:ext cx="1162050" cy="381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5987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5987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cells of the </a:t>
            </a:r>
            <a:r>
              <a:rPr lang="en-US" b="1"/>
              <a:t>mesoderm</a:t>
            </a:r>
            <a:r>
              <a:rPr lang="en-US"/>
              <a:t>, or middle layer, develop into muscles and much of the circulatory, reproductive, and excretory organ systems.</a:t>
            </a:r>
          </a:p>
        </p:txBody>
      </p:sp>
      <p:pic>
        <p:nvPicPr>
          <p:cNvPr id="1359883" name="Picture 11" descr="26_01_32sli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" y="2447925"/>
            <a:ext cx="8634413" cy="3284538"/>
          </a:xfrm>
          <a:prstGeom prst="rect">
            <a:avLst/>
          </a:prstGeom>
          <a:noFill/>
        </p:spPr>
      </p:pic>
      <p:sp>
        <p:nvSpPr>
          <p:cNvPr id="1359884" name="Text Box 12"/>
          <p:cNvSpPr txBox="1">
            <a:spLocks noChangeArrowheads="1"/>
          </p:cNvSpPr>
          <p:nvPr/>
        </p:nvSpPr>
        <p:spPr bwMode="auto">
          <a:xfrm>
            <a:off x="3527425" y="3789363"/>
            <a:ext cx="177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tx1"/>
                </a:solidFill>
                <a:effectLst/>
              </a:rPr>
              <a:t>Mesoderm      </a:t>
            </a:r>
            <a:endParaRPr lang="en-US" sz="2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59885" name="Line 13"/>
          <p:cNvSpPr>
            <a:spLocks noChangeShapeType="1"/>
          </p:cNvSpPr>
          <p:nvPr/>
        </p:nvSpPr>
        <p:spPr bwMode="auto">
          <a:xfrm flipH="1">
            <a:off x="2266950" y="4019550"/>
            <a:ext cx="1276350" cy="4381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9886" name="Line 14"/>
          <p:cNvSpPr>
            <a:spLocks noChangeShapeType="1"/>
          </p:cNvSpPr>
          <p:nvPr/>
        </p:nvSpPr>
        <p:spPr bwMode="auto">
          <a:xfrm flipV="1">
            <a:off x="5200650" y="3638550"/>
            <a:ext cx="1066800" cy="3619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619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6192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</a:t>
            </a:r>
            <a:r>
              <a:rPr lang="en-US" b="1"/>
              <a:t>ectoderm</a:t>
            </a:r>
            <a:r>
              <a:rPr lang="en-US"/>
              <a:t>, or outermost layer, develops into the sense organs, nerves, and the outer layer of the skin.</a:t>
            </a:r>
          </a:p>
        </p:txBody>
      </p:sp>
      <p:pic>
        <p:nvPicPr>
          <p:cNvPr id="1361930" name="Picture 10" descr="26_01_32sli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" y="2447925"/>
            <a:ext cx="8634413" cy="3284538"/>
          </a:xfrm>
          <a:prstGeom prst="rect">
            <a:avLst/>
          </a:prstGeom>
          <a:noFill/>
        </p:spPr>
      </p:pic>
      <p:sp>
        <p:nvSpPr>
          <p:cNvPr id="1361931" name="Text Box 11"/>
          <p:cNvSpPr txBox="1">
            <a:spLocks noChangeArrowheads="1"/>
          </p:cNvSpPr>
          <p:nvPr/>
        </p:nvSpPr>
        <p:spPr bwMode="auto">
          <a:xfrm>
            <a:off x="3497263" y="2647950"/>
            <a:ext cx="1770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tx1"/>
                </a:solidFill>
                <a:effectLst/>
              </a:rPr>
              <a:t>Ectoderm      </a:t>
            </a:r>
            <a:endParaRPr lang="en-US" sz="2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61932" name="Line 12"/>
          <p:cNvSpPr>
            <a:spLocks noChangeShapeType="1"/>
          </p:cNvSpPr>
          <p:nvPr/>
        </p:nvSpPr>
        <p:spPr bwMode="auto">
          <a:xfrm flipH="1">
            <a:off x="2457450" y="2952750"/>
            <a:ext cx="1028700" cy="4762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61933" name="Line 13"/>
          <p:cNvSpPr>
            <a:spLocks noChangeShapeType="1"/>
          </p:cNvSpPr>
          <p:nvPr/>
        </p:nvSpPr>
        <p:spPr bwMode="auto">
          <a:xfrm>
            <a:off x="5048250" y="2895600"/>
            <a:ext cx="8763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6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639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Body Symmetry</a:t>
            </a:r>
          </a:p>
          <a:p>
            <a:pPr lvl="2"/>
            <a:r>
              <a:rPr lang="en-US"/>
              <a:t>Except for sponges, every animal exhibits some body symmetry in its structure. </a:t>
            </a:r>
          </a:p>
          <a:p>
            <a:pPr lvl="2"/>
            <a:r>
              <a:rPr lang="en-US"/>
              <a:t>Many simple animals, like the sea anemone, have body parts that repeat around the center of the body.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366023" name="Picture 7" descr="ch26_section01_slide37"/>
          <p:cNvPicPr>
            <a:picLocks noChangeAspect="1" noChangeArrowheads="1"/>
          </p:cNvPicPr>
          <p:nvPr/>
        </p:nvPicPr>
        <p:blipFill>
          <a:blip r:embed="rId3" cstate="print"/>
          <a:srcRect t="5864" r="1118" b="3062"/>
          <a:stretch>
            <a:fillRect/>
          </a:stretch>
        </p:blipFill>
        <p:spPr bwMode="auto">
          <a:xfrm>
            <a:off x="4362450" y="1057275"/>
            <a:ext cx="4071938" cy="4956175"/>
          </a:xfrm>
          <a:prstGeom prst="rect">
            <a:avLst/>
          </a:prstGeom>
          <a:noFill/>
        </p:spPr>
      </p:pic>
      <p:sp>
        <p:nvSpPr>
          <p:cNvPr id="13660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6602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162425" cy="4848225"/>
          </a:xfrm>
        </p:spPr>
        <p:txBody>
          <a:bodyPr/>
          <a:lstStyle/>
          <a:p>
            <a:r>
              <a:rPr lang="en-US"/>
              <a:t>These animals exhibit </a:t>
            </a:r>
            <a:r>
              <a:rPr lang="en-US" b="1"/>
              <a:t>radial symmetry,</a:t>
            </a:r>
            <a:r>
              <a:rPr lang="en-US"/>
              <a:t> in which any number of imaginary planes can be drawn through the center, each dividing the body into equal halves.</a:t>
            </a:r>
          </a:p>
        </p:txBody>
      </p:sp>
      <p:sp>
        <p:nvSpPr>
          <p:cNvPr id="1366026" name="Rectangle 10"/>
          <p:cNvSpPr>
            <a:spLocks noChangeArrowheads="1"/>
          </p:cNvSpPr>
          <p:nvPr/>
        </p:nvSpPr>
        <p:spPr bwMode="auto">
          <a:xfrm>
            <a:off x="5287963" y="752475"/>
            <a:ext cx="2409825" cy="2905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6027" name="Rectangle 11"/>
          <p:cNvSpPr>
            <a:spLocks noChangeArrowheads="1"/>
          </p:cNvSpPr>
          <p:nvPr/>
        </p:nvSpPr>
        <p:spPr bwMode="auto">
          <a:xfrm>
            <a:off x="5962650" y="5621338"/>
            <a:ext cx="1133475" cy="6810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6025" name="Text Box 9"/>
          <p:cNvSpPr txBox="1">
            <a:spLocks noChangeArrowheads="1"/>
          </p:cNvSpPr>
          <p:nvPr/>
        </p:nvSpPr>
        <p:spPr bwMode="auto">
          <a:xfrm>
            <a:off x="5907088" y="5484813"/>
            <a:ext cx="1770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tx1"/>
                </a:solidFill>
                <a:effectLst/>
              </a:rPr>
              <a:t>Planes of symmetry   </a:t>
            </a:r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66024" name="Text Box 8"/>
          <p:cNvSpPr txBox="1">
            <a:spLocks noChangeArrowheads="1"/>
          </p:cNvSpPr>
          <p:nvPr/>
        </p:nvSpPr>
        <p:spPr bwMode="auto">
          <a:xfrm>
            <a:off x="5022850" y="612775"/>
            <a:ext cx="4121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tx1"/>
                </a:solidFill>
                <a:effectLst/>
              </a:rPr>
              <a:t>Radial symmetry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680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68072" name="Text Box 8"/>
          <p:cNvSpPr txBox="1">
            <a:spLocks noChangeArrowheads="1"/>
          </p:cNvSpPr>
          <p:nvPr/>
        </p:nvSpPr>
        <p:spPr bwMode="auto">
          <a:xfrm>
            <a:off x="4079875" y="5453063"/>
            <a:ext cx="4121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tx1"/>
                </a:solidFill>
                <a:effectLst/>
              </a:rPr>
              <a:t>Bilateral symmetry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368074" name="Rectangle 10"/>
          <p:cNvSpPr>
            <a:spLocks noChangeArrowheads="1"/>
          </p:cNvSpPr>
          <p:nvPr/>
        </p:nvSpPr>
        <p:spPr bwMode="auto">
          <a:xfrm>
            <a:off x="4687888" y="1117600"/>
            <a:ext cx="1974850" cy="3333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8075" name="Rectangle 11"/>
          <p:cNvSpPr>
            <a:spLocks noChangeArrowheads="1"/>
          </p:cNvSpPr>
          <p:nvPr/>
        </p:nvSpPr>
        <p:spPr bwMode="auto">
          <a:xfrm>
            <a:off x="7840663" y="3838575"/>
            <a:ext cx="1060450" cy="4349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8073" name="Text Box 9"/>
          <p:cNvSpPr txBox="1">
            <a:spLocks noChangeArrowheads="1"/>
          </p:cNvSpPr>
          <p:nvPr/>
        </p:nvSpPr>
        <p:spPr bwMode="auto">
          <a:xfrm>
            <a:off x="7602538" y="3903663"/>
            <a:ext cx="1770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tx1"/>
                </a:solidFill>
                <a:effectLst/>
              </a:rPr>
              <a:t>Plane of symmetry   </a:t>
            </a:r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368078" name="Picture 14" descr="lobster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08275" y="1187450"/>
            <a:ext cx="5521325" cy="4481513"/>
          </a:xfrm>
          <a:prstGeom prst="rect">
            <a:avLst/>
          </a:prstGeom>
          <a:noFill/>
        </p:spPr>
      </p:pic>
      <p:sp>
        <p:nvSpPr>
          <p:cNvPr id="1368079" name="Rectangle 15"/>
          <p:cNvSpPr>
            <a:spLocks noChangeArrowheads="1"/>
          </p:cNvSpPr>
          <p:nvPr/>
        </p:nvSpPr>
        <p:spPr bwMode="auto">
          <a:xfrm>
            <a:off x="2552700" y="1847850"/>
            <a:ext cx="914400" cy="2247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807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3594100" cy="4970463"/>
          </a:xfrm>
        </p:spPr>
        <p:txBody>
          <a:bodyPr/>
          <a:lstStyle/>
          <a:p>
            <a:r>
              <a:rPr lang="en-US"/>
              <a:t>In animals with </a:t>
            </a:r>
            <a:r>
              <a:rPr lang="en-US" b="1"/>
              <a:t>bilateral symmetry</a:t>
            </a:r>
            <a:r>
              <a:rPr lang="en-US"/>
              <a:t>, only one imaginary plane can divide the body into two equal halves—left and right.</a:t>
            </a:r>
          </a:p>
        </p:txBody>
      </p:sp>
      <p:sp>
        <p:nvSpPr>
          <p:cNvPr id="1368080" name="Line 16"/>
          <p:cNvSpPr>
            <a:spLocks noChangeShapeType="1"/>
          </p:cNvSpPr>
          <p:nvPr/>
        </p:nvSpPr>
        <p:spPr bwMode="auto">
          <a:xfrm flipH="1" flipV="1">
            <a:off x="7010400" y="3448050"/>
            <a:ext cx="590550" cy="55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701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70123" name="Rectangle 11"/>
          <p:cNvSpPr>
            <a:spLocks noChangeArrowheads="1"/>
          </p:cNvSpPr>
          <p:nvPr/>
        </p:nvSpPr>
        <p:spPr bwMode="auto">
          <a:xfrm>
            <a:off x="4194175" y="668338"/>
            <a:ext cx="1989138" cy="3905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0124" name="Rectangle 12"/>
          <p:cNvSpPr>
            <a:spLocks noChangeArrowheads="1"/>
          </p:cNvSpPr>
          <p:nvPr/>
        </p:nvSpPr>
        <p:spPr bwMode="auto">
          <a:xfrm>
            <a:off x="5216525" y="895350"/>
            <a:ext cx="1989138" cy="3905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0125" name="Rectangle 13"/>
          <p:cNvSpPr>
            <a:spLocks noChangeArrowheads="1"/>
          </p:cNvSpPr>
          <p:nvPr/>
        </p:nvSpPr>
        <p:spPr bwMode="auto">
          <a:xfrm>
            <a:off x="3352800" y="1887538"/>
            <a:ext cx="1684338" cy="3905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0122" name="Text Box 10"/>
          <p:cNvSpPr txBox="1">
            <a:spLocks noChangeArrowheads="1"/>
          </p:cNvSpPr>
          <p:nvPr/>
        </p:nvSpPr>
        <p:spPr bwMode="auto">
          <a:xfrm>
            <a:off x="5694363" y="996950"/>
            <a:ext cx="17700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tx1"/>
                </a:solidFill>
                <a:effectLst/>
              </a:rPr>
              <a:t>Posterior end   </a:t>
            </a:r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70121" name="Text Box 9"/>
          <p:cNvSpPr txBox="1">
            <a:spLocks noChangeArrowheads="1"/>
          </p:cNvSpPr>
          <p:nvPr/>
        </p:nvSpPr>
        <p:spPr bwMode="auto">
          <a:xfrm>
            <a:off x="3708400" y="1987550"/>
            <a:ext cx="1770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tx1"/>
                </a:solidFill>
                <a:effectLst/>
              </a:rPr>
              <a:t>Anterior end  </a:t>
            </a:r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370128" name="Picture 16" descr="lobster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08275" y="1187450"/>
            <a:ext cx="5521325" cy="4481513"/>
          </a:xfrm>
          <a:prstGeom prst="rect">
            <a:avLst/>
          </a:prstGeom>
          <a:noFill/>
        </p:spPr>
      </p:pic>
      <p:sp>
        <p:nvSpPr>
          <p:cNvPr id="1370129" name="Rectangle 17"/>
          <p:cNvSpPr>
            <a:spLocks noChangeArrowheads="1"/>
          </p:cNvSpPr>
          <p:nvPr/>
        </p:nvSpPr>
        <p:spPr bwMode="auto">
          <a:xfrm>
            <a:off x="2552700" y="1847850"/>
            <a:ext cx="914400" cy="2247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0130" name="Line 18"/>
          <p:cNvSpPr>
            <a:spLocks noChangeShapeType="1"/>
          </p:cNvSpPr>
          <p:nvPr/>
        </p:nvSpPr>
        <p:spPr bwMode="auto">
          <a:xfrm flipH="1">
            <a:off x="4113213" y="2320925"/>
            <a:ext cx="950912" cy="384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0131" name="Line 19"/>
          <p:cNvSpPr>
            <a:spLocks noChangeShapeType="1"/>
          </p:cNvSpPr>
          <p:nvPr/>
        </p:nvSpPr>
        <p:spPr bwMode="auto">
          <a:xfrm flipV="1">
            <a:off x="6477000" y="1200150"/>
            <a:ext cx="1181100" cy="4381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0132" name="Text Box 20"/>
          <p:cNvSpPr txBox="1">
            <a:spLocks noChangeArrowheads="1"/>
          </p:cNvSpPr>
          <p:nvPr/>
        </p:nvSpPr>
        <p:spPr bwMode="auto">
          <a:xfrm>
            <a:off x="4191000" y="5441950"/>
            <a:ext cx="4121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tx1"/>
                </a:solidFill>
                <a:effectLst/>
              </a:rPr>
              <a:t>Bilateral symmetry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137011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3910013" cy="4848225"/>
          </a:xfrm>
        </p:spPr>
        <p:txBody>
          <a:bodyPr/>
          <a:lstStyle/>
          <a:p>
            <a:r>
              <a:rPr lang="en-US"/>
              <a:t>The anterior is the front end.</a:t>
            </a:r>
          </a:p>
          <a:p>
            <a:r>
              <a:rPr lang="en-US"/>
              <a:t>The posterior is the back 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0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721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72169" name="Rectangle 9"/>
          <p:cNvSpPr>
            <a:spLocks noChangeArrowheads="1"/>
          </p:cNvSpPr>
          <p:nvPr/>
        </p:nvSpPr>
        <p:spPr bwMode="auto">
          <a:xfrm>
            <a:off x="4238625" y="754063"/>
            <a:ext cx="2119313" cy="2476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2170" name="Text Box 10"/>
          <p:cNvSpPr txBox="1">
            <a:spLocks noChangeArrowheads="1"/>
          </p:cNvSpPr>
          <p:nvPr/>
        </p:nvSpPr>
        <p:spPr bwMode="auto">
          <a:xfrm>
            <a:off x="5672138" y="1323975"/>
            <a:ext cx="1470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tx1"/>
                </a:solidFill>
                <a:effectLst/>
              </a:rPr>
              <a:t>Dorsal side</a:t>
            </a:r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372174" name="Picture 14" descr="lobster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08275" y="1187450"/>
            <a:ext cx="5521325" cy="4481513"/>
          </a:xfrm>
          <a:prstGeom prst="rect">
            <a:avLst/>
          </a:prstGeom>
          <a:noFill/>
        </p:spPr>
      </p:pic>
      <p:sp>
        <p:nvSpPr>
          <p:cNvPr id="1372175" name="Rectangle 15"/>
          <p:cNvSpPr>
            <a:spLocks noChangeArrowheads="1"/>
          </p:cNvSpPr>
          <p:nvPr/>
        </p:nvSpPr>
        <p:spPr bwMode="auto">
          <a:xfrm>
            <a:off x="2552700" y="1847850"/>
            <a:ext cx="914400" cy="2247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216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4013200" cy="4848225"/>
          </a:xfrm>
        </p:spPr>
        <p:txBody>
          <a:bodyPr/>
          <a:lstStyle/>
          <a:p>
            <a:r>
              <a:rPr lang="en-US"/>
              <a:t>The dorsal is the upper side.</a:t>
            </a:r>
          </a:p>
          <a:p>
            <a:r>
              <a:rPr lang="en-US"/>
              <a:t>The ventral is the lower side.</a:t>
            </a:r>
          </a:p>
        </p:txBody>
      </p:sp>
      <p:sp>
        <p:nvSpPr>
          <p:cNvPr id="1372177" name="Line 17"/>
          <p:cNvSpPr>
            <a:spLocks noChangeShapeType="1"/>
          </p:cNvSpPr>
          <p:nvPr/>
        </p:nvSpPr>
        <p:spPr bwMode="auto">
          <a:xfrm>
            <a:off x="6515100" y="1638300"/>
            <a:ext cx="457200" cy="876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2178" name="Freeform 18"/>
          <p:cNvSpPr>
            <a:spLocks/>
          </p:cNvSpPr>
          <p:nvPr/>
        </p:nvSpPr>
        <p:spPr bwMode="auto">
          <a:xfrm>
            <a:off x="7483475" y="2990850"/>
            <a:ext cx="822325" cy="723900"/>
          </a:xfrm>
          <a:custGeom>
            <a:avLst/>
            <a:gdLst/>
            <a:ahLst/>
            <a:cxnLst>
              <a:cxn ang="0">
                <a:pos x="386" y="444"/>
              </a:cxn>
              <a:cxn ang="0">
                <a:pos x="194" y="324"/>
              </a:cxn>
              <a:cxn ang="0">
                <a:pos x="26" y="108"/>
              </a:cxn>
              <a:cxn ang="0">
                <a:pos x="38" y="0"/>
              </a:cxn>
            </a:cxnLst>
            <a:rect l="0" t="0" r="r" b="b"/>
            <a:pathLst>
              <a:path w="386" h="444">
                <a:moveTo>
                  <a:pt x="386" y="444"/>
                </a:moveTo>
                <a:cubicBezTo>
                  <a:pt x="320" y="412"/>
                  <a:pt x="254" y="380"/>
                  <a:pt x="194" y="324"/>
                </a:cubicBezTo>
                <a:cubicBezTo>
                  <a:pt x="134" y="268"/>
                  <a:pt x="52" y="162"/>
                  <a:pt x="26" y="108"/>
                </a:cubicBezTo>
                <a:cubicBezTo>
                  <a:pt x="0" y="54"/>
                  <a:pt x="19" y="27"/>
                  <a:pt x="38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72171" name="Text Box 11"/>
          <p:cNvSpPr txBox="1">
            <a:spLocks noChangeArrowheads="1"/>
          </p:cNvSpPr>
          <p:nvPr/>
        </p:nvSpPr>
        <p:spPr bwMode="auto">
          <a:xfrm>
            <a:off x="8051800" y="3035300"/>
            <a:ext cx="1073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chemeClr val="tx1"/>
                </a:solidFill>
                <a:effectLst/>
              </a:rPr>
              <a:t>Ventral side </a:t>
            </a:r>
            <a:endParaRPr lang="en-US" sz="18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72179" name="Text Box 19"/>
          <p:cNvSpPr txBox="1">
            <a:spLocks noChangeArrowheads="1"/>
          </p:cNvSpPr>
          <p:nvPr/>
        </p:nvSpPr>
        <p:spPr bwMode="auto">
          <a:xfrm>
            <a:off x="4191000" y="5495925"/>
            <a:ext cx="4121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tx1"/>
                </a:solidFill>
                <a:effectLst/>
              </a:rPr>
              <a:t>Bilateral symmetry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5156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an Animal?</a:t>
            </a:r>
          </a:p>
        </p:txBody>
      </p:sp>
      <p:sp>
        <p:nvSpPr>
          <p:cNvPr id="151562" name="Rectangle 10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What Is an Animal?</a:t>
            </a:r>
          </a:p>
          <a:p>
            <a:pPr lvl="4"/>
            <a:r>
              <a:rPr lang="en-US" b="1"/>
              <a:t/>
            </a:r>
            <a:br>
              <a:rPr lang="en-US" b="1"/>
            </a:br>
            <a:r>
              <a:rPr lang="en-US" b="1"/>
              <a:t>Animals are multicellular, eukaryotic heterotrophs  whose cells lack cell walls.</a:t>
            </a:r>
          </a:p>
        </p:txBody>
      </p:sp>
      <p:pic>
        <p:nvPicPr>
          <p:cNvPr id="151566" name="Picture 14" descr="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00" y="2397125"/>
            <a:ext cx="671513" cy="433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742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74214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Bilateral symmetry allows for segmentation, in which the body is constructed of many repeated and similar parts, or segments.</a:t>
            </a:r>
          </a:p>
          <a:p>
            <a:r>
              <a:rPr lang="en-US"/>
              <a:t>The combination of bilateral symmetry and segmentation is found in two successful animal groups—arthropods and vertebrates.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2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7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762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Cephalization</a:t>
            </a:r>
          </a:p>
          <a:p>
            <a:pPr lvl="2"/>
            <a:r>
              <a:rPr lang="en-US"/>
              <a:t>Animals with bilateral symmetry exhibit </a:t>
            </a:r>
            <a:r>
              <a:rPr lang="en-US" b="1"/>
              <a:t>cephalization,</a:t>
            </a:r>
            <a:r>
              <a:rPr lang="en-US"/>
              <a:t> which is the concentration of sense organs and nerve cells at the front end of the body.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783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7830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Animals with bilateral symmetry usually move with the anterior end forward, so this end comes in contact with new parts of the environment first.</a:t>
            </a:r>
          </a:p>
          <a:p>
            <a:r>
              <a:rPr lang="en-US"/>
              <a:t>As sense organs have evolved, they have tended to gather at the anterior end, as have nerve cells that process information and “decide” what the animal should 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8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8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Trends in Animal Evolution</a:t>
            </a:r>
          </a:p>
        </p:txBody>
      </p:sp>
      <p:sp>
        <p:nvSpPr>
          <p:cNvPr id="13803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Body Cavity Formation</a:t>
            </a:r>
          </a:p>
          <a:p>
            <a:pPr lvl="2"/>
            <a:r>
              <a:rPr lang="en-US"/>
              <a:t>Most animals have a body cavity, a fluid-filled space between the digestive tract and body wall.</a:t>
            </a:r>
          </a:p>
          <a:p>
            <a:pPr lvl="2"/>
            <a:r>
              <a:rPr lang="en-US"/>
              <a:t>A body cavity provides a space in which internal organs can be suspended so that they are not pressed on by muscles or twisted out of shape by body movements.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96278" name="Rectangle 22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26-1</a:t>
            </a:r>
          </a:p>
        </p:txBody>
      </p:sp>
      <p:sp>
        <p:nvSpPr>
          <p:cNvPr id="96279" name="Rectangle 2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endParaRPr lang="en-US"/>
          </a:p>
          <a:p>
            <a:endParaRPr lang="en-US"/>
          </a:p>
        </p:txBody>
      </p:sp>
      <p:sp>
        <p:nvSpPr>
          <p:cNvPr id="96280" name="Rectangle 24">
            <a:hlinkClick r:id="rId3"/>
          </p:cNvPr>
          <p:cNvSpPr>
            <a:spLocks noChangeArrowheads="1"/>
          </p:cNvSpPr>
          <p:nvPr/>
        </p:nvSpPr>
        <p:spPr bwMode="auto">
          <a:xfrm>
            <a:off x="5272088" y="2624138"/>
            <a:ext cx="2541587" cy="117633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/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488483" name="Rectangle 35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26-1</a:t>
            </a:r>
          </a:p>
        </p:txBody>
      </p:sp>
      <p:sp>
        <p:nvSpPr>
          <p:cNvPr id="488484" name="Rectangle 3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Homeostasis is often maintained by feedback loops that involve</a:t>
            </a:r>
          </a:p>
          <a:p>
            <a:pPr lvl="2"/>
            <a:r>
              <a:rPr lang="en-US"/>
              <a:t>gastrulation.</a:t>
            </a:r>
          </a:p>
          <a:p>
            <a:pPr lvl="2"/>
            <a:r>
              <a:rPr lang="en-US"/>
              <a:t>feedback inhibition.	</a:t>
            </a:r>
          </a:p>
          <a:p>
            <a:pPr lvl="2"/>
            <a:r>
              <a:rPr lang="en-US"/>
              <a:t>spontaneous generation.	</a:t>
            </a:r>
          </a:p>
          <a:p>
            <a:pPr lvl="2"/>
            <a:r>
              <a:rPr lang="en-US"/>
              <a:t>equilibrium.</a:t>
            </a:r>
          </a:p>
        </p:txBody>
      </p:sp>
      <p:sp>
        <p:nvSpPr>
          <p:cNvPr id="488452" name="Rectangle 4"/>
          <p:cNvSpPr>
            <a:spLocks noChangeArrowheads="1"/>
          </p:cNvSpPr>
          <p:nvPr/>
        </p:nvSpPr>
        <p:spPr bwMode="auto">
          <a:xfrm>
            <a:off x="949325" y="2849563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88456" name="Picture 8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00" y="1092200"/>
            <a:ext cx="561975" cy="501650"/>
          </a:xfrm>
          <a:prstGeom prst="rect">
            <a:avLst/>
          </a:prstGeom>
          <a:noFill/>
        </p:spPr>
      </p:pic>
      <p:pic>
        <p:nvPicPr>
          <p:cNvPr id="488457" name="Picture 9" descr="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2817813"/>
            <a:ext cx="582612" cy="519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45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95719" name="Rectangle 7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26-1</a:t>
            </a:r>
          </a:p>
        </p:txBody>
      </p:sp>
      <p:sp>
        <p:nvSpPr>
          <p:cNvPr id="13957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Animals respond to events in their environments using specialized cells called </a:t>
            </a:r>
          </a:p>
          <a:p>
            <a:pPr lvl="2"/>
            <a:r>
              <a:rPr lang="en-US"/>
              <a:t>muscle cells.	</a:t>
            </a:r>
          </a:p>
          <a:p>
            <a:pPr lvl="2"/>
            <a:r>
              <a:rPr lang="en-US"/>
              <a:t>nerve cells.	</a:t>
            </a:r>
          </a:p>
          <a:p>
            <a:pPr lvl="2"/>
            <a:r>
              <a:rPr lang="en-US"/>
              <a:t>gametes.	</a:t>
            </a:r>
          </a:p>
          <a:p>
            <a:pPr lvl="2"/>
            <a:r>
              <a:rPr lang="en-US"/>
              <a:t>blood cells.</a:t>
            </a:r>
          </a:p>
        </p:txBody>
      </p:sp>
      <p:sp>
        <p:nvSpPr>
          <p:cNvPr id="1395716" name="Rectangle 4"/>
          <p:cNvSpPr>
            <a:spLocks noChangeArrowheads="1"/>
          </p:cNvSpPr>
          <p:nvPr/>
        </p:nvSpPr>
        <p:spPr bwMode="auto">
          <a:xfrm>
            <a:off x="949325" y="2851150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95717" name="Picture 5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538" y="2819400"/>
            <a:ext cx="582612" cy="519113"/>
          </a:xfrm>
          <a:prstGeom prst="rect">
            <a:avLst/>
          </a:prstGeom>
          <a:noFill/>
        </p:spPr>
      </p:pic>
      <p:pic>
        <p:nvPicPr>
          <p:cNvPr id="1395718" name="Picture 6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125" y="1087438"/>
            <a:ext cx="585788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571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97767" name="Rectangle 7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26-1</a:t>
            </a:r>
          </a:p>
        </p:txBody>
      </p:sp>
      <p:sp>
        <p:nvSpPr>
          <p:cNvPr id="13977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A characteristic that all animals share is being </a:t>
            </a:r>
          </a:p>
          <a:p>
            <a:pPr lvl="2"/>
            <a:r>
              <a:rPr lang="en-US"/>
              <a:t>heterotrophic.	</a:t>
            </a:r>
          </a:p>
          <a:p>
            <a:pPr lvl="2"/>
            <a:r>
              <a:rPr lang="en-US"/>
              <a:t>autotrophic.	</a:t>
            </a:r>
          </a:p>
          <a:p>
            <a:pPr lvl="2"/>
            <a:r>
              <a:rPr lang="en-US"/>
              <a:t>prokaryotic.	</a:t>
            </a:r>
          </a:p>
          <a:p>
            <a:pPr lvl="2"/>
            <a:r>
              <a:rPr lang="en-US"/>
              <a:t>anaerobic.</a:t>
            </a:r>
          </a:p>
        </p:txBody>
      </p:sp>
      <p:sp>
        <p:nvSpPr>
          <p:cNvPr id="1397764" name="Rectangle 4"/>
          <p:cNvSpPr>
            <a:spLocks noChangeArrowheads="1"/>
          </p:cNvSpPr>
          <p:nvPr/>
        </p:nvSpPr>
        <p:spPr bwMode="auto">
          <a:xfrm>
            <a:off x="949325" y="1808163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97765" name="Picture 5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538" y="1776413"/>
            <a:ext cx="582612" cy="519112"/>
          </a:xfrm>
          <a:prstGeom prst="rect">
            <a:avLst/>
          </a:prstGeom>
          <a:noFill/>
        </p:spPr>
      </p:pic>
      <p:pic>
        <p:nvPicPr>
          <p:cNvPr id="1397766" name="Picture 6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776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99815" name="Rectangle 7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26-1</a:t>
            </a:r>
          </a:p>
        </p:txBody>
      </p:sp>
      <p:sp>
        <p:nvSpPr>
          <p:cNvPr id="139981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02650" cy="5122863"/>
          </a:xfrm>
        </p:spPr>
        <p:txBody>
          <a:bodyPr/>
          <a:lstStyle/>
          <a:p>
            <a:pPr lvl="1"/>
            <a:r>
              <a:rPr lang="en-US"/>
              <a:t>Excretion is a function of all animals that involves</a:t>
            </a:r>
          </a:p>
          <a:p>
            <a:pPr lvl="2"/>
            <a:r>
              <a:rPr lang="en-US"/>
              <a:t>exchange of oxygen and carbon dioxide. 	</a:t>
            </a:r>
          </a:p>
          <a:p>
            <a:pPr lvl="2"/>
            <a:r>
              <a:rPr lang="en-US"/>
              <a:t>transport of material from one part of the body to another.	</a:t>
            </a:r>
          </a:p>
          <a:p>
            <a:pPr lvl="2"/>
            <a:r>
              <a:rPr lang="en-US"/>
              <a:t>digestion and absorption of food molecules.	</a:t>
            </a:r>
          </a:p>
          <a:p>
            <a:pPr lvl="2"/>
            <a:r>
              <a:rPr lang="en-US"/>
              <a:t>removal of metabolic wastes.</a:t>
            </a:r>
          </a:p>
        </p:txBody>
      </p:sp>
      <p:sp>
        <p:nvSpPr>
          <p:cNvPr id="1399812" name="Rectangle 4"/>
          <p:cNvSpPr>
            <a:spLocks noChangeArrowheads="1"/>
          </p:cNvSpPr>
          <p:nvPr/>
        </p:nvSpPr>
        <p:spPr bwMode="auto">
          <a:xfrm>
            <a:off x="982663" y="4562475"/>
            <a:ext cx="7731125" cy="506413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99813" name="Picture 5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4541838"/>
            <a:ext cx="582612" cy="519112"/>
          </a:xfrm>
          <a:prstGeom prst="rect">
            <a:avLst/>
          </a:prstGeom>
          <a:noFill/>
        </p:spPr>
      </p:pic>
      <p:pic>
        <p:nvPicPr>
          <p:cNvPr id="1399814" name="Picture 6" descr="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981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401863" name="Rectangle 7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26-1</a:t>
            </a:r>
          </a:p>
        </p:txBody>
      </p:sp>
      <p:sp>
        <p:nvSpPr>
          <p:cNvPr id="140186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	One major trend in animal evolution has been</a:t>
            </a:r>
          </a:p>
          <a:p>
            <a:pPr lvl="2"/>
            <a:r>
              <a:rPr lang="en-US"/>
              <a:t>the simplification of body organ systems.	</a:t>
            </a:r>
          </a:p>
          <a:p>
            <a:pPr lvl="2"/>
            <a:r>
              <a:rPr lang="en-US"/>
              <a:t>an increase in the degree of cephalization.	</a:t>
            </a:r>
          </a:p>
          <a:p>
            <a:pPr lvl="2"/>
            <a:r>
              <a:rPr lang="en-US"/>
              <a:t>a shift from bilateral symmetry to radial symmetry.	</a:t>
            </a:r>
          </a:p>
          <a:p>
            <a:pPr lvl="2"/>
            <a:r>
              <a:rPr lang="en-US"/>
              <a:t>disappearance of the blastula stage in early development.	</a:t>
            </a:r>
          </a:p>
        </p:txBody>
      </p:sp>
      <p:sp>
        <p:nvSpPr>
          <p:cNvPr id="1401860" name="Rectangle 4"/>
          <p:cNvSpPr>
            <a:spLocks noChangeArrowheads="1"/>
          </p:cNvSpPr>
          <p:nvPr/>
        </p:nvSpPr>
        <p:spPr bwMode="auto">
          <a:xfrm>
            <a:off x="969963" y="2330450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401861" name="Picture 5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988" y="2320925"/>
            <a:ext cx="582612" cy="519113"/>
          </a:xfrm>
          <a:prstGeom prst="rect">
            <a:avLst/>
          </a:prstGeom>
          <a:noFill/>
        </p:spPr>
      </p:pic>
      <p:pic>
        <p:nvPicPr>
          <p:cNvPr id="1401862" name="Picture 6" descr="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186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423946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an Animal?</a:t>
            </a:r>
          </a:p>
        </p:txBody>
      </p:sp>
      <p:sp>
        <p:nvSpPr>
          <p:cNvPr id="423947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Animals have the following types of tissues:</a:t>
            </a:r>
          </a:p>
          <a:p>
            <a:pPr lvl="2"/>
            <a:r>
              <a:rPr lang="en-US"/>
              <a:t>epithelial</a:t>
            </a:r>
          </a:p>
          <a:p>
            <a:pPr lvl="2"/>
            <a:r>
              <a:rPr lang="en-US"/>
              <a:t>muscular</a:t>
            </a:r>
          </a:p>
          <a:p>
            <a:pPr lvl="2"/>
            <a:r>
              <a:rPr lang="en-US"/>
              <a:t>connective </a:t>
            </a:r>
          </a:p>
          <a:p>
            <a:pPr lvl="2"/>
            <a:r>
              <a:rPr lang="en-US"/>
              <a:t>nervous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924175"/>
            <a:ext cx="9144000" cy="609600"/>
          </a:xfrm>
          <a:noFill/>
        </p:spPr>
        <p:txBody>
          <a:bodyPr/>
          <a:lstStyle/>
          <a:p>
            <a:r>
              <a:rPr lang="en-US"/>
              <a:t>END OF 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an Animal?</a:t>
            </a:r>
          </a:p>
        </p:txBody>
      </p:sp>
      <p:sp>
        <p:nvSpPr>
          <p:cNvPr id="130253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Epithelial tissues cover body surfaces. </a:t>
            </a:r>
          </a:p>
          <a:p>
            <a:r>
              <a:rPr lang="en-US"/>
              <a:t>Muscle tissue cells contain proteins that enable them to contract, moving parts of animals’ bodies.</a:t>
            </a:r>
          </a:p>
          <a:p>
            <a:r>
              <a:rPr lang="en-US"/>
              <a:t>Connective tissues support an animal’s body and connect its parts. </a:t>
            </a:r>
          </a:p>
          <a:p>
            <a:r>
              <a:rPr lang="en-US"/>
              <a:t>Nervous tissue contains nerve cells, which carry information throughout the body.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2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25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25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an Animal?</a:t>
            </a:r>
          </a:p>
        </p:txBody>
      </p:sp>
      <p:sp>
        <p:nvSpPr>
          <p:cNvPr id="130662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Invertebrates make up 95% of all animal species.</a:t>
            </a:r>
          </a:p>
          <a:p>
            <a:r>
              <a:rPr lang="en-US" b="1"/>
              <a:t>Invertebrates</a:t>
            </a:r>
            <a:r>
              <a:rPr lang="en-US"/>
              <a:t> do not have a backbone, or vertebral column. </a:t>
            </a:r>
          </a:p>
          <a:p>
            <a:r>
              <a:rPr lang="en-US"/>
              <a:t>They include sea stars, worms, jellyfishes, and insects.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an Animal?</a:t>
            </a:r>
          </a:p>
        </p:txBody>
      </p:sp>
      <p:sp>
        <p:nvSpPr>
          <p:cNvPr id="130867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other 5% of animals are vertebrates.</a:t>
            </a:r>
          </a:p>
          <a:p>
            <a:r>
              <a:rPr lang="en-US" b="1"/>
              <a:t>Vertebrates</a:t>
            </a:r>
            <a:r>
              <a:rPr lang="en-US"/>
              <a:t> have a backbone.</a:t>
            </a:r>
          </a:p>
          <a:p>
            <a:r>
              <a:rPr lang="en-US"/>
              <a:t>Vertebrates include fishes, amphibians, reptiles, birds, and mammals.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1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Animals Do to Survive</a:t>
            </a:r>
          </a:p>
        </p:txBody>
      </p:sp>
      <p:sp>
        <p:nvSpPr>
          <p:cNvPr id="13107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What Animals Do to Survive</a:t>
            </a:r>
          </a:p>
          <a:p>
            <a:pPr lvl="1"/>
            <a:r>
              <a:rPr lang="en-US"/>
              <a:t>What essential functions do animals carry out?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IO3d_new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d_new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d_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_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_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_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_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_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_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_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_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_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_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_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IO3a_Activity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Activity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Activi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BIO3a_Movie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Movi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Mov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BIO3a_Quiz_Intro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Quiz_Intr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Quiz_Intr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_Intr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_Intr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BIO3a_Quiz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Quiz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Qui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BIO3a_END">
  <a:themeElements>
    <a:clrScheme name="BIO3a_END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BIO3a_END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END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END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END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_BIO3a_Quiz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IO3a_Quiz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1_BIO3a_Qui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IO3a_Subchapter Hea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IO3a_Subchapter He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1_BIO3a_Subchapter H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IO3a_Key Concep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Key Concep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Key Conce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IO3a_Key Concept_2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Key Concept_2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Key Concept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IO3a_OUTLINE_HEADER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_HEADER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OUTLINE_HEAD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special master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pecial master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special 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ecial 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ecial 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ecial 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ecial 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ecial 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ecial 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ecial 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ecial 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ecial 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ecial 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ecial 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IO3a_Outline_NO_HEA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_NO_HE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Outline_NO_H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BIO3a_Outline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Out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BIO3a_Active_Ar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Active_Ar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Active_A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1922</Words>
  <Application>Microsoft Office PowerPoint</Application>
  <PresentationFormat>On-screen Show (4:3)</PresentationFormat>
  <Paragraphs>310</Paragraphs>
  <Slides>50</Slides>
  <Notes>50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15</vt:i4>
      </vt:variant>
      <vt:variant>
        <vt:lpstr>Slide Titles</vt:lpstr>
      </vt:variant>
      <vt:variant>
        <vt:i4>50</vt:i4>
      </vt:variant>
    </vt:vector>
  </HeadingPairs>
  <TitlesOfParts>
    <vt:vector size="69" baseType="lpstr">
      <vt:lpstr>Arial</vt:lpstr>
      <vt:lpstr>ＭＳ Ｐゴシック</vt:lpstr>
      <vt:lpstr>Wingdings</vt:lpstr>
      <vt:lpstr>Times New Roman</vt:lpstr>
      <vt:lpstr>BIO3d_new</vt:lpstr>
      <vt:lpstr>1_BIO3a_Subchapter Head</vt:lpstr>
      <vt:lpstr>BIO3a_Key Concept</vt:lpstr>
      <vt:lpstr>BIO3a_Key Concept_2</vt:lpstr>
      <vt:lpstr>BIO3a_OUTLINE_HEADER</vt:lpstr>
      <vt:lpstr>special master</vt:lpstr>
      <vt:lpstr>BIO3a_Outline_NO_HEAD</vt:lpstr>
      <vt:lpstr>BIO3a_Outline</vt:lpstr>
      <vt:lpstr>BIO3a_Active_Art</vt:lpstr>
      <vt:lpstr>BIO3a_Activity</vt:lpstr>
      <vt:lpstr>BIO3a_Movie</vt:lpstr>
      <vt:lpstr>BIO3a_Quiz_Intro</vt:lpstr>
      <vt:lpstr>BIO3a_Quiz</vt:lpstr>
      <vt:lpstr>BIO3a_END</vt:lpstr>
      <vt:lpstr>1_BIO3a_Quiz</vt:lpstr>
      <vt:lpstr>Biology</vt:lpstr>
      <vt:lpstr>26-1 Introduction to the Animal Kingdom</vt:lpstr>
      <vt:lpstr>What Is an Animal?</vt:lpstr>
      <vt:lpstr>What Is an Animal?</vt:lpstr>
      <vt:lpstr>What Is an Animal?</vt:lpstr>
      <vt:lpstr>What Is an Animal?</vt:lpstr>
      <vt:lpstr>What Is an Animal?</vt:lpstr>
      <vt:lpstr>What Is an Animal?</vt:lpstr>
      <vt:lpstr>What Animals Do to Survive</vt:lpstr>
      <vt:lpstr>What Animals Do to Survive</vt:lpstr>
      <vt:lpstr>What Animals Do to Survive</vt:lpstr>
      <vt:lpstr>What Animals Do to Survive</vt:lpstr>
      <vt:lpstr>What Animals Do to Survive</vt:lpstr>
      <vt:lpstr>What Animals Do to Survive</vt:lpstr>
      <vt:lpstr>What Animals Do to Survive</vt:lpstr>
      <vt:lpstr>What Animals Do to Survive</vt:lpstr>
      <vt:lpstr>What Animals Do to Survive</vt:lpstr>
      <vt:lpstr>What Animals Do to Survive</vt:lpstr>
      <vt:lpstr>What Animals Do to Survive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Trends in Animal Evolution</vt:lpstr>
      <vt:lpstr>26-1</vt:lpstr>
      <vt:lpstr>26-1</vt:lpstr>
      <vt:lpstr>26-1</vt:lpstr>
      <vt:lpstr>26-1</vt:lpstr>
      <vt:lpstr>26-1</vt:lpstr>
      <vt:lpstr>26-1</vt:lpstr>
      <vt:lpstr>END OF SECTION</vt:lpstr>
    </vt:vector>
  </TitlesOfParts>
  <Company>Laura Baselice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Biology</dc:title>
  <dc:creator>Nixon Kerry</dc:creator>
  <cp:lastModifiedBy>Kerry Nixon</cp:lastModifiedBy>
  <cp:revision>11</cp:revision>
  <dcterms:modified xsi:type="dcterms:W3CDTF">2011-11-02T19:56:14Z</dcterms:modified>
</cp:coreProperties>
</file>