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notesSlides/notesSlide16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33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73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notesSlides/notesSlide34.xml" ContentType="application/vnd.openxmlformats-officedocument.presentationml.notesSlide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notesSlides/notesSlide23.xml" ContentType="application/vnd.openxmlformats-officedocument.presentationml.notesSlide+xml"/>
  <Override PartName="/ppt/theme/theme14.xml" ContentType="application/vnd.openxmlformats-officedocument.theme+xml"/>
  <Override PartName="/ppt/notesSlides/notesSlide12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81" r:id="rId2"/>
    <p:sldMasterId id="2147483650" r:id="rId3"/>
    <p:sldMasterId id="2147483664" r:id="rId4"/>
    <p:sldMasterId id="2147483656" r:id="rId5"/>
    <p:sldMasterId id="2147483673" r:id="rId6"/>
    <p:sldMasterId id="2147483674" r:id="rId7"/>
    <p:sldMasterId id="2147483688" r:id="rId8"/>
    <p:sldMasterId id="2147483666" r:id="rId9"/>
    <p:sldMasterId id="2147483670" r:id="rId10"/>
    <p:sldMasterId id="2147483671" r:id="rId11"/>
    <p:sldMasterId id="2147483667" r:id="rId12"/>
    <p:sldMasterId id="2147483678" r:id="rId13"/>
    <p:sldMasterId id="2147483685" r:id="rId14"/>
    <p:sldMasterId id="2147483686" r:id="rId15"/>
    <p:sldMasterId id="2147483687" r:id="rId16"/>
  </p:sldMasterIdLst>
  <p:notesMasterIdLst>
    <p:notesMasterId r:id="rId52"/>
  </p:notesMasterIdLst>
  <p:sldIdLst>
    <p:sldId id="256" r:id="rId17"/>
    <p:sldId id="265" r:id="rId18"/>
    <p:sldId id="264" r:id="rId19"/>
    <p:sldId id="316" r:id="rId20"/>
    <p:sldId id="280" r:id="rId21"/>
    <p:sldId id="281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57" r:id="rId30"/>
    <p:sldId id="260" r:id="rId31"/>
    <p:sldId id="295" r:id="rId32"/>
    <p:sldId id="296" r:id="rId33"/>
    <p:sldId id="297" r:id="rId34"/>
    <p:sldId id="298" r:id="rId35"/>
    <p:sldId id="317" r:id="rId36"/>
    <p:sldId id="318" r:id="rId37"/>
    <p:sldId id="319" r:id="rId38"/>
    <p:sldId id="300" r:id="rId39"/>
    <p:sldId id="304" r:id="rId40"/>
    <p:sldId id="305" r:id="rId41"/>
    <p:sldId id="306" r:id="rId42"/>
    <p:sldId id="307" r:id="rId43"/>
    <p:sldId id="308" r:id="rId44"/>
    <p:sldId id="309" r:id="rId45"/>
    <p:sldId id="310" r:id="rId46"/>
    <p:sldId id="312" r:id="rId47"/>
    <p:sldId id="313" r:id="rId48"/>
    <p:sldId id="314" r:id="rId49"/>
    <p:sldId id="315" r:id="rId50"/>
    <p:sldId id="275" r:id="rId5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bg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00"/>
    <a:srgbClr val="FF0000"/>
    <a:srgbClr val="006400"/>
    <a:srgbClr val="0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51" autoAdjust="0"/>
    <p:restoredTop sz="98131" autoAdjust="0"/>
  </p:normalViewPr>
  <p:slideViewPr>
    <p:cSldViewPr snapToGrid="0">
      <p:cViewPr varScale="1">
        <p:scale>
          <a:sx n="43" d="100"/>
          <a:sy n="43" d="100"/>
        </p:scale>
        <p:origin x="-52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-2728" y="-11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slide" Target="slides/slide26.xml"/><Relationship Id="rId47" Type="http://schemas.openxmlformats.org/officeDocument/2006/relationships/slide" Target="slides/slide31.xml"/><Relationship Id="rId50" Type="http://schemas.openxmlformats.org/officeDocument/2006/relationships/slide" Target="slides/slide34.xml"/><Relationship Id="rId55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slide" Target="slides/slide30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41" Type="http://schemas.openxmlformats.org/officeDocument/2006/relationships/slide" Target="slides/slide25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slide" Target="slides/slide29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49" Type="http://schemas.openxmlformats.org/officeDocument/2006/relationships/slide" Target="slides/slide3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4" Type="http://schemas.openxmlformats.org/officeDocument/2006/relationships/slide" Target="slides/slide28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slide" Target="slides/slide27.xml"/><Relationship Id="rId48" Type="http://schemas.openxmlformats.org/officeDocument/2006/relationships/slide" Target="slides/slide32.xml"/><Relationship Id="rId56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368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fld id="{C466AF33-3EF9-4D6B-9C07-3C96D8196D7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C38B3A-D36B-4DB8-907F-62D6AFBFD0AA}" type="slidenum">
              <a:rPr lang="en-US"/>
              <a:pPr/>
              <a:t>1</a:t>
            </a:fld>
            <a:endParaRPr lang="en-US"/>
          </a:p>
        </p:txBody>
      </p:sp>
      <p:sp>
        <p:nvSpPr>
          <p:cNvPr id="67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73B5EF-AF7A-46A5-A839-31BE4D5A4BA3}" type="slidenum">
              <a:rPr lang="en-US"/>
              <a:pPr/>
              <a:t>10</a:t>
            </a:fld>
            <a:endParaRPr lang="en-US"/>
          </a:p>
        </p:txBody>
      </p:sp>
      <p:sp>
        <p:nvSpPr>
          <p:cNvPr id="1249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diagram illustrates one recent theory about the phylogenetic relationships among groups of living animals. </a:t>
            </a:r>
            <a:endParaRPr lang="en-US" b="1" i="1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B4B1EE-49DA-4D7A-9EBE-315F1EAEEB75}" type="slidenum">
              <a:rPr lang="en-US"/>
              <a:pPr/>
              <a:t>11</a:t>
            </a:fld>
            <a:endParaRPr lang="en-US"/>
          </a:p>
        </p:txBody>
      </p:sp>
      <p:sp>
        <p:nvSpPr>
          <p:cNvPr id="1251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1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diagram illustrates one recent theory about the phylogenetic relationships among groups of living animals. Labels indicate the evolution of major features such as radial symmetry. </a:t>
            </a:r>
            <a:endParaRPr lang="en-US" b="1" i="1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F5A537-AA95-4A80-A234-8D9543E5C328}" type="slidenum">
              <a:rPr lang="en-US"/>
              <a:pPr/>
              <a:t>12</a:t>
            </a:fld>
            <a:endParaRPr lang="en-US"/>
          </a:p>
        </p:txBody>
      </p:sp>
      <p:sp>
        <p:nvSpPr>
          <p:cNvPr id="1253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3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diagram illustrates one recent theory about the phylogenetic relationships among groups of living animals. </a:t>
            </a:r>
            <a:endParaRPr lang="en-US" b="1" i="1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8F44D6-21D2-4336-970D-42F90A7232B7}" type="slidenum">
              <a:rPr lang="en-US"/>
              <a:pPr/>
              <a:t>13</a:t>
            </a:fld>
            <a:endParaRPr lang="en-US"/>
          </a:p>
        </p:txBody>
      </p:sp>
      <p:sp>
        <p:nvSpPr>
          <p:cNvPr id="12554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5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diagram illustrates one recent theory about the phylogenetic relationships among groups of living animals. </a:t>
            </a:r>
            <a:endParaRPr lang="en-US" b="1" i="1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9AA498-923C-4C6F-8446-F502539A2F24}" type="slidenum">
              <a:rPr lang="en-US"/>
              <a:pPr/>
              <a:t>14</a:t>
            </a:fld>
            <a:endParaRPr lang="en-US"/>
          </a:p>
        </p:txBody>
      </p:sp>
      <p:sp>
        <p:nvSpPr>
          <p:cNvPr id="67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382AB4-950D-4228-BFD8-EBD0B14A77A7}" type="slidenum">
              <a:rPr lang="en-US"/>
              <a:pPr/>
              <a:t>15</a:t>
            </a:fld>
            <a:endParaRPr lang="en-US"/>
          </a:p>
        </p:txBody>
      </p:sp>
      <p:sp>
        <p:nvSpPr>
          <p:cNvPr id="67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D04988-5F11-4728-9944-CDD69A2851E5}" type="slidenum">
              <a:rPr lang="en-US"/>
              <a:pPr/>
              <a:t>16</a:t>
            </a:fld>
            <a:endParaRPr lang="en-US"/>
          </a:p>
        </p:txBody>
      </p:sp>
      <p:sp>
        <p:nvSpPr>
          <p:cNvPr id="12615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1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table shows the major characteristics of the main groups of invertebrates. Germ layers, body symmetry, cephalization, and development of a coelom are more common in complex invertebrates than in simple ones. Mollusks, for example, have all of these features, but sponges have none of them.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E6F644-FEE0-484C-A09D-8095CB20C44E}" type="slidenum">
              <a:rPr lang="en-US"/>
              <a:pPr/>
              <a:t>17</a:t>
            </a:fld>
            <a:endParaRPr lang="en-US"/>
          </a:p>
        </p:txBody>
      </p:sp>
      <p:sp>
        <p:nvSpPr>
          <p:cNvPr id="12636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3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table shows the major characteristics of the main groups of invertebrates. Germ layers, body symmetry, cephalization, and development of a coelom are more common in complex invertebrates than in simple ones. Mollusks, for example, have all of these features, but sponges have none of them.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18C017-343C-41B9-8F8F-D3D64C0FB2A7}" type="slidenum">
              <a:rPr lang="en-US"/>
              <a:pPr/>
              <a:t>18</a:t>
            </a:fld>
            <a:endParaRPr lang="en-US"/>
          </a:p>
        </p:txBody>
      </p:sp>
      <p:sp>
        <p:nvSpPr>
          <p:cNvPr id="1265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5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FA8A5B-7231-41DE-BF0A-9E8684025727}" type="slidenum">
              <a:rPr lang="en-US"/>
              <a:pPr/>
              <a:t>19</a:t>
            </a:fld>
            <a:endParaRPr lang="en-US"/>
          </a:p>
        </p:txBody>
      </p:sp>
      <p:sp>
        <p:nvSpPr>
          <p:cNvPr id="12677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7DD125-C899-4CBA-BDFE-075ECD4A24B6}" type="slidenum">
              <a:rPr lang="en-US"/>
              <a:pPr/>
              <a:t>2</a:t>
            </a:fld>
            <a:endParaRPr lang="en-US"/>
          </a:p>
        </p:txBody>
      </p:sp>
      <p:sp>
        <p:nvSpPr>
          <p:cNvPr id="67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Photo Credit: ©Brandon Cole/Visuals Unlimited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8520EF-1973-460B-84CF-843206EF931A}" type="slidenum">
              <a:rPr lang="en-US"/>
              <a:pPr/>
              <a:t>20</a:t>
            </a:fld>
            <a:endParaRPr lang="en-US"/>
          </a:p>
        </p:txBody>
      </p:sp>
      <p:sp>
        <p:nvSpPr>
          <p:cNvPr id="1325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1CE26C-207A-4857-BE7A-A2C066746AA6}" type="slidenum">
              <a:rPr lang="en-US"/>
              <a:pPr/>
              <a:t>21</a:t>
            </a:fld>
            <a:endParaRPr lang="en-US"/>
          </a:p>
        </p:txBody>
      </p:sp>
      <p:sp>
        <p:nvSpPr>
          <p:cNvPr id="1327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0FA9AB-944F-4044-B9C1-89A0466CAB62}" type="slidenum">
              <a:rPr lang="en-US"/>
              <a:pPr/>
              <a:t>22</a:t>
            </a:fld>
            <a:endParaRPr lang="en-US"/>
          </a:p>
        </p:txBody>
      </p:sp>
      <p:sp>
        <p:nvSpPr>
          <p:cNvPr id="132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D76BD5-7F3A-4F84-A9C6-A04817DAD8F9}" type="slidenum">
              <a:rPr lang="en-US"/>
              <a:pPr/>
              <a:t>23</a:t>
            </a:fld>
            <a:endParaRPr lang="en-US"/>
          </a:p>
        </p:txBody>
      </p:sp>
      <p:sp>
        <p:nvSpPr>
          <p:cNvPr id="12718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1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3EAC3F-88C3-4188-80A7-894186C64F40}" type="slidenum">
              <a:rPr lang="en-US"/>
              <a:pPr/>
              <a:t>24</a:t>
            </a:fld>
            <a:endParaRPr lang="en-US"/>
          </a:p>
        </p:txBody>
      </p:sp>
      <p:sp>
        <p:nvSpPr>
          <p:cNvPr id="12800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A84D23-EF3A-432B-9011-DD95CB663E74}" type="slidenum">
              <a:rPr lang="en-US"/>
              <a:pPr/>
              <a:t>25</a:t>
            </a:fld>
            <a:endParaRPr lang="en-US"/>
          </a:p>
        </p:txBody>
      </p:sp>
      <p:sp>
        <p:nvSpPr>
          <p:cNvPr id="12820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Acoelomates do not have a coelom, or body cavity, between their body wall and digestive cavity. </a:t>
            </a:r>
            <a:endParaRPr lang="en-US" b="1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99287F-120D-446F-B094-1BE308F132F5}" type="slidenum">
              <a:rPr lang="en-US"/>
              <a:pPr/>
              <a:t>26</a:t>
            </a:fld>
            <a:endParaRPr lang="en-US"/>
          </a:p>
        </p:txBody>
      </p:sp>
      <p:sp>
        <p:nvSpPr>
          <p:cNvPr id="1284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Pseudocoelomates have body cavities that are partially lined with tissues from mesoderm. </a:t>
            </a:r>
            <a:endParaRPr lang="en-US" b="1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4CD8A5-E18F-4770-AE09-B4120D8CF136}" type="slidenum">
              <a:rPr lang="en-US"/>
              <a:pPr/>
              <a:t>27</a:t>
            </a:fld>
            <a:endParaRPr lang="en-US"/>
          </a:p>
        </p:txBody>
      </p:sp>
      <p:sp>
        <p:nvSpPr>
          <p:cNvPr id="12861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Most complex animal phyla are coelomates, meaning that they have a true coelom that is lined completely with tissues from mesoderm.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417985-DCD0-4E63-B344-68F710C03D59}" type="slidenum">
              <a:rPr lang="en-US"/>
              <a:pPr/>
              <a:t>28</a:t>
            </a:fld>
            <a:endParaRPr lang="en-US"/>
          </a:p>
        </p:txBody>
      </p:sp>
      <p:sp>
        <p:nvSpPr>
          <p:cNvPr id="12881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1EB1EE-185D-4742-9B7D-98F6089A34A3}" type="slidenum">
              <a:rPr lang="en-US"/>
              <a:pPr/>
              <a:t>29</a:t>
            </a:fld>
            <a:endParaRPr lang="en-US"/>
          </a:p>
        </p:txBody>
      </p:sp>
      <p:sp>
        <p:nvSpPr>
          <p:cNvPr id="12912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C5610F-4BF1-4AB3-B76A-A56D96C697BF}" type="slidenum">
              <a:rPr lang="en-US"/>
              <a:pPr/>
              <a:t>3</a:t>
            </a:fld>
            <a:endParaRPr lang="en-US"/>
          </a:p>
        </p:txBody>
      </p:sp>
      <p:sp>
        <p:nvSpPr>
          <p:cNvPr id="68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358176-54FF-4060-A7D0-B2E70CF5DF2E}" type="slidenum">
              <a:rPr lang="en-US"/>
              <a:pPr/>
              <a:t>30</a:t>
            </a:fld>
            <a:endParaRPr lang="en-US"/>
          </a:p>
        </p:txBody>
      </p:sp>
      <p:sp>
        <p:nvSpPr>
          <p:cNvPr id="12943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1ABA06-6CFE-434F-8416-16C8B96A1911}" type="slidenum">
              <a:rPr lang="en-US"/>
              <a:pPr/>
              <a:t>31</a:t>
            </a:fld>
            <a:endParaRPr lang="en-US"/>
          </a:p>
        </p:txBody>
      </p:sp>
      <p:sp>
        <p:nvSpPr>
          <p:cNvPr id="12984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21189B-B2F0-43F2-9DCF-674FE5345C14}" type="slidenum">
              <a:rPr lang="en-US"/>
              <a:pPr/>
              <a:t>32</a:t>
            </a:fld>
            <a:endParaRPr lang="en-US"/>
          </a:p>
        </p:txBody>
      </p:sp>
      <p:sp>
        <p:nvSpPr>
          <p:cNvPr id="1300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56F10E-0C76-4FE5-9890-B09BD64E9AAC}" type="slidenum">
              <a:rPr lang="en-US"/>
              <a:pPr/>
              <a:t>33</a:t>
            </a:fld>
            <a:endParaRPr lang="en-US"/>
          </a:p>
        </p:txBody>
      </p:sp>
      <p:sp>
        <p:nvSpPr>
          <p:cNvPr id="1302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D24D1A-69D4-41EA-886D-817D835BCA7C}" type="slidenum">
              <a:rPr lang="en-US"/>
              <a:pPr/>
              <a:t>34</a:t>
            </a:fld>
            <a:endParaRPr lang="en-US"/>
          </a:p>
        </p:txBody>
      </p:sp>
      <p:sp>
        <p:nvSpPr>
          <p:cNvPr id="13045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8B3CBE-7A04-409A-91C6-62486F6020F4}" type="slidenum">
              <a:rPr lang="en-US"/>
              <a:pPr/>
              <a:t>35</a:t>
            </a:fld>
            <a:endParaRPr lang="en-US"/>
          </a:p>
        </p:txBody>
      </p:sp>
      <p:sp>
        <p:nvSpPr>
          <p:cNvPr id="67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23DCCB-E549-4B4C-8AEC-5C4691D7D9B1}" type="slidenum">
              <a:rPr lang="en-US"/>
              <a:pPr/>
              <a:t>4</a:t>
            </a:fld>
            <a:endParaRPr lang="en-US"/>
          </a:p>
        </p:txBody>
      </p:sp>
      <p:sp>
        <p:nvSpPr>
          <p:cNvPr id="132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76A2AB-6043-4F7E-87B1-BB6571A4CF39}" type="slidenum">
              <a:rPr lang="en-US"/>
              <a:pPr/>
              <a:t>5</a:t>
            </a:fld>
            <a:endParaRPr lang="en-US"/>
          </a:p>
        </p:txBody>
      </p:sp>
      <p:sp>
        <p:nvSpPr>
          <p:cNvPr id="1230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0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8F7F38-1B01-4DB4-8D6A-51F0DF3BEA21}" type="slidenum">
              <a:rPr lang="en-US"/>
              <a:pPr/>
              <a:t>6</a:t>
            </a:fld>
            <a:endParaRPr lang="en-US"/>
          </a:p>
        </p:txBody>
      </p:sp>
      <p:sp>
        <p:nvSpPr>
          <p:cNvPr id="1232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2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0887AD-DB01-444D-8E1C-848A7F50E45B}" type="slidenum">
              <a:rPr lang="en-US"/>
              <a:pPr/>
              <a:t>7</a:t>
            </a:fld>
            <a:endParaRPr lang="en-US"/>
          </a:p>
        </p:txBody>
      </p:sp>
      <p:sp>
        <p:nvSpPr>
          <p:cNvPr id="1243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3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7E2E54-4EB5-4167-9143-5FB8800460CF}" type="slidenum">
              <a:rPr lang="en-US"/>
              <a:pPr/>
              <a:t>8</a:t>
            </a:fld>
            <a:endParaRPr lang="en-US"/>
          </a:p>
        </p:txBody>
      </p:sp>
      <p:sp>
        <p:nvSpPr>
          <p:cNvPr id="12451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5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0EA41D-E698-438B-B193-D8CEA74BDEBD}" type="slidenum">
              <a:rPr lang="en-US"/>
              <a:pPr/>
              <a:t>9</a:t>
            </a:fld>
            <a:endParaRPr lang="en-US"/>
          </a:p>
        </p:txBody>
      </p:sp>
      <p:sp>
        <p:nvSpPr>
          <p:cNvPr id="1247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7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4813" y="0"/>
            <a:ext cx="2160587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32936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741613"/>
            <a:ext cx="9144000" cy="609600"/>
          </a:xfrm>
        </p:spPr>
        <p:txBody>
          <a:bodyPr anchorCtr="1"/>
          <a:lstStyle>
            <a:lvl1pPr algn="ctr" fontAlgn="ctr">
              <a:defRPr sz="4000" b="1">
                <a:solidFill>
                  <a:srgbClr val="FF0000"/>
                </a:solidFill>
                <a:latin typeface="Arial" charset="0"/>
              </a:defRPr>
            </a:lvl1pPr>
          </a:lstStyle>
          <a:p>
            <a:r>
              <a:rPr lang="en-US"/>
              <a:t>End of Section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901B0-C3B5-4FC9-982F-4CE4516524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330106-7EA6-451D-8972-7D427850EB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AC7A55-8541-4FDA-9A14-40D88A45DD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539DC4-72BE-4B42-AEA8-607D8F27A4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186EE-C209-48D5-9762-E275EEB12A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07DDB-89B5-484C-9FC2-5D831511A0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BD36AF-E2D8-4004-8AFE-9996D3AB72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708F38-063A-4EE4-AD99-A2E4AB9950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EB5E4D-70EC-46D8-A15E-2B59CB87D9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473075"/>
            <a:ext cx="2038350" cy="5394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473075"/>
            <a:ext cx="5962650" cy="5394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3218D-A482-427F-9E1E-956010545A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095375"/>
            <a:ext cx="4175125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538" y="-504825"/>
            <a:ext cx="2189162" cy="59150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8" y="-504825"/>
            <a:ext cx="6419850" cy="59150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5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0875" y="0"/>
            <a:ext cx="22415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75425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5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0875" y="0"/>
            <a:ext cx="22415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75425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5" y="1095375"/>
            <a:ext cx="4359275" cy="4619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0875" y="0"/>
            <a:ext cx="22415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75425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197350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095375"/>
            <a:ext cx="4197350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0875" y="0"/>
            <a:ext cx="224155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75425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0875" y="0"/>
            <a:ext cx="224155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75425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0875" y="0"/>
            <a:ext cx="224155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75425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0875" y="0"/>
            <a:ext cx="224155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75425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050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0425" y="1095375"/>
            <a:ext cx="4244975" cy="4848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0875" y="0"/>
            <a:ext cx="224155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3050" y="0"/>
            <a:ext cx="6575425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2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image" Target="../media/image3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1.jpeg"/><Relationship Id="rId18" Type="http://schemas.openxmlformats.org/officeDocument/2006/relationships/image" Target="../media/image14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17" Type="http://schemas.openxmlformats.org/officeDocument/2006/relationships/hyperlink" Target="Resources/ch29_sectn01_quiz.qtb" TargetMode="External"/><Relationship Id="rId2" Type="http://schemas.openxmlformats.org/officeDocument/2006/relationships/slideLayout" Target="../slideLayouts/slideLayout145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53.xml"/><Relationship Id="rId19" Type="http://schemas.openxmlformats.org/officeDocument/2006/relationships/image" Target="../media/image12.png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image" Target="../media/image3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image" Target="../media/image3.pn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16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68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79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7538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121753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2175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2175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2175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217544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217545" name="Rectangle 9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1217546" name="Text Box 10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217547" name="Text Box 11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1217548" name="Rectangle 12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17552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638300" y="0"/>
            <a:ext cx="6551613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BIOLOGY</a:t>
            </a:r>
          </a:p>
        </p:txBody>
      </p:sp>
      <p:pic>
        <p:nvPicPr>
          <p:cNvPr id="1217553" name="Picture 17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217554" name="Rectangle 18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6648F112-C62A-4830-BEB4-E12B0205B265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34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7075" name="Picture 1043" descr="Activit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57059" name="Picture 1027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57060" name="Rectangle 1028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57061" name="Rectangle 10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7062" name="Rectangle 103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57063" name="Rectangle 103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57064" name="Rectangle 103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57065" name="Rectangle 1033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57066" name="Rectangle 1034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557067" name="Text Box 1035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57069" name="Text Box 1037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557070" name="Rectangle 1038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7071" name="Rectangle 1039"/>
          <p:cNvSpPr>
            <a:spLocks noChangeArrowheads="1"/>
          </p:cNvSpPr>
          <p:nvPr/>
        </p:nvSpPr>
        <p:spPr bwMode="auto">
          <a:xfrm>
            <a:off x="1776413" y="0"/>
            <a:ext cx="3170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29–1 Invertebrate Evolution</a:t>
            </a:r>
          </a:p>
        </p:txBody>
      </p:sp>
      <p:pic>
        <p:nvPicPr>
          <p:cNvPr id="557072" name="Picture 1040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7073" name="Picture 1041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57077" name="Rectangle 1045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AD78BEC9-5FCF-4892-8374-5C80B6DAF471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34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8099" name="Picture 19" descr="movi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5808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5808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113213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5808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808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5808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5808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5808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58090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558091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58093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558094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8095" name="Rectangle 15"/>
          <p:cNvSpPr>
            <a:spLocks noChangeArrowheads="1"/>
          </p:cNvSpPr>
          <p:nvPr/>
        </p:nvSpPr>
        <p:spPr bwMode="auto">
          <a:xfrm>
            <a:off x="1776413" y="0"/>
            <a:ext cx="3170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29–1 Invertebrate Evolution</a:t>
            </a:r>
          </a:p>
        </p:txBody>
      </p:sp>
      <p:pic>
        <p:nvPicPr>
          <p:cNvPr id="558096" name="Picture 16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36988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8097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58101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51352529-AC9C-4B5A-A186-F7716E24F43A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34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7426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487427" name="Rectangle 3"/>
          <p:cNvSpPr>
            <a:spLocks noChangeArrowheads="1"/>
          </p:cNvSpPr>
          <p:nvPr/>
        </p:nvSpPr>
        <p:spPr bwMode="auto">
          <a:xfrm>
            <a:off x="-14288" y="20638"/>
            <a:ext cx="3840163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74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743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874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874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87433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85800" indent="-685800">
              <a:spcAft>
                <a:spcPct val="50000"/>
              </a:spcAft>
              <a:tabLst>
                <a:tab pos="1651000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pic>
        <p:nvPicPr>
          <p:cNvPr id="487434" name="Picture 10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87435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487436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87438" name="Rectangle 14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>
              <a:solidFill>
                <a:schemeClr val="tx1"/>
              </a:solidFill>
              <a:effectLst/>
            </a:endParaRPr>
          </a:p>
        </p:txBody>
      </p:sp>
      <p:sp>
        <p:nvSpPr>
          <p:cNvPr id="487439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87440" name="Picture 16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87441" name="Text Box 17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487442" name="Rectangle 18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87447" name="Picture 23" descr="sectionQUIZ_BAR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487454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7456" name="Rectangle 3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45D43C38-1C9D-4FF1-A955-8D586EFE882E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34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marL="685800" indent="-685800" algn="l" rtl="0" fontAlgn="base">
        <a:spcBef>
          <a:spcPct val="0"/>
        </a:spcBef>
        <a:spcAft>
          <a:spcPct val="50000"/>
        </a:spcAft>
        <a:tabLst>
          <a:tab pos="16510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804863" indent="-4763" algn="l" rtl="0" fontAlgn="base">
        <a:spcBef>
          <a:spcPct val="0"/>
        </a:spcBef>
        <a:spcAft>
          <a:spcPct val="5000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2pPr>
      <a:lvl3pPr marL="919163" indent="1588" algn="l" rtl="0" fontAlgn="base">
        <a:spcBef>
          <a:spcPct val="0"/>
        </a:spcBef>
        <a:spcAft>
          <a:spcPct val="50000"/>
        </a:spcAft>
        <a:buAutoNum type="alphaLcPeriod"/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2346325" indent="-457200" algn="l" rtl="0" fontAlgn="base">
        <a:spcBef>
          <a:spcPct val="0"/>
        </a:spcBef>
        <a:spcAft>
          <a:spcPct val="50000"/>
        </a:spcAft>
        <a:tabLst>
          <a:tab pos="1651000" algn="l"/>
        </a:tabLst>
        <a:defRPr sz="2400">
          <a:solidFill>
            <a:schemeClr val="tx1"/>
          </a:solidFill>
          <a:latin typeface="+mn-lt"/>
          <a:ea typeface="+mn-ea"/>
        </a:defRPr>
      </a:lvl4pPr>
      <a:lvl5pPr marL="34051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38623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43195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47767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5233988" indent="-609600" algn="l" rtl="0" fontAlgn="base">
        <a:spcBef>
          <a:spcPct val="20000"/>
        </a:spcBef>
        <a:spcAft>
          <a:spcPct val="0"/>
        </a:spcAft>
        <a:tabLst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7650" name="Group 2"/>
          <p:cNvGrpSpPr>
            <a:grpSpLocks/>
          </p:cNvGrpSpPr>
          <p:nvPr/>
        </p:nvGrpSpPr>
        <p:grpSpPr bwMode="auto">
          <a:xfrm>
            <a:off x="228600" y="228600"/>
            <a:ext cx="8686800" cy="5943600"/>
            <a:chOff x="144" y="144"/>
            <a:chExt cx="5472" cy="3744"/>
          </a:xfrm>
        </p:grpSpPr>
        <p:sp>
          <p:nvSpPr>
            <p:cNvPr id="667651" name="Rectangle 3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 b="0">
                <a:solidFill>
                  <a:schemeClr val="tx1"/>
                </a:solidFill>
                <a:effectLst/>
                <a:latin typeface="Times New Roman" pitchFamily="1" charset="0"/>
                <a:ea typeface="ＭＳ Ｐゴシック" pitchFamily="1" charset="-128"/>
              </a:endParaRPr>
            </a:p>
          </p:txBody>
        </p:sp>
        <p:sp>
          <p:nvSpPr>
            <p:cNvPr id="667652" name="Rectangle 4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 b="0">
                <a:solidFill>
                  <a:schemeClr val="tx1"/>
                </a:solidFill>
                <a:effectLst/>
                <a:latin typeface="Times New Roman" pitchFamily="1" charset="0"/>
                <a:ea typeface="ＭＳ Ｐゴシック" pitchFamily="1" charset="-128"/>
              </a:endParaRPr>
            </a:p>
          </p:txBody>
        </p:sp>
        <p:sp>
          <p:nvSpPr>
            <p:cNvPr id="667653" name="Line 5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676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676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153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676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chemeClr val="tx1"/>
                </a:solidFill>
                <a:effectLst/>
                <a:ea typeface="ＭＳ Ｐゴシック" pitchFamily="1" charset="-128"/>
              </a:defRPr>
            </a:lvl1pPr>
          </a:lstStyle>
          <a:p>
            <a:endParaRPr lang="en-US"/>
          </a:p>
        </p:txBody>
      </p:sp>
      <p:sp>
        <p:nvSpPr>
          <p:cNvPr id="6676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chemeClr val="tx1"/>
                </a:solidFill>
                <a:effectLst/>
                <a:ea typeface="ＭＳ Ｐゴシック" pitchFamily="1" charset="-128"/>
              </a:defRPr>
            </a:lvl1pPr>
          </a:lstStyle>
          <a:p>
            <a:endParaRPr lang="en-US"/>
          </a:p>
        </p:txBody>
      </p:sp>
      <p:sp>
        <p:nvSpPr>
          <p:cNvPr id="6676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chemeClr val="tx1"/>
                </a:solidFill>
                <a:effectLst/>
                <a:ea typeface="ＭＳ Ｐゴシック" pitchFamily="1" charset="-128"/>
              </a:defRPr>
            </a:lvl1pPr>
          </a:lstStyle>
          <a:p>
            <a:fld id="{23B5F630-91D0-4E20-9204-DD1B27121AB2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9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1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1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1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1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9218" name="Picture 1026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1289219" name="Rectangle 1027"/>
          <p:cNvSpPr>
            <a:spLocks noChangeArrowheads="1"/>
          </p:cNvSpPr>
          <p:nvPr/>
        </p:nvSpPr>
        <p:spPr bwMode="auto">
          <a:xfrm>
            <a:off x="11113" y="20638"/>
            <a:ext cx="3840162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9220" name="Rectangle 10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89221" name="Rectangle 102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289222" name="Rectangle 103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289223" name="Rectangle 103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289224" name="Rectangle 1032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pic>
        <p:nvPicPr>
          <p:cNvPr id="1289225" name="Picture 1033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289226" name="Rectangle 1034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1289227" name="Text Box 1035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289228" name="Rectangle 1036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>
              <a:solidFill>
                <a:schemeClr val="tx1"/>
              </a:solidFill>
              <a:effectLst/>
            </a:endParaRPr>
          </a:p>
        </p:txBody>
      </p:sp>
      <p:sp>
        <p:nvSpPr>
          <p:cNvPr id="1289229" name="Rectangle 1037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89230" name="Picture 1038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289231" name="Text Box 1039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1289232" name="Rectangle 1040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89233" name="Picture 1041" descr="section quizr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28700" y="2919413"/>
            <a:ext cx="2757488" cy="596900"/>
          </a:xfrm>
          <a:prstGeom prst="rect">
            <a:avLst/>
          </a:prstGeom>
          <a:noFill/>
        </p:spPr>
      </p:pic>
      <p:pic>
        <p:nvPicPr>
          <p:cNvPr id="1289234" name="Picture 1042" descr="QT_icon">
            <a:hlinkClick r:id="rId17" action="ppaction://hlinkfile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446713" y="2730500"/>
            <a:ext cx="221138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89235" name="Text Box 1043"/>
          <p:cNvSpPr txBox="1">
            <a:spLocks noChangeArrowheads="1"/>
          </p:cNvSpPr>
          <p:nvPr/>
        </p:nvSpPr>
        <p:spPr bwMode="auto">
          <a:xfrm>
            <a:off x="4016375" y="2659063"/>
            <a:ext cx="935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i="1">
                <a:solidFill>
                  <a:schemeClr val="tx1"/>
                </a:solidFill>
                <a:effectLst/>
              </a:rPr>
              <a:t>- or -</a:t>
            </a:r>
          </a:p>
        </p:txBody>
      </p:sp>
      <p:pic>
        <p:nvPicPr>
          <p:cNvPr id="1289236" name="Picture 1044" descr="sectionQUIZ_BAR copy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1289237" name="Text Box 1045"/>
          <p:cNvSpPr txBox="1">
            <a:spLocks noChangeArrowheads="1"/>
          </p:cNvSpPr>
          <p:nvPr/>
        </p:nvSpPr>
        <p:spPr bwMode="auto">
          <a:xfrm>
            <a:off x="1152525" y="2276475"/>
            <a:ext cx="2314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chemeClr val="tx1"/>
                </a:solidFill>
                <a:effectLst/>
              </a:rPr>
              <a:t>Continue to:</a:t>
            </a:r>
          </a:p>
        </p:txBody>
      </p:sp>
      <p:sp>
        <p:nvSpPr>
          <p:cNvPr id="1289238" name="Text Box 1046"/>
          <p:cNvSpPr txBox="1">
            <a:spLocks noChangeArrowheads="1"/>
          </p:cNvSpPr>
          <p:nvPr/>
        </p:nvSpPr>
        <p:spPr bwMode="auto">
          <a:xfrm>
            <a:off x="5286375" y="2273300"/>
            <a:ext cx="2592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chemeClr val="tx1"/>
                </a:solidFill>
                <a:effectLst/>
              </a:rPr>
              <a:t>Click to Launch:</a:t>
            </a:r>
          </a:p>
        </p:txBody>
      </p:sp>
      <p:sp>
        <p:nvSpPr>
          <p:cNvPr id="1289239" name="Rectangle 1047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89240" name="Rectangle 1048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582375FD-B483-402F-9F11-2E024098B634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34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509588" algn="l" rtl="0" fontAlgn="base"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625475" algn="l" rtl="0" fontAlgn="base"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</a:defRPr>
      </a:lvl3pPr>
      <a:lvl4pPr marL="1371600" indent="-457200" algn="l" rtl="0" fontAlgn="base">
        <a:spcBef>
          <a:spcPct val="0"/>
        </a:spcBef>
        <a:spcAft>
          <a:spcPct val="50000"/>
        </a:spcAft>
        <a:buAutoNum type="alphaLcPeriod"/>
        <a:defRPr sz="2400">
          <a:solidFill>
            <a:schemeClr val="tx1"/>
          </a:solidFill>
          <a:latin typeface="+mn-lt"/>
          <a:ea typeface="+mn-ea"/>
        </a:defRPr>
      </a:lvl4pPr>
      <a:lvl5pPr marL="34051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5pPr>
      <a:lvl6pPr marL="38623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6pPr>
      <a:lvl7pPr marL="43195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7pPr>
      <a:lvl8pPr marL="47767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8pPr>
      <a:lvl9pPr marL="5233988" indent="-609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2290" name="Picture 2" descr="bio section open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82100" cy="6883400"/>
          </a:xfrm>
          <a:prstGeom prst="rect">
            <a:avLst/>
          </a:prstGeom>
          <a:noFill/>
        </p:spPr>
      </p:pic>
      <p:sp>
        <p:nvSpPr>
          <p:cNvPr id="1292291" name="Rectangle 3"/>
          <p:cNvSpPr>
            <a:spLocks noChangeArrowheads="1"/>
          </p:cNvSpPr>
          <p:nvPr/>
        </p:nvSpPr>
        <p:spPr bwMode="auto">
          <a:xfrm>
            <a:off x="-14288" y="20638"/>
            <a:ext cx="3840163" cy="1952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229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026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922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2922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29229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91325" y="61833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292296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808038" algn="l"/>
                <a:tab pos="1311275" algn="l"/>
                <a:tab pos="1651000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pic>
        <p:nvPicPr>
          <p:cNvPr id="1292297" name="Picture 9" descr="logo_p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292298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1292299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292300" name="Rectangle 12"/>
          <p:cNvSpPr>
            <a:spLocks noChangeArrowheads="1"/>
          </p:cNvSpPr>
          <p:nvPr/>
        </p:nvSpPr>
        <p:spPr bwMode="auto">
          <a:xfrm>
            <a:off x="0" y="0"/>
            <a:ext cx="9158288" cy="333375"/>
          </a:xfrm>
          <a:prstGeom prst="rect">
            <a:avLst/>
          </a:prstGeom>
          <a:solidFill>
            <a:srgbClr val="2C2C9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 b="0">
              <a:solidFill>
                <a:schemeClr val="tx1"/>
              </a:solidFill>
              <a:effectLst/>
            </a:endParaRPr>
          </a:p>
        </p:txBody>
      </p:sp>
      <p:sp>
        <p:nvSpPr>
          <p:cNvPr id="1292301" name="Rectangle 13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92302" name="Picture 14" descr="red butto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292303" name="Text Box 15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1292304" name="Rectangle 16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996238" y="63087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92305" name="Picture 17" descr="sectionQUIZ_BAR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4900613" cy="771525"/>
          </a:xfrm>
          <a:prstGeom prst="rect">
            <a:avLst/>
          </a:prstGeom>
          <a:noFill/>
        </p:spPr>
      </p:pic>
      <p:sp>
        <p:nvSpPr>
          <p:cNvPr id="129230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4288" y="-504825"/>
            <a:ext cx="1069975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92307" name="Rectangle 19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1395AEDD-59C7-4415-9887-62791ACB6118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34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2pPr>
      <a:lvl3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3pPr>
      <a:lvl4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4pPr>
      <a:lvl5pPr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625475" indent="-7938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2pPr>
      <a:lvl3pPr marL="1195388" indent="-449263" algn="l" rtl="0" fontAlgn="base">
        <a:spcBef>
          <a:spcPct val="0"/>
        </a:spcBef>
        <a:spcAft>
          <a:spcPct val="50000"/>
        </a:spcAft>
        <a:buAutoNum type="alphaLcPeriod"/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2765425" indent="-1454150" algn="l" rtl="0" fontAlgn="base">
        <a:spcBef>
          <a:spcPct val="0"/>
        </a:spcBef>
        <a:spcAft>
          <a:spcPct val="50000"/>
        </a:spcAft>
        <a:tabLst>
          <a:tab pos="808038" algn="l"/>
          <a:tab pos="1311275" algn="l"/>
          <a:tab pos="1651000" algn="l"/>
        </a:tabLst>
        <a:defRPr sz="2400">
          <a:solidFill>
            <a:schemeClr val="tx1"/>
          </a:solidFill>
          <a:latin typeface="+mn-lt"/>
          <a:ea typeface="+mn-ea"/>
        </a:defRPr>
      </a:lvl4pPr>
      <a:lvl5pPr marL="34893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39465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44037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48609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5318125" indent="-609600" algn="l" rtl="0" fontAlgn="base">
        <a:spcBef>
          <a:spcPct val="20000"/>
        </a:spcBef>
        <a:spcAft>
          <a:spcPct val="0"/>
        </a:spcAft>
        <a:tabLst>
          <a:tab pos="808038" algn="l"/>
          <a:tab pos="1311275" algn="l"/>
          <a:tab pos="1651000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5842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1584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3158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8709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158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3158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3158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315848" name="Rectangle 8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5000"/>
              </a:spcBef>
              <a:spcAft>
                <a:spcPct val="20000"/>
              </a:spcAft>
              <a:tabLst>
                <a:tab pos="1828800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315849" name="Rectangle 9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1315850" name="Text Box 10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315851" name="Text Box 11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1315852" name="Rectangle 12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15855" name="Picture 15" descr="ke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5000" y="2116138"/>
            <a:ext cx="671513" cy="433387"/>
          </a:xfrm>
          <a:prstGeom prst="rect">
            <a:avLst/>
          </a:prstGeom>
          <a:noFill/>
        </p:spPr>
      </p:pic>
      <p:pic>
        <p:nvPicPr>
          <p:cNvPr id="1315857" name="Picture 17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315858" name="Rectangle 18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2BA6F8AC-5BD9-4F1C-B508-42D7C74EEDBA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34</a:t>
            </a:r>
            <a:endParaRPr lang="en-US" sz="1400">
              <a:effectLst/>
              <a:ea typeface="ＭＳ Ｐゴシック" pitchFamily="1" charset="-128"/>
            </a:endParaRPr>
          </a:p>
        </p:txBody>
      </p:sp>
      <p:sp>
        <p:nvSpPr>
          <p:cNvPr id="1315859" name="Rectangle 19"/>
          <p:cNvSpPr>
            <a:spLocks noChangeArrowheads="1"/>
          </p:cNvSpPr>
          <p:nvPr userDrawn="1"/>
        </p:nvSpPr>
        <p:spPr bwMode="auto">
          <a:xfrm>
            <a:off x="1776413" y="0"/>
            <a:ext cx="3170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29–1 Invertebrate Evolution</a:t>
            </a:r>
          </a:p>
        </p:txBody>
      </p:sp>
      <p:pic>
        <p:nvPicPr>
          <p:cNvPr id="1315860" name="Picture 20" descr="arrow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875213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15861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5165725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5000"/>
        </a:spcBef>
        <a:spcAft>
          <a:spcPct val="20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spcBef>
          <a:spcPct val="55000"/>
        </a:spcBef>
        <a:spcAft>
          <a:spcPct val="0"/>
        </a:spcAft>
        <a:tabLst>
          <a:tab pos="1828800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1206500" indent="-1588" algn="l" rtl="0" fontAlgn="base">
        <a:spcBef>
          <a:spcPct val="130000"/>
        </a:spcBef>
        <a:spcAft>
          <a:spcPct val="0"/>
        </a:spcAft>
        <a:buSzPct val="125000"/>
        <a:tabLst>
          <a:tab pos="1828800" algn="l"/>
        </a:tabLst>
        <a:defRPr sz="2800" b="1">
          <a:solidFill>
            <a:schemeClr val="tx1"/>
          </a:solidFill>
          <a:latin typeface="+mn-lt"/>
          <a:ea typeface="+mn-ea"/>
        </a:defRPr>
      </a:lvl3pPr>
      <a:lvl4pPr marL="1352550" algn="l" rtl="0" fontAlgn="base">
        <a:spcBef>
          <a:spcPct val="15000"/>
        </a:spcBef>
        <a:spcAft>
          <a:spcPct val="0"/>
        </a:spcAft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1479550" indent="-12700" algn="l" rtl="0" fontAlgn="base">
        <a:spcBef>
          <a:spcPct val="15000"/>
        </a:spcBef>
        <a:spcAft>
          <a:spcPct val="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1936750" indent="-12700" algn="l" rtl="0" fontAlgn="base">
        <a:spcBef>
          <a:spcPct val="15000"/>
        </a:spcBef>
        <a:spcAft>
          <a:spcPct val="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2393950" indent="-12700" algn="l" rtl="0" fontAlgn="base">
        <a:spcBef>
          <a:spcPct val="15000"/>
        </a:spcBef>
        <a:spcAft>
          <a:spcPct val="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2851150" indent="-12700" algn="l" rtl="0" fontAlgn="base">
        <a:spcBef>
          <a:spcPct val="15000"/>
        </a:spcBef>
        <a:spcAft>
          <a:spcPct val="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3308350" indent="-12700" algn="l" rtl="0" fontAlgn="base">
        <a:spcBef>
          <a:spcPct val="15000"/>
        </a:spcBef>
        <a:spcAft>
          <a:spcPct val="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6098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1156099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156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156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156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156103" name="Rectangle 7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4000">
              <a:solidFill>
                <a:srgbClr val="A5000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156104" name="Rectangle 8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1156105" name="Text Box 9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156106" name="Text Box 10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1156107" name="Rectangle 11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156108" name="Picture 12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115611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827213" y="0"/>
            <a:ext cx="63785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Section open</a:t>
            </a:r>
          </a:p>
        </p:txBody>
      </p:sp>
      <p:sp>
        <p:nvSpPr>
          <p:cNvPr id="1156112" name="Rectangle 16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EF09298A-5642-434C-946C-D64A07BB9780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34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A5000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4000" b="1">
          <a:solidFill>
            <a:srgbClr val="A50000"/>
          </a:solidFill>
          <a:latin typeface="+mn-lt"/>
          <a:ea typeface="+mn-ea"/>
          <a:cs typeface="+mn-cs"/>
        </a:defRPr>
      </a:lvl1pPr>
      <a:lvl2pPr marL="287338" algn="l" rtl="0" fontAlgn="base">
        <a:spcBef>
          <a:spcPct val="0"/>
        </a:spcBef>
        <a:spcAft>
          <a:spcPct val="50000"/>
        </a:spcAft>
        <a:defRPr sz="4000" b="1">
          <a:solidFill>
            <a:srgbClr val="006400"/>
          </a:solidFill>
          <a:latin typeface="+mn-lt"/>
          <a:ea typeface="+mn-ea"/>
        </a:defRPr>
      </a:lvl2pPr>
      <a:lvl3pPr marL="401638" algn="l" rtl="0" fontAlgn="base">
        <a:spcBef>
          <a:spcPct val="0"/>
        </a:spcBef>
        <a:spcAft>
          <a:spcPct val="50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515938" indent="515938" algn="l" rtl="0" fontAlgn="base">
        <a:spcBef>
          <a:spcPct val="0"/>
        </a:spcBef>
        <a:spcAft>
          <a:spcPct val="50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049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5pPr>
      <a:lvl6pPr marL="16621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6pPr>
      <a:lvl7pPr marL="21193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7pPr>
      <a:lvl8pPr marL="25765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8pPr>
      <a:lvl9pPr marL="3033713" indent="60325" algn="l" rtl="0" fontAlgn="base">
        <a:spcBef>
          <a:spcPct val="20000"/>
        </a:spcBef>
        <a:spcAft>
          <a:spcPct val="0"/>
        </a:spcAft>
        <a:buChar char="»"/>
        <a:defRPr sz="4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32" name="Picture 20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64515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6451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8709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452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64523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64527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1776413" y="0"/>
            <a:ext cx="3170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29–1 Invertebrate Evolution</a:t>
            </a:r>
          </a:p>
        </p:txBody>
      </p:sp>
      <p:pic>
        <p:nvPicPr>
          <p:cNvPr id="64529" name="Picture 17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875213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30" name="Picture 18" descr="ke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35000" y="2397125"/>
            <a:ext cx="671513" cy="433388"/>
          </a:xfrm>
          <a:prstGeom prst="rect">
            <a:avLst/>
          </a:prstGeom>
          <a:noFill/>
        </p:spPr>
      </p:pic>
      <p:sp>
        <p:nvSpPr>
          <p:cNvPr id="64531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5165725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64533" name="Picture 21" descr="logo_ph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64535" name="Rectangle 23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46AD2020-8253-4240-AB27-8284BE607DB4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34</a:t>
            </a:r>
            <a:endParaRPr lang="en-US" sz="1400">
              <a:effectLst/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780" name="Picture 28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458755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5875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8709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587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587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587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58761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00000"/>
              </a:spcBef>
              <a:spcAft>
                <a:spcPct val="75000"/>
              </a:spcAft>
              <a:tabLst>
                <a:tab pos="1828800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58763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458764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58766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458767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8768" name="Rectangle 16"/>
          <p:cNvSpPr>
            <a:spLocks noChangeArrowheads="1"/>
          </p:cNvSpPr>
          <p:nvPr/>
        </p:nvSpPr>
        <p:spPr bwMode="auto">
          <a:xfrm>
            <a:off x="1776413" y="0"/>
            <a:ext cx="3170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29–1 Invertebrate Evolution</a:t>
            </a:r>
          </a:p>
        </p:txBody>
      </p:sp>
      <p:pic>
        <p:nvPicPr>
          <p:cNvPr id="458770" name="Picture 18" descr="key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22300" y="2400300"/>
            <a:ext cx="673100" cy="434975"/>
          </a:xfrm>
          <a:prstGeom prst="rect">
            <a:avLst/>
          </a:prstGeom>
          <a:noFill/>
        </p:spPr>
      </p:pic>
      <p:pic>
        <p:nvPicPr>
          <p:cNvPr id="458781" name="Picture 29" descr="logo_p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58784" name="Rectangle 3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9872D4F0-8C81-485D-9D08-6FD482EC73D1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34</a:t>
            </a:r>
            <a:endParaRPr lang="en-US" sz="1400">
              <a:effectLst/>
              <a:ea typeface="ＭＳ Ｐゴシック" pitchFamily="1" charset="-128"/>
            </a:endParaRPr>
          </a:p>
        </p:txBody>
      </p:sp>
      <p:pic>
        <p:nvPicPr>
          <p:cNvPr id="458786" name="Picture 34" descr="arrow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875213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8787" name="Rectangle 35"/>
          <p:cNvSpPr>
            <a:spLocks noGrp="1" noChangeArrowheads="1"/>
          </p:cNvSpPr>
          <p:nvPr>
            <p:ph type="title"/>
          </p:nvPr>
        </p:nvSpPr>
        <p:spPr bwMode="auto">
          <a:xfrm>
            <a:off x="5165725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100000"/>
        </a:spcBef>
        <a:spcAft>
          <a:spcPct val="75000"/>
        </a:spcAft>
        <a:tabLst>
          <a:tab pos="1828800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206500" algn="l" rtl="0" fontAlgn="base">
        <a:spcBef>
          <a:spcPct val="100000"/>
        </a:spcBef>
        <a:spcAft>
          <a:spcPct val="25000"/>
        </a:spcAft>
        <a:tabLst>
          <a:tab pos="1828800" algn="l"/>
        </a:tabLst>
        <a:defRPr sz="2800" b="1">
          <a:solidFill>
            <a:schemeClr val="tx1"/>
          </a:solidFill>
          <a:latin typeface="+mn-lt"/>
          <a:ea typeface="+mn-ea"/>
        </a:defRPr>
      </a:lvl2pPr>
      <a:lvl3pPr marL="1557338" indent="-236538" algn="l" rtl="0" fontAlgn="base">
        <a:spcBef>
          <a:spcPct val="0"/>
        </a:spcBef>
        <a:spcAft>
          <a:spcPct val="25000"/>
        </a:spcAft>
        <a:buSzPct val="125000"/>
        <a:buChar char="•"/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1671638" algn="l" rtl="0" fontAlgn="base">
        <a:spcBef>
          <a:spcPct val="0"/>
        </a:spcBef>
        <a:spcAft>
          <a:spcPct val="25000"/>
        </a:spcAft>
        <a:tabLst>
          <a:tab pos="1828800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24653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5pPr>
      <a:lvl6pPr marL="29225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6pPr>
      <a:lvl7pPr marL="33797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7pPr>
      <a:lvl8pPr marL="38369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8pPr>
      <a:lvl9pPr marL="4294188" indent="-228600" algn="l" rtl="0" fontAlgn="base">
        <a:spcBef>
          <a:spcPct val="0"/>
        </a:spcBef>
        <a:spcAft>
          <a:spcPct val="5000"/>
        </a:spcAft>
        <a:buChar char="»"/>
        <a:tabLst>
          <a:tab pos="1828800" algn="l"/>
        </a:tabLst>
        <a:defRPr sz="3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419" name="Picture 19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23040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23040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54710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040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2304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2304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23040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  <a:tabLst>
                <a:tab pos="682625" algn="l"/>
                <a:tab pos="1255713" algn="l"/>
              </a:tabLs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230411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230412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230414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230415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0416" name="Rectangle 16"/>
          <p:cNvSpPr>
            <a:spLocks noChangeArrowheads="1"/>
          </p:cNvSpPr>
          <p:nvPr/>
        </p:nvSpPr>
        <p:spPr bwMode="auto">
          <a:xfrm>
            <a:off x="1776413" y="0"/>
            <a:ext cx="3170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29–1 Invertebrate Evolution</a:t>
            </a:r>
          </a:p>
        </p:txBody>
      </p:sp>
      <p:pic>
        <p:nvPicPr>
          <p:cNvPr id="230420" name="Picture 20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230422" name="Rectangle 2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22E91651-BC98-4E4B-BF11-79CF5D455726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34</a:t>
            </a:r>
            <a:endParaRPr lang="en-US" sz="1400">
              <a:effectLst/>
              <a:ea typeface="ＭＳ Ｐゴシック" pitchFamily="1" charset="-128"/>
            </a:endParaRPr>
          </a:p>
        </p:txBody>
      </p:sp>
      <p:pic>
        <p:nvPicPr>
          <p:cNvPr id="230423" name="Picture 23" descr="arrow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875213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0424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5165725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tabLst>
          <a:tab pos="682625" algn="l"/>
          <a:tab pos="1255713" algn="l"/>
        </a:tabLs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tabLst>
          <a:tab pos="682625" algn="l"/>
          <a:tab pos="1255713" algn="l"/>
        </a:tabLst>
        <a:defRPr sz="2800" b="1">
          <a:solidFill>
            <a:srgbClr val="006400"/>
          </a:solidFill>
          <a:latin typeface="+mn-lt"/>
          <a:ea typeface="+mn-ea"/>
        </a:defRPr>
      </a:lvl2pPr>
      <a:lvl3pPr marL="287338" indent="4763" algn="l" rtl="0" fontAlgn="base">
        <a:spcBef>
          <a:spcPct val="15000"/>
        </a:spcBef>
        <a:spcAft>
          <a:spcPct val="15000"/>
        </a:spcAft>
        <a:buFont typeface="Arial" charset="0"/>
        <a:tabLst>
          <a:tab pos="682625" algn="l"/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3pPr>
      <a:lvl4pPr marL="739775" indent="-274638" algn="l" rtl="0" fontAlgn="base">
        <a:spcBef>
          <a:spcPct val="15000"/>
        </a:spcBef>
        <a:spcAft>
          <a:spcPct val="15000"/>
        </a:spcAft>
        <a:buSzPct val="125000"/>
        <a:buChar char="•"/>
        <a:tabLst>
          <a:tab pos="682625" algn="l"/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15000"/>
        </a:spcBef>
        <a:spcAft>
          <a:spcPct val="15000"/>
        </a:spcAft>
        <a:buSzPct val="125000"/>
        <a:buFont typeface="Wingdings" pitchFamily="1" charset="2"/>
        <a:tabLst>
          <a:tab pos="682625" algn="l"/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15000"/>
        </a:spcBef>
        <a:spcAft>
          <a:spcPct val="15000"/>
        </a:spcAft>
        <a:buSzPct val="125000"/>
        <a:buFont typeface="Wingdings" pitchFamily="1" charset="2"/>
        <a:tabLst>
          <a:tab pos="682625" algn="l"/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15000"/>
        </a:spcBef>
        <a:spcAft>
          <a:spcPct val="15000"/>
        </a:spcAft>
        <a:buSzPct val="125000"/>
        <a:buFont typeface="Wingdings" pitchFamily="1" charset="2"/>
        <a:tabLst>
          <a:tab pos="682625" algn="l"/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15000"/>
        </a:spcBef>
        <a:spcAft>
          <a:spcPct val="15000"/>
        </a:spcAft>
        <a:buSzPct val="125000"/>
        <a:buFont typeface="Wingdings" pitchFamily="1" charset="2"/>
        <a:tabLst>
          <a:tab pos="682625" algn="l"/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15000"/>
        </a:spcBef>
        <a:spcAft>
          <a:spcPct val="15000"/>
        </a:spcAft>
        <a:buSzPct val="125000"/>
        <a:buFont typeface="Wingdings" pitchFamily="1" charset="2"/>
        <a:tabLst>
          <a:tab pos="682625" algn="l"/>
          <a:tab pos="1255713" algn="l"/>
        </a:tabLst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5730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585731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5857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8573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58573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58573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585737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85738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585739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585741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0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585742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5743" name="Rectangle 15"/>
          <p:cNvSpPr>
            <a:spLocks noChangeArrowheads="1"/>
          </p:cNvSpPr>
          <p:nvPr/>
        </p:nvSpPr>
        <p:spPr bwMode="auto">
          <a:xfrm>
            <a:off x="1776413" y="0"/>
            <a:ext cx="3170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29–1 Invertebrate Evolution</a:t>
            </a:r>
          </a:p>
        </p:txBody>
      </p:sp>
      <p:pic>
        <p:nvPicPr>
          <p:cNvPr id="585745" name="Picture 17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585747" name="Rectangle 19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437BB7A6-4498-4CC0-A45E-F1FDDCFD4922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34</a:t>
            </a:r>
            <a:endParaRPr lang="en-US" sz="1400">
              <a:effectLst/>
              <a:ea typeface="ＭＳ Ｐゴシック" pitchFamily="1" charset="-128"/>
            </a:endParaRPr>
          </a:p>
        </p:txBody>
      </p:sp>
      <p:pic>
        <p:nvPicPr>
          <p:cNvPr id="585748" name="Picture 20" descr="arrow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875213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574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5165725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114300" algn="l" rtl="0" fontAlgn="base">
        <a:spcBef>
          <a:spcPct val="20000"/>
        </a:spcBef>
        <a:spcAft>
          <a:spcPct val="20000"/>
        </a:spcAft>
        <a:defRPr sz="2800">
          <a:solidFill>
            <a:schemeClr val="tx1"/>
          </a:solidFill>
          <a:latin typeface="+mn-lt"/>
          <a:ea typeface="+mn-ea"/>
        </a:defRPr>
      </a:lvl2pPr>
      <a:lvl3pPr marL="630238" indent="-339725" algn="l" rtl="0" fontAlgn="base">
        <a:spcBef>
          <a:spcPct val="20000"/>
        </a:spcBef>
        <a:spcAft>
          <a:spcPct val="20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3pPr>
      <a:lvl4pPr marL="969963" indent="4763" algn="l" rtl="0" fontAlgn="base">
        <a:spcBef>
          <a:spcPct val="35000"/>
        </a:spcBef>
        <a:spcAft>
          <a:spcPct val="25000"/>
        </a:spcAft>
        <a:buSzPct val="125000"/>
        <a:defRPr sz="2800" b="1">
          <a:solidFill>
            <a:schemeClr val="tx1"/>
          </a:solidFill>
          <a:latin typeface="+mn-lt"/>
          <a:ea typeface="+mn-ea"/>
        </a:defRPr>
      </a:lvl4pPr>
      <a:lvl5pPr marL="10890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5pPr>
      <a:lvl6pPr marL="15462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6pPr>
      <a:lvl7pPr marL="20034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7pPr>
      <a:lvl8pPr marL="24606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8pPr>
      <a:lvl9pPr marL="2917825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62" name="Picture 2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60416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60416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16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60416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6041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60416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604170" name="Rectangle 10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604171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604173" name="Text Box 13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604174" name="Rectangl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4175" name="Rectangle 15"/>
          <p:cNvSpPr>
            <a:spLocks noChangeArrowheads="1"/>
          </p:cNvSpPr>
          <p:nvPr/>
        </p:nvSpPr>
        <p:spPr bwMode="auto">
          <a:xfrm>
            <a:off x="1776413" y="0"/>
            <a:ext cx="3170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29–1 Invertebrate Evolution</a:t>
            </a:r>
          </a:p>
        </p:txBody>
      </p:sp>
      <p:pic>
        <p:nvPicPr>
          <p:cNvPr id="604177" name="Picture 17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pic>
        <p:nvPicPr>
          <p:cNvPr id="604179" name="Picture 19" descr="Process_art_ARROWS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-11113"/>
            <a:ext cx="666750" cy="701676"/>
          </a:xfrm>
          <a:prstGeom prst="rect">
            <a:avLst/>
          </a:prstGeom>
          <a:noFill/>
        </p:spPr>
      </p:pic>
      <p:sp>
        <p:nvSpPr>
          <p:cNvPr id="604181" name="Rectangle 21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74A803B6-3D03-4D0E-888E-C812A689E91A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34</a:t>
            </a:r>
            <a:endParaRPr lang="en-US" sz="1400">
              <a:effectLst/>
              <a:ea typeface="ＭＳ Ｐゴシック" pitchFamily="1" charset="-128"/>
            </a:endParaRPr>
          </a:p>
        </p:txBody>
      </p:sp>
      <p:pic>
        <p:nvPicPr>
          <p:cNvPr id="604182" name="Picture 22" descr="arrow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875213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83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5165725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226" name="Picture 1026" descr="outine cop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8001"/>
          </a:xfrm>
          <a:prstGeom prst="rect">
            <a:avLst/>
          </a:prstGeom>
          <a:noFill/>
        </p:spPr>
      </p:pic>
      <p:pic>
        <p:nvPicPr>
          <p:cNvPr id="1332227" name="Picture 1027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1332229" name="Rectangle 10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2230" name="Rectangle 103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332231" name="Rectangle 103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1332232" name="Rectangle 103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1332233" name="Rectangle 1033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332234" name="Rectangle 1034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1332235" name="Text Box 1035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1332236" name="Text Box 1036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1332237" name="Rectangle 1037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2238" name="Rectangle 1038"/>
          <p:cNvSpPr>
            <a:spLocks noChangeArrowheads="1"/>
          </p:cNvSpPr>
          <p:nvPr/>
        </p:nvSpPr>
        <p:spPr bwMode="auto">
          <a:xfrm>
            <a:off x="1776413" y="0"/>
            <a:ext cx="3170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29–1 Invertebrate Evolution</a:t>
            </a:r>
          </a:p>
        </p:txBody>
      </p:sp>
      <p:pic>
        <p:nvPicPr>
          <p:cNvPr id="1332240" name="Picture 1040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pic>
        <p:nvPicPr>
          <p:cNvPr id="1332241" name="Picture 1041" descr="Process_art_ARROWS copy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-11113"/>
            <a:ext cx="666750" cy="701676"/>
          </a:xfrm>
          <a:prstGeom prst="rect">
            <a:avLst/>
          </a:prstGeom>
          <a:noFill/>
        </p:spPr>
      </p:pic>
      <p:sp>
        <p:nvSpPr>
          <p:cNvPr id="1332242" name="Rectangle 1042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710A6B25-C660-4781-8245-ACB7366C860A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34</a:t>
            </a:r>
            <a:endParaRPr lang="en-US" sz="1400">
              <a:effectLst/>
              <a:ea typeface="ＭＳ Ｐゴシック" pitchFamily="1" charset="-128"/>
            </a:endParaRPr>
          </a:p>
        </p:txBody>
      </p:sp>
      <p:pic>
        <p:nvPicPr>
          <p:cNvPr id="1332243" name="Picture 1043" descr="arrow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875213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244" name="Rectangle 1044"/>
          <p:cNvSpPr>
            <a:spLocks noGrp="1" noChangeArrowheads="1"/>
          </p:cNvSpPr>
          <p:nvPr>
            <p:ph type="title"/>
          </p:nvPr>
        </p:nvSpPr>
        <p:spPr bwMode="auto">
          <a:xfrm>
            <a:off x="5165725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15000"/>
        </a:spcBef>
        <a:spcAft>
          <a:spcPct val="15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15000"/>
        </a:spcBef>
        <a:spcAft>
          <a:spcPct val="1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15000"/>
        </a:spcBef>
        <a:spcAft>
          <a:spcPct val="1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15000"/>
        </a:spcBef>
        <a:spcAft>
          <a:spcPct val="1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15000"/>
        </a:spcBef>
        <a:spcAft>
          <a:spcPct val="1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15000"/>
        </a:spcBef>
        <a:spcAft>
          <a:spcPct val="1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15000"/>
        </a:spcBef>
        <a:spcAft>
          <a:spcPct val="1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15000"/>
        </a:spcBef>
        <a:spcAft>
          <a:spcPct val="1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3" name="Picture 23" descr="active_art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60803" name="Picture 3" descr="red butt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48625" y="6399213"/>
            <a:ext cx="1143000" cy="406400"/>
          </a:xfrm>
          <a:prstGeom prst="rect">
            <a:avLst/>
          </a:prstGeom>
          <a:noFill/>
        </p:spPr>
      </p:pic>
      <p:sp>
        <p:nvSpPr>
          <p:cNvPr id="46080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3050" y="1095375"/>
            <a:ext cx="86423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080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785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4608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6578600"/>
            <a:ext cx="2895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0">
                <a:solidFill>
                  <a:schemeClr val="bg2"/>
                </a:solidFill>
                <a:effectLst/>
                <a:ea typeface="+mn-ea"/>
              </a:defRPr>
            </a:lvl1pPr>
          </a:lstStyle>
          <a:p>
            <a:r>
              <a:rPr lang="en-US"/>
              <a:t>Copyright Pearson Prentice Hall</a:t>
            </a:r>
          </a:p>
        </p:txBody>
      </p:sp>
      <p:sp>
        <p:nvSpPr>
          <p:cNvPr id="4608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94400" y="61880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ea typeface="+mn-ea"/>
              </a:defRPr>
            </a:lvl1pPr>
          </a:lstStyle>
          <a:p>
            <a:r>
              <a:rPr lang="en-US"/>
              <a:t>1</a:t>
            </a:r>
          </a:p>
        </p:txBody>
      </p:sp>
      <p:sp>
        <p:nvSpPr>
          <p:cNvPr id="460809" name="Rectangle 9"/>
          <p:cNvSpPr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50000"/>
              </a:spcAft>
            </a:pPr>
            <a:endParaRPr lang="en-US" sz="3200">
              <a:solidFill>
                <a:srgbClr val="000080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60811" name="Rectangle 11"/>
          <p:cNvSpPr>
            <a:spLocks noChangeArrowheads="1"/>
          </p:cNvSpPr>
          <p:nvPr/>
        </p:nvSpPr>
        <p:spPr bwMode="auto">
          <a:xfrm>
            <a:off x="609600" y="63849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 sz="1000" b="0">
              <a:effectLst/>
              <a:ea typeface="ＭＳ Ｐゴシック" pitchFamily="1" charset="-128"/>
            </a:endParaRPr>
          </a:p>
        </p:txBody>
      </p:sp>
      <p:sp>
        <p:nvSpPr>
          <p:cNvPr id="460812" name="Text Box 12"/>
          <p:cNvSpPr txBox="1">
            <a:spLocks noChangeArrowheads="1"/>
          </p:cNvSpPr>
          <p:nvPr/>
        </p:nvSpPr>
        <p:spPr bwMode="auto">
          <a:xfrm>
            <a:off x="0" y="1219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2400" b="0">
              <a:solidFill>
                <a:schemeClr val="tx1"/>
              </a:solidFill>
              <a:effectLst/>
              <a:ea typeface="ＭＳ Ｐゴシック" pitchFamily="1" charset="-128"/>
            </a:endParaRPr>
          </a:p>
        </p:txBody>
      </p:sp>
      <p:sp>
        <p:nvSpPr>
          <p:cNvPr id="460814" name="Text Box 14"/>
          <p:cNvSpPr txBox="1">
            <a:spLocks noChangeArrowheads="1"/>
          </p:cNvSpPr>
          <p:nvPr/>
        </p:nvSpPr>
        <p:spPr bwMode="auto">
          <a:xfrm>
            <a:off x="8210550" y="6448425"/>
            <a:ext cx="923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effectLst/>
              </a:rPr>
              <a:t>End Show</a:t>
            </a:r>
          </a:p>
        </p:txBody>
      </p:sp>
      <p:sp>
        <p:nvSpPr>
          <p:cNvPr id="460815" name="Rectangle 15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53388" y="6346825"/>
            <a:ext cx="1147762" cy="549275"/>
          </a:xfrm>
          <a:prstGeom prst="rect">
            <a:avLst/>
          </a:prstGeom>
          <a:solidFill>
            <a:srgbClr val="FFFF00">
              <a:alpha val="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816" name="Rectangle 16"/>
          <p:cNvSpPr>
            <a:spLocks noChangeArrowheads="1"/>
          </p:cNvSpPr>
          <p:nvPr/>
        </p:nvSpPr>
        <p:spPr bwMode="auto">
          <a:xfrm>
            <a:off x="1776413" y="0"/>
            <a:ext cx="31702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effectLst/>
              </a:rPr>
              <a:t>29–1 Invertebrate Evolution</a:t>
            </a:r>
          </a:p>
        </p:txBody>
      </p:sp>
      <p:pic>
        <p:nvPicPr>
          <p:cNvPr id="460821" name="Picture 21" descr="logo_ph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1925" y="6267450"/>
            <a:ext cx="588963" cy="446088"/>
          </a:xfrm>
          <a:prstGeom prst="rect">
            <a:avLst/>
          </a:prstGeom>
          <a:noFill/>
        </p:spPr>
      </p:pic>
      <p:sp>
        <p:nvSpPr>
          <p:cNvPr id="460825" name="Rectangle 25"/>
          <p:cNvSpPr>
            <a:spLocks noChangeArrowheads="1"/>
          </p:cNvSpPr>
          <p:nvPr/>
        </p:nvSpPr>
        <p:spPr bwMode="auto">
          <a:xfrm>
            <a:off x="6816725" y="5967413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r>
              <a:rPr lang="en-US" sz="1200">
                <a:effectLst/>
                <a:ea typeface="ＭＳ Ｐゴシック" pitchFamily="1" charset="-128"/>
              </a:rPr>
              <a:t>Slide </a:t>
            </a:r>
          </a:p>
          <a:p>
            <a:pPr algn="r"/>
            <a:fld id="{EB973F72-F990-4C05-9ECF-F0CFB818357A}" type="slidenum">
              <a:rPr lang="en-US" sz="1200">
                <a:effectLst/>
                <a:ea typeface="ＭＳ Ｐゴシック" pitchFamily="1" charset="-128"/>
              </a:rPr>
              <a:pPr algn="r"/>
              <a:t>‹#›</a:t>
            </a:fld>
            <a:r>
              <a:rPr lang="en-US" sz="1200">
                <a:effectLst/>
                <a:ea typeface="ＭＳ Ｐゴシック" pitchFamily="1" charset="-128"/>
              </a:rPr>
              <a:t> of 34</a:t>
            </a:r>
            <a:endParaRPr lang="en-US" sz="1400">
              <a:effectLst/>
              <a:ea typeface="ＭＳ Ｐゴシック" pitchFamily="1" charset="-128"/>
            </a:endParaRPr>
          </a:p>
        </p:txBody>
      </p:sp>
      <p:pic>
        <p:nvPicPr>
          <p:cNvPr id="460826" name="Picture 26" descr="arrow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875213" y="101600"/>
            <a:ext cx="317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7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5165725" y="0"/>
            <a:ext cx="407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rgbClr val="000080"/>
          </a:solidFill>
          <a:latin typeface="Arial" charset="0"/>
          <a:ea typeface="ＭＳ Ｐゴシック" pitchFamily="1" charset="-128"/>
        </a:defRPr>
      </a:lvl9pPr>
    </p:titleStyle>
    <p:bodyStyle>
      <a:lvl1pPr algn="l" rtl="0" fontAlgn="base">
        <a:spcBef>
          <a:spcPct val="0"/>
        </a:spcBef>
        <a:spcAft>
          <a:spcPct val="50000"/>
        </a:spcAft>
        <a:defRPr sz="3200" b="1">
          <a:solidFill>
            <a:srgbClr val="000080"/>
          </a:solidFill>
          <a:latin typeface="+mn-lt"/>
          <a:ea typeface="+mn-ea"/>
          <a:cs typeface="+mn-cs"/>
        </a:defRPr>
      </a:lvl1pPr>
      <a:lvl2pPr marL="114300" algn="l" rtl="0" fontAlgn="base">
        <a:lnSpc>
          <a:spcPct val="85000"/>
        </a:lnSpc>
        <a:spcBef>
          <a:spcPct val="0"/>
        </a:spcBef>
        <a:spcAft>
          <a:spcPct val="50000"/>
        </a:spcAft>
        <a:defRPr sz="2800" b="1">
          <a:solidFill>
            <a:srgbClr val="006400"/>
          </a:solidFill>
          <a:latin typeface="+mn-lt"/>
          <a:ea typeface="+mn-ea"/>
        </a:defRPr>
      </a:lvl2pPr>
      <a:lvl3pPr marL="400050" algn="l" rtl="0" fontAlgn="base">
        <a:spcBef>
          <a:spcPct val="35000"/>
        </a:spcBef>
        <a:spcAft>
          <a:spcPct val="25000"/>
        </a:spcAft>
        <a:buFont typeface="Arial" charset="0"/>
        <a:defRPr sz="2800">
          <a:solidFill>
            <a:schemeClr val="tx1"/>
          </a:solidFill>
          <a:latin typeface="+mn-lt"/>
          <a:ea typeface="+mn-ea"/>
        </a:defRPr>
      </a:lvl3pPr>
      <a:lvl4pPr marL="914400" indent="-231775" algn="l" rtl="0" fontAlgn="base">
        <a:spcBef>
          <a:spcPct val="35000"/>
        </a:spcBef>
        <a:spcAft>
          <a:spcPct val="25000"/>
        </a:spcAft>
        <a:buSzPct val="125000"/>
        <a:buChar char="•"/>
        <a:defRPr sz="2800">
          <a:solidFill>
            <a:schemeClr val="tx1"/>
          </a:solidFill>
          <a:latin typeface="+mn-lt"/>
          <a:ea typeface="+mn-ea"/>
        </a:defRPr>
      </a:lvl4pPr>
      <a:lvl5pPr marL="12525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5pPr>
      <a:lvl6pPr marL="17097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6pPr>
      <a:lvl7pPr marL="21669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7pPr>
      <a:lvl8pPr marL="26241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8pPr>
      <a:lvl9pPr marL="3081338" indent="3175" algn="l" rtl="0" fontAlgn="base">
        <a:spcBef>
          <a:spcPct val="35000"/>
        </a:spcBef>
        <a:spcAft>
          <a:spcPct val="25000"/>
        </a:spcAft>
        <a:buSzPct val="125000"/>
        <a:buFont typeface="Wingdings" pitchFamily="1" charset="2"/>
        <a:defRPr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Resources/ch29_sectn01_quiz.qtb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4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6.xml"/><Relationship Id="rId4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6.xml"/><Relationship Id="rId4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6.xml"/><Relationship Id="rId4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56.xml"/><Relationship Id="rId4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56.xml"/><Relationship Id="rId4" Type="http://schemas.openxmlformats.org/officeDocument/2006/relationships/image" Target="../media/image34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79883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Biology</a:t>
            </a:r>
          </a:p>
        </p:txBody>
      </p:sp>
      <p:pic>
        <p:nvPicPr>
          <p:cNvPr id="79886" name="Picture 14" descr="biobook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1675" y="361950"/>
            <a:ext cx="4911725" cy="6013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48289" name="Picture 33" descr="ch29_section01_slide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488" y="1131888"/>
            <a:ext cx="8062912" cy="5060950"/>
          </a:xfrm>
          <a:prstGeom prst="rect">
            <a:avLst/>
          </a:prstGeom>
          <a:noFill/>
        </p:spPr>
      </p:pic>
      <p:sp>
        <p:nvSpPr>
          <p:cNvPr id="124826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Invertebrate Evolutionary Relationships</a:t>
            </a:r>
          </a:p>
        </p:txBody>
      </p:sp>
      <p:sp>
        <p:nvSpPr>
          <p:cNvPr id="1248290" name="Rectangle 3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Invertebrate Phylogeny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50310" name="Picture 6" descr="ch29_section01_slide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1400" y="1230313"/>
            <a:ext cx="7061200" cy="4943475"/>
          </a:xfrm>
          <a:prstGeom prst="rect">
            <a:avLst/>
          </a:prstGeom>
          <a:noFill/>
        </p:spPr>
      </p:pic>
      <p:sp>
        <p:nvSpPr>
          <p:cNvPr id="1250316" name="Rectangle 12"/>
          <p:cNvSpPr>
            <a:spLocks noChangeArrowheads="1"/>
          </p:cNvSpPr>
          <p:nvPr/>
        </p:nvSpPr>
        <p:spPr bwMode="auto">
          <a:xfrm>
            <a:off x="1160463" y="4578350"/>
            <a:ext cx="857250" cy="2317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0317" name="Rectangle 13"/>
          <p:cNvSpPr>
            <a:spLocks noChangeArrowheads="1"/>
          </p:cNvSpPr>
          <p:nvPr/>
        </p:nvSpPr>
        <p:spPr bwMode="auto">
          <a:xfrm>
            <a:off x="1820863" y="3468688"/>
            <a:ext cx="1162050" cy="2317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0318" name="Rectangle 14"/>
          <p:cNvSpPr>
            <a:spLocks noChangeArrowheads="1"/>
          </p:cNvSpPr>
          <p:nvPr/>
        </p:nvSpPr>
        <p:spPr bwMode="auto">
          <a:xfrm>
            <a:off x="3178175" y="2692400"/>
            <a:ext cx="1162050" cy="2317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0319" name="Rectangle 15"/>
          <p:cNvSpPr>
            <a:spLocks noChangeArrowheads="1"/>
          </p:cNvSpPr>
          <p:nvPr/>
        </p:nvSpPr>
        <p:spPr bwMode="auto">
          <a:xfrm>
            <a:off x="4275138" y="2162175"/>
            <a:ext cx="1162050" cy="2317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0320" name="Rectangle 16"/>
          <p:cNvSpPr>
            <a:spLocks noChangeArrowheads="1"/>
          </p:cNvSpPr>
          <p:nvPr/>
        </p:nvSpPr>
        <p:spPr bwMode="auto">
          <a:xfrm>
            <a:off x="1455738" y="5819775"/>
            <a:ext cx="2032000" cy="2159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0311" name="Text Box 7"/>
          <p:cNvSpPr txBox="1">
            <a:spLocks noChangeArrowheads="1"/>
          </p:cNvSpPr>
          <p:nvPr/>
        </p:nvSpPr>
        <p:spPr bwMode="auto">
          <a:xfrm>
            <a:off x="1306513" y="5800725"/>
            <a:ext cx="2728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Unicellular ancestor</a:t>
            </a:r>
          </a:p>
        </p:txBody>
      </p:sp>
      <p:sp>
        <p:nvSpPr>
          <p:cNvPr id="1250312" name="Text Box 8"/>
          <p:cNvSpPr txBox="1">
            <a:spLocks noChangeArrowheads="1"/>
          </p:cNvSpPr>
          <p:nvPr/>
        </p:nvSpPr>
        <p:spPr bwMode="auto">
          <a:xfrm>
            <a:off x="962025" y="4481513"/>
            <a:ext cx="2728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Sponges</a:t>
            </a:r>
          </a:p>
        </p:txBody>
      </p:sp>
      <p:sp>
        <p:nvSpPr>
          <p:cNvPr id="1250315" name="Text Box 11"/>
          <p:cNvSpPr txBox="1">
            <a:spLocks noChangeArrowheads="1"/>
          </p:cNvSpPr>
          <p:nvPr/>
        </p:nvSpPr>
        <p:spPr bwMode="auto">
          <a:xfrm>
            <a:off x="1843088" y="3354388"/>
            <a:ext cx="27289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Cnidarians</a:t>
            </a:r>
          </a:p>
        </p:txBody>
      </p:sp>
      <p:sp>
        <p:nvSpPr>
          <p:cNvPr id="1250314" name="Text Box 10"/>
          <p:cNvSpPr txBox="1">
            <a:spLocks noChangeArrowheads="1"/>
          </p:cNvSpPr>
          <p:nvPr/>
        </p:nvSpPr>
        <p:spPr bwMode="auto">
          <a:xfrm>
            <a:off x="3249613" y="2578100"/>
            <a:ext cx="2728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Flatworms</a:t>
            </a:r>
          </a:p>
        </p:txBody>
      </p:sp>
      <p:sp>
        <p:nvSpPr>
          <p:cNvPr id="1250313" name="Text Box 9"/>
          <p:cNvSpPr txBox="1">
            <a:spLocks noChangeArrowheads="1"/>
          </p:cNvSpPr>
          <p:nvPr/>
        </p:nvSpPr>
        <p:spPr bwMode="auto">
          <a:xfrm>
            <a:off x="4151313" y="2082800"/>
            <a:ext cx="2728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Roundworms</a:t>
            </a:r>
          </a:p>
        </p:txBody>
      </p:sp>
      <p:sp>
        <p:nvSpPr>
          <p:cNvPr id="1250323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Invertebrate Phylogeny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52357" name="Picture 5" descr="ch29_section01_slide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500" y="841375"/>
            <a:ext cx="7026275" cy="5597525"/>
          </a:xfrm>
          <a:prstGeom prst="rect">
            <a:avLst/>
          </a:prstGeom>
          <a:noFill/>
        </p:spPr>
      </p:pic>
      <p:sp>
        <p:nvSpPr>
          <p:cNvPr id="125235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Invertebrate Phylogeny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54405" name="Picture 1029" descr="ch29_section01_slide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6788" y="493713"/>
            <a:ext cx="7194550" cy="5767387"/>
          </a:xfrm>
          <a:prstGeom prst="rect">
            <a:avLst/>
          </a:prstGeom>
          <a:noFill/>
        </p:spPr>
      </p:pic>
      <p:sp>
        <p:nvSpPr>
          <p:cNvPr id="1254408" name="Rectangle 10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Invertebrate Phylogeny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82962" name="Rectangle 18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  <a:p>
            <a:pPr lvl="1"/>
            <a:r>
              <a:rPr lang="en-US"/>
              <a:t>What are the major trends in invertebrate evolution?</a:t>
            </a:r>
          </a:p>
          <a:p>
            <a:pPr lvl="1"/>
            <a:endParaRPr lang="en-US"/>
          </a:p>
        </p:txBody>
      </p:sp>
      <p:sp>
        <p:nvSpPr>
          <p:cNvPr id="82966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Invertebrate Phylogeny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51562" name="Rectangle 10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Evolutionary Trends</a:t>
            </a:r>
          </a:p>
          <a:p>
            <a:r>
              <a:rPr lang="en-US" sz="2800" b="0">
                <a:solidFill>
                  <a:schemeClr val="tx1"/>
                </a:solidFill>
              </a:rPr>
              <a:t>The appearance of each phylum in the fossil record represents the evolution of a successful and unique body plan. </a:t>
            </a:r>
          </a:p>
          <a:p>
            <a:r>
              <a:rPr lang="en-US" sz="2800" b="0">
                <a:solidFill>
                  <a:schemeClr val="tx1"/>
                </a:solidFill>
              </a:rPr>
              <a:t>Features of this body plan typically change over time, leading to the formation of many new traits.</a:t>
            </a:r>
            <a:endParaRPr lang="en-US" sz="2800"/>
          </a:p>
          <a:p>
            <a:pPr lvl="1"/>
            <a:endParaRPr lang="en-US"/>
          </a:p>
        </p:txBody>
      </p:sp>
      <p:sp>
        <p:nvSpPr>
          <p:cNvPr id="151563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Evolutionary Trends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60549" name="Picture 5" descr="ch29_section01_slide21"/>
          <p:cNvPicPr>
            <a:picLocks noChangeAspect="1" noChangeArrowheads="1"/>
          </p:cNvPicPr>
          <p:nvPr/>
        </p:nvPicPr>
        <p:blipFill>
          <a:blip r:embed="rId3" cstate="print"/>
          <a:srcRect l="111"/>
          <a:stretch>
            <a:fillRect/>
          </a:stretch>
        </p:blipFill>
        <p:spPr bwMode="auto">
          <a:xfrm>
            <a:off x="279400" y="1628775"/>
            <a:ext cx="8588375" cy="3656013"/>
          </a:xfrm>
          <a:prstGeom prst="rect">
            <a:avLst/>
          </a:prstGeom>
          <a:noFill/>
        </p:spPr>
      </p:pic>
      <p:sp>
        <p:nvSpPr>
          <p:cNvPr id="126055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Evolutionary Trends</a:t>
            </a:r>
            <a:br>
              <a:rPr lang="en-US"/>
            </a:br>
            <a:endParaRPr lang="en-US"/>
          </a:p>
        </p:txBody>
      </p:sp>
      <p:sp>
        <p:nvSpPr>
          <p:cNvPr id="1260554" name="Rectangle 10"/>
          <p:cNvSpPr>
            <a:spLocks noChangeArrowheads="1"/>
          </p:cNvSpPr>
          <p:nvPr/>
        </p:nvSpPr>
        <p:spPr bwMode="auto">
          <a:xfrm>
            <a:off x="174625" y="1939925"/>
            <a:ext cx="111125" cy="276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62599" name="Picture 7" descr="ch29_section01_slide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88" y="1693863"/>
            <a:ext cx="8869362" cy="3382962"/>
          </a:xfrm>
          <a:prstGeom prst="rect">
            <a:avLst/>
          </a:prstGeom>
          <a:noFill/>
        </p:spPr>
      </p:pic>
      <p:sp>
        <p:nvSpPr>
          <p:cNvPr id="126260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Evolutionary Trends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646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Specialized Cells, Tissues, and Organs</a:t>
            </a:r>
          </a:p>
          <a:p>
            <a:pPr lvl="2"/>
            <a:r>
              <a:rPr lang="en-US"/>
              <a:t>As larger and more complex animals evolved, specialized cells joined together to form tissues, organs, and organ systems that work together to carry out complex functions.</a:t>
            </a:r>
          </a:p>
          <a:p>
            <a:pPr lvl="2"/>
            <a:r>
              <a:rPr lang="en-US"/>
              <a:t>Flatworms have simple organs for digestion, excretion, response, and reproduction. </a:t>
            </a:r>
          </a:p>
          <a:p>
            <a:pPr lvl="2"/>
            <a:r>
              <a:rPr lang="en-US"/>
              <a:t>More complex animals, such as mollusks and arthropods, have organ systems.</a:t>
            </a:r>
          </a:p>
        </p:txBody>
      </p:sp>
      <p:sp>
        <p:nvSpPr>
          <p:cNvPr id="12646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Evolutionary Trends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4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4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66700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/>
              <a:t>Evolutionary Trends</a:t>
            </a:r>
            <a:br>
              <a:rPr lang="en-US" sz="1600"/>
            </a:br>
            <a:endParaRPr lang="en-US" sz="1600"/>
          </a:p>
        </p:txBody>
      </p:sp>
      <p:sp>
        <p:nvSpPr>
          <p:cNvPr id="1266701" name="Rectangle 1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Body Symmetry</a:t>
            </a:r>
          </a:p>
          <a:p>
            <a:pPr lvl="2"/>
            <a:r>
              <a:rPr lang="en-US"/>
              <a:t>All invertebrates, except sponges, exhibit some type of body symmetry.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486410" name="Rectangle 10"/>
          <p:cNvSpPr>
            <a:spLocks noGrp="1" noChangeArrowheads="1"/>
          </p:cNvSpPr>
          <p:nvPr>
            <p:ph type="title"/>
          </p:nvPr>
        </p:nvSpPr>
        <p:spPr>
          <a:xfrm>
            <a:off x="1827213" y="0"/>
            <a:ext cx="7075487" cy="1071563"/>
          </a:xfrm>
        </p:spPr>
        <p:txBody>
          <a:bodyPr/>
          <a:lstStyle/>
          <a:p>
            <a:r>
              <a:rPr lang="en-US"/>
              <a:t>29–1 Invertebrate Evolution</a:t>
            </a:r>
          </a:p>
        </p:txBody>
      </p:sp>
      <p:pic>
        <p:nvPicPr>
          <p:cNvPr id="486413" name="Picture 13" descr="opening_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47900" y="930275"/>
            <a:ext cx="4646613" cy="5622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404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/>
              <a:t>Evolutionary Trends</a:t>
            </a:r>
            <a:br>
              <a:rPr lang="en-US" sz="1600"/>
            </a:br>
            <a:endParaRPr lang="en-US" sz="1600"/>
          </a:p>
        </p:txBody>
      </p:sp>
      <p:pic>
        <p:nvPicPr>
          <p:cNvPr id="1324042" name="Picture 10"/>
          <p:cNvPicPr>
            <a:picLocks noChangeAspect="1" noChangeArrowheads="1"/>
          </p:cNvPicPr>
          <p:nvPr/>
        </p:nvPicPr>
        <p:blipFill>
          <a:blip r:embed="rId3" cstate="print"/>
          <a:srcRect t="5991" b="5301"/>
          <a:stretch>
            <a:fillRect/>
          </a:stretch>
        </p:blipFill>
        <p:spPr bwMode="auto">
          <a:xfrm>
            <a:off x="2819400" y="2319338"/>
            <a:ext cx="3505200" cy="387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24041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/>
              <a:t>Cnidarians and echinoderms exhibit radial symmetry where parts extend from the center of the body.</a:t>
            </a:r>
          </a:p>
        </p:txBody>
      </p:sp>
      <p:sp>
        <p:nvSpPr>
          <p:cNvPr id="1324043" name="Freeform 11"/>
          <p:cNvSpPr>
            <a:spLocks/>
          </p:cNvSpPr>
          <p:nvPr/>
        </p:nvSpPr>
        <p:spPr bwMode="auto">
          <a:xfrm>
            <a:off x="5746750" y="5472113"/>
            <a:ext cx="1001713" cy="508000"/>
          </a:xfrm>
          <a:custGeom>
            <a:avLst/>
            <a:gdLst/>
            <a:ahLst/>
            <a:cxnLst>
              <a:cxn ang="0">
                <a:pos x="0" y="27"/>
              </a:cxn>
              <a:cxn ang="0">
                <a:pos x="9" y="320"/>
              </a:cxn>
              <a:cxn ang="0">
                <a:pos x="631" y="256"/>
              </a:cxn>
              <a:cxn ang="0">
                <a:pos x="604" y="18"/>
              </a:cxn>
              <a:cxn ang="0">
                <a:pos x="284" y="0"/>
              </a:cxn>
              <a:cxn ang="0">
                <a:pos x="0" y="27"/>
              </a:cxn>
            </a:cxnLst>
            <a:rect l="0" t="0" r="r" b="b"/>
            <a:pathLst>
              <a:path w="631" h="320">
                <a:moveTo>
                  <a:pt x="0" y="27"/>
                </a:moveTo>
                <a:lnTo>
                  <a:pt x="9" y="320"/>
                </a:lnTo>
                <a:lnTo>
                  <a:pt x="631" y="256"/>
                </a:lnTo>
                <a:lnTo>
                  <a:pt x="604" y="18"/>
                </a:lnTo>
                <a:lnTo>
                  <a:pt x="284" y="0"/>
                </a:lnTo>
                <a:lnTo>
                  <a:pt x="0" y="2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24044" name="Text Box 12"/>
          <p:cNvSpPr txBox="1">
            <a:spLocks noChangeArrowheads="1"/>
          </p:cNvSpPr>
          <p:nvPr/>
        </p:nvSpPr>
        <p:spPr bwMode="auto">
          <a:xfrm>
            <a:off x="6343650" y="4021138"/>
            <a:ext cx="280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Radial symmetry</a:t>
            </a:r>
          </a:p>
        </p:txBody>
      </p:sp>
      <p:sp>
        <p:nvSpPr>
          <p:cNvPr id="1324046" name="Rectangle 14"/>
          <p:cNvSpPr>
            <a:spLocks noChangeArrowheads="1"/>
          </p:cNvSpPr>
          <p:nvPr/>
        </p:nvSpPr>
        <p:spPr bwMode="auto">
          <a:xfrm>
            <a:off x="4194175" y="5805488"/>
            <a:ext cx="871538" cy="5524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4045" name="Text Box 13"/>
          <p:cNvSpPr txBox="1">
            <a:spLocks noChangeArrowheads="1"/>
          </p:cNvSpPr>
          <p:nvPr/>
        </p:nvSpPr>
        <p:spPr bwMode="auto">
          <a:xfrm>
            <a:off x="4040188" y="5857875"/>
            <a:ext cx="13192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Planes of  symmetry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326091" name="Picture 1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7433" t="-174" r="11234" b="2477"/>
          <a:stretch>
            <a:fillRect/>
          </a:stretch>
        </p:blipFill>
        <p:spPr bwMode="auto">
          <a:xfrm>
            <a:off x="1870075" y="2370138"/>
            <a:ext cx="4533900" cy="402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2608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/>
              <a:t>Evolutionary Trends</a:t>
            </a:r>
            <a:br>
              <a:rPr lang="en-US" sz="1600"/>
            </a:br>
            <a:endParaRPr lang="en-US" sz="1600"/>
          </a:p>
        </p:txBody>
      </p:sp>
      <p:sp>
        <p:nvSpPr>
          <p:cNvPr id="1326092" name="Rectangle 12"/>
          <p:cNvSpPr>
            <a:spLocks noChangeArrowheads="1"/>
          </p:cNvSpPr>
          <p:nvPr/>
        </p:nvSpPr>
        <p:spPr bwMode="auto">
          <a:xfrm>
            <a:off x="2714625" y="1857375"/>
            <a:ext cx="2046288" cy="406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6093" name="Text Box 13"/>
          <p:cNvSpPr txBox="1">
            <a:spLocks noChangeArrowheads="1"/>
          </p:cNvSpPr>
          <p:nvPr/>
        </p:nvSpPr>
        <p:spPr bwMode="auto">
          <a:xfrm>
            <a:off x="6343650" y="4021138"/>
            <a:ext cx="280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Bilateral symmetry</a:t>
            </a:r>
          </a:p>
        </p:txBody>
      </p:sp>
      <p:sp>
        <p:nvSpPr>
          <p:cNvPr id="1326094" name="Rectangle 14"/>
          <p:cNvSpPr>
            <a:spLocks noChangeArrowheads="1"/>
          </p:cNvSpPr>
          <p:nvPr/>
        </p:nvSpPr>
        <p:spPr bwMode="auto">
          <a:xfrm>
            <a:off x="3048000" y="2303463"/>
            <a:ext cx="1625600" cy="3381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609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/>
              <a:t>Worms, mollusks, and arthropods exhibit </a:t>
            </a:r>
            <a:r>
              <a:rPr lang="en-US" b="1"/>
              <a:t>bilateral symmetry</a:t>
            </a:r>
            <a:r>
              <a:rPr lang="en-US"/>
              <a:t>, or have mirror-image left and right sides.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813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/>
              <a:t>Evolutionary Trends</a:t>
            </a:r>
            <a:br>
              <a:rPr lang="en-US" sz="1600"/>
            </a:br>
            <a:endParaRPr lang="en-US" sz="1600"/>
          </a:p>
        </p:txBody>
      </p:sp>
      <p:sp>
        <p:nvSpPr>
          <p:cNvPr id="1328139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Cephalization</a:t>
            </a:r>
          </a:p>
          <a:p>
            <a:pPr lvl="2">
              <a:spcBef>
                <a:spcPct val="80000"/>
              </a:spcBef>
            </a:pPr>
            <a:r>
              <a:rPr lang="en-US" b="0"/>
              <a:t>Cephalization is the concentration of sense organs and nerve cells in the front of the body.</a:t>
            </a:r>
            <a:endParaRPr lang="en-US"/>
          </a:p>
          <a:p>
            <a:pPr lvl="2"/>
            <a:r>
              <a:rPr lang="en-US"/>
              <a:t>Invertebrates with cephalization can respond to the environment in more sophisticated ways than can simpler invertebrates. </a:t>
            </a:r>
          </a:p>
        </p:txBody>
      </p:sp>
      <p:pic>
        <p:nvPicPr>
          <p:cNvPr id="1328132" name="Picture 4" descr="k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2313" y="3708400"/>
            <a:ext cx="671512" cy="433388"/>
          </a:xfrm>
          <a:prstGeom prst="rect">
            <a:avLst/>
          </a:prstGeom>
          <a:noFill/>
        </p:spPr>
      </p:pic>
      <p:sp>
        <p:nvSpPr>
          <p:cNvPr id="1328133" name="Rectangle 5"/>
          <p:cNvSpPr>
            <a:spLocks noChangeArrowheads="1"/>
          </p:cNvSpPr>
          <p:nvPr/>
        </p:nvSpPr>
        <p:spPr bwMode="auto">
          <a:xfrm>
            <a:off x="495300" y="3667125"/>
            <a:ext cx="993775" cy="6492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28140" name="Rectangle 12"/>
          <p:cNvSpPr>
            <a:spLocks noChangeArrowheads="1"/>
          </p:cNvSpPr>
          <p:nvPr/>
        </p:nvSpPr>
        <p:spPr bwMode="auto">
          <a:xfrm>
            <a:off x="509588" y="2060575"/>
            <a:ext cx="890587" cy="5318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28141" name="Picture 13" descr="k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00" y="3306763"/>
            <a:ext cx="671513" cy="433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8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70789" name="Rectangle 5"/>
          <p:cNvSpPr>
            <a:spLocks noGrp="1" noChangeArrowheads="1"/>
          </p:cNvSpPr>
          <p:nvPr>
            <p:ph type="title"/>
          </p:nvPr>
        </p:nvSpPr>
        <p:spPr>
          <a:xfrm>
            <a:off x="5118100" y="0"/>
            <a:ext cx="4076700" cy="457200"/>
          </a:xfrm>
        </p:spPr>
        <p:txBody>
          <a:bodyPr/>
          <a:lstStyle/>
          <a:p>
            <a:r>
              <a:rPr lang="en-US"/>
              <a:t>Evolutionary Trends</a:t>
            </a:r>
          </a:p>
        </p:txBody>
      </p:sp>
      <p:sp>
        <p:nvSpPr>
          <p:cNvPr id="1270790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most worms and arthropods, nerve cells are arranged in structures called ganglia. </a:t>
            </a:r>
          </a:p>
          <a:p>
            <a:r>
              <a:rPr lang="en-US"/>
              <a:t>In more complex invertebrates, nerve cells form an organ called a brain.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7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789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Segmentation</a:t>
            </a:r>
          </a:p>
          <a:p>
            <a:pPr lvl="2"/>
            <a:r>
              <a:rPr lang="en-US"/>
              <a:t>Over the course of evolution, different segments in invertebrates have often become specialized for specific functions. </a:t>
            </a:r>
          </a:p>
          <a:p>
            <a:pPr lvl="2"/>
            <a:r>
              <a:rPr lang="en-US"/>
              <a:t>Segmentation allows an animal to increase its size with minimal new genetic material.</a:t>
            </a:r>
          </a:p>
        </p:txBody>
      </p:sp>
      <p:sp>
        <p:nvSpPr>
          <p:cNvPr id="12789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Evolutionary Trends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8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pic>
        <p:nvPicPr>
          <p:cNvPr id="1281029" name="Picture 5" descr="ch29_section01_slide28"/>
          <p:cNvPicPr>
            <a:picLocks noChangeAspect="1" noChangeArrowheads="1"/>
          </p:cNvPicPr>
          <p:nvPr/>
        </p:nvPicPr>
        <p:blipFill>
          <a:blip r:embed="rId3" cstate="print"/>
          <a:srcRect t="14418" b="10938"/>
          <a:stretch>
            <a:fillRect/>
          </a:stretch>
        </p:blipFill>
        <p:spPr bwMode="auto">
          <a:xfrm>
            <a:off x="2251075" y="3429000"/>
            <a:ext cx="4651375" cy="2597150"/>
          </a:xfrm>
          <a:prstGeom prst="rect">
            <a:avLst/>
          </a:prstGeom>
          <a:noFill/>
        </p:spPr>
      </p:pic>
      <p:sp>
        <p:nvSpPr>
          <p:cNvPr id="1281033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65125" y="730250"/>
            <a:ext cx="8547100" cy="4848225"/>
          </a:xfrm>
          <a:noFill/>
        </p:spPr>
        <p:txBody>
          <a:bodyPr/>
          <a:lstStyle/>
          <a:p>
            <a:pPr lvl="1"/>
            <a:r>
              <a:rPr lang="en-US"/>
              <a:t>Coelom Formation </a:t>
            </a:r>
          </a:p>
          <a:p>
            <a:pPr lvl="2"/>
            <a:r>
              <a:rPr lang="en-US"/>
              <a:t>Flatworms are acoelomates. This means they have no coelom, or body cavity, that forms between the germ layers. </a:t>
            </a:r>
          </a:p>
        </p:txBody>
      </p:sp>
      <p:sp>
        <p:nvSpPr>
          <p:cNvPr id="1281031" name="Rectangle 7"/>
          <p:cNvSpPr>
            <a:spLocks noChangeArrowheads="1"/>
          </p:cNvSpPr>
          <p:nvPr/>
        </p:nvSpPr>
        <p:spPr bwMode="auto">
          <a:xfrm>
            <a:off x="2135188" y="5091113"/>
            <a:ext cx="1060450" cy="8604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1030" name="Text Box 6"/>
          <p:cNvSpPr txBox="1">
            <a:spLocks noChangeArrowheads="1"/>
          </p:cNvSpPr>
          <p:nvPr/>
        </p:nvSpPr>
        <p:spPr bwMode="auto">
          <a:xfrm>
            <a:off x="2039938" y="5108575"/>
            <a:ext cx="1474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Digestive cavity</a:t>
            </a:r>
          </a:p>
        </p:txBody>
      </p:sp>
      <p:sp>
        <p:nvSpPr>
          <p:cNvPr id="1281036" name="Text Box 12"/>
          <p:cNvSpPr txBox="1">
            <a:spLocks noChangeArrowheads="1"/>
          </p:cNvSpPr>
          <p:nvPr/>
        </p:nvSpPr>
        <p:spPr bwMode="auto">
          <a:xfrm>
            <a:off x="3446463" y="6057900"/>
            <a:ext cx="3379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effectLst/>
              </a:rPr>
              <a:t>Acoelomate</a:t>
            </a:r>
          </a:p>
        </p:txBody>
      </p:sp>
      <p:sp>
        <p:nvSpPr>
          <p:cNvPr id="1281037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Evolutionary Trends</a:t>
            </a:r>
            <a:br>
              <a:rPr lang="en-US"/>
            </a:br>
            <a:endParaRPr lang="en-US"/>
          </a:p>
        </p:txBody>
      </p:sp>
      <p:pic>
        <p:nvPicPr>
          <p:cNvPr id="1281038" name="Picture 14" descr="ch29_section01_slide28"/>
          <p:cNvPicPr>
            <a:picLocks noChangeAspect="1" noChangeArrowheads="1"/>
          </p:cNvPicPr>
          <p:nvPr/>
        </p:nvPicPr>
        <p:blipFill>
          <a:blip r:embed="rId4" cstate="print"/>
          <a:srcRect b="84807"/>
          <a:stretch>
            <a:fillRect/>
          </a:stretch>
        </p:blipFill>
        <p:spPr bwMode="auto">
          <a:xfrm>
            <a:off x="2054225" y="2774950"/>
            <a:ext cx="6116638" cy="676275"/>
          </a:xfrm>
          <a:prstGeom prst="rect">
            <a:avLst/>
          </a:prstGeom>
          <a:noFill/>
        </p:spPr>
      </p:pic>
      <p:sp>
        <p:nvSpPr>
          <p:cNvPr id="1281039" name="Text Box 15"/>
          <p:cNvSpPr txBox="1">
            <a:spLocks noChangeArrowheads="1"/>
          </p:cNvSpPr>
          <p:nvPr/>
        </p:nvSpPr>
        <p:spPr bwMode="auto">
          <a:xfrm>
            <a:off x="2730500" y="2878138"/>
            <a:ext cx="130492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Ectoderm</a:t>
            </a:r>
          </a:p>
        </p:txBody>
      </p:sp>
      <p:sp>
        <p:nvSpPr>
          <p:cNvPr id="1281041" name="Text Box 17"/>
          <p:cNvSpPr txBox="1">
            <a:spLocks noChangeArrowheads="1"/>
          </p:cNvSpPr>
          <p:nvPr/>
        </p:nvSpPr>
        <p:spPr bwMode="auto">
          <a:xfrm>
            <a:off x="4600575" y="2884488"/>
            <a:ext cx="1376363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Mesoderm</a:t>
            </a:r>
          </a:p>
        </p:txBody>
      </p:sp>
      <p:sp>
        <p:nvSpPr>
          <p:cNvPr id="1281042" name="Text Box 18"/>
          <p:cNvSpPr txBox="1">
            <a:spLocks noChangeArrowheads="1"/>
          </p:cNvSpPr>
          <p:nvPr/>
        </p:nvSpPr>
        <p:spPr bwMode="auto">
          <a:xfrm>
            <a:off x="6450013" y="2876550"/>
            <a:ext cx="134937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Endoderm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307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Pseudocoelomates have a body cavity lined partially with mesoderm.</a:t>
            </a:r>
          </a:p>
        </p:txBody>
      </p:sp>
      <p:pic>
        <p:nvPicPr>
          <p:cNvPr id="1283080" name="Picture 8" descr="ch29_section01_slide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4138" y="2090738"/>
            <a:ext cx="5324475" cy="4479925"/>
          </a:xfrm>
          <a:prstGeom prst="rect">
            <a:avLst/>
          </a:prstGeom>
          <a:noFill/>
        </p:spPr>
      </p:pic>
      <p:sp>
        <p:nvSpPr>
          <p:cNvPr id="128308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Evolutionary Trends</a:t>
            </a:r>
            <a:br>
              <a:rPr lang="en-US"/>
            </a:br>
            <a:endParaRPr lang="en-US"/>
          </a:p>
        </p:txBody>
      </p:sp>
      <p:sp>
        <p:nvSpPr>
          <p:cNvPr id="1283084" name="Rectangle 12"/>
          <p:cNvSpPr>
            <a:spLocks noChangeArrowheads="1"/>
          </p:cNvSpPr>
          <p:nvPr/>
        </p:nvSpPr>
        <p:spPr bwMode="auto">
          <a:xfrm>
            <a:off x="3860800" y="6053138"/>
            <a:ext cx="2903538" cy="536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3085" name="Text Box 13"/>
          <p:cNvSpPr txBox="1">
            <a:spLocks noChangeArrowheads="1"/>
          </p:cNvSpPr>
          <p:nvPr/>
        </p:nvSpPr>
        <p:spPr bwMode="auto">
          <a:xfrm>
            <a:off x="3446463" y="6057900"/>
            <a:ext cx="3379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effectLst/>
              </a:rPr>
              <a:t>Pseudocoelomate</a:t>
            </a:r>
          </a:p>
        </p:txBody>
      </p:sp>
      <p:sp>
        <p:nvSpPr>
          <p:cNvPr id="1283088" name="Rectangle 16"/>
          <p:cNvSpPr>
            <a:spLocks noChangeArrowheads="1"/>
          </p:cNvSpPr>
          <p:nvPr/>
        </p:nvSpPr>
        <p:spPr bwMode="auto">
          <a:xfrm>
            <a:off x="1450975" y="2873375"/>
            <a:ext cx="2149475" cy="319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3089" name="Rectangle 17"/>
          <p:cNvSpPr>
            <a:spLocks noChangeArrowheads="1"/>
          </p:cNvSpPr>
          <p:nvPr/>
        </p:nvSpPr>
        <p:spPr bwMode="auto">
          <a:xfrm>
            <a:off x="2176463" y="4368800"/>
            <a:ext cx="1350962" cy="798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3086" name="Text Box 14"/>
          <p:cNvSpPr txBox="1">
            <a:spLocks noChangeArrowheads="1"/>
          </p:cNvSpPr>
          <p:nvPr/>
        </p:nvSpPr>
        <p:spPr bwMode="auto">
          <a:xfrm>
            <a:off x="1003300" y="2878138"/>
            <a:ext cx="33797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Pseudocoelom</a:t>
            </a:r>
          </a:p>
        </p:txBody>
      </p:sp>
      <p:sp>
        <p:nvSpPr>
          <p:cNvPr id="1283087" name="Text Box 15"/>
          <p:cNvSpPr txBox="1">
            <a:spLocks noChangeArrowheads="1"/>
          </p:cNvSpPr>
          <p:nvPr/>
        </p:nvSpPr>
        <p:spPr bwMode="auto">
          <a:xfrm>
            <a:off x="884238" y="4467225"/>
            <a:ext cx="3379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Digestive tract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Most complex animal phyla have a true coelom that is lined completely with tissue derived from mesoderm.</a:t>
            </a:r>
          </a:p>
          <a:p>
            <a:pPr lvl="1"/>
            <a:endParaRPr lang="en-US"/>
          </a:p>
          <a:p>
            <a:pPr lvl="2"/>
            <a:endParaRPr lang="en-US"/>
          </a:p>
        </p:txBody>
      </p:sp>
      <p:pic>
        <p:nvPicPr>
          <p:cNvPr id="1285125" name="Picture 5" descr="ch29_section01_slide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81225" y="2817813"/>
            <a:ext cx="4562475" cy="3649662"/>
          </a:xfrm>
          <a:prstGeom prst="rect">
            <a:avLst/>
          </a:prstGeom>
          <a:noFill/>
        </p:spPr>
      </p:pic>
      <p:sp>
        <p:nvSpPr>
          <p:cNvPr id="1285129" name="Rectangle 9"/>
          <p:cNvSpPr>
            <a:spLocks noChangeArrowheads="1"/>
          </p:cNvSpPr>
          <p:nvPr/>
        </p:nvSpPr>
        <p:spPr bwMode="auto">
          <a:xfrm>
            <a:off x="2414588" y="4092575"/>
            <a:ext cx="973137" cy="3476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5130" name="Rectangle 10"/>
          <p:cNvSpPr>
            <a:spLocks noChangeArrowheads="1"/>
          </p:cNvSpPr>
          <p:nvPr/>
        </p:nvSpPr>
        <p:spPr bwMode="auto">
          <a:xfrm>
            <a:off x="1981200" y="4610100"/>
            <a:ext cx="1393825" cy="7683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5126" name="Text Box 6"/>
          <p:cNvSpPr txBox="1">
            <a:spLocks noChangeArrowheads="1"/>
          </p:cNvSpPr>
          <p:nvPr/>
        </p:nvSpPr>
        <p:spPr bwMode="auto">
          <a:xfrm>
            <a:off x="2354263" y="4049713"/>
            <a:ext cx="1566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Coelom</a:t>
            </a:r>
          </a:p>
        </p:txBody>
      </p:sp>
      <p:sp>
        <p:nvSpPr>
          <p:cNvPr id="1285128" name="Text Box 8"/>
          <p:cNvSpPr txBox="1">
            <a:spLocks noChangeArrowheads="1"/>
          </p:cNvSpPr>
          <p:nvPr/>
        </p:nvSpPr>
        <p:spPr bwMode="auto">
          <a:xfrm>
            <a:off x="1595438" y="4705350"/>
            <a:ext cx="26114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effectLst/>
              </a:rPr>
              <a:t>Digestive tract</a:t>
            </a:r>
          </a:p>
        </p:txBody>
      </p:sp>
      <p:sp>
        <p:nvSpPr>
          <p:cNvPr id="1285133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Evolutionary Trends</a:t>
            </a:r>
            <a:br>
              <a:rPr lang="en-US"/>
            </a:br>
            <a:endParaRPr lang="en-US"/>
          </a:p>
        </p:txBody>
      </p:sp>
      <p:sp>
        <p:nvSpPr>
          <p:cNvPr id="1285135" name="Rectangle 15"/>
          <p:cNvSpPr>
            <a:spLocks noChangeArrowheads="1"/>
          </p:cNvSpPr>
          <p:nvPr/>
        </p:nvSpPr>
        <p:spPr bwMode="auto">
          <a:xfrm>
            <a:off x="3598863" y="6154738"/>
            <a:ext cx="2178050" cy="3333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85137" name="Rectangle 17"/>
          <p:cNvSpPr>
            <a:spLocks noChangeArrowheads="1"/>
          </p:cNvSpPr>
          <p:nvPr/>
        </p:nvSpPr>
        <p:spPr bwMode="auto">
          <a:xfrm>
            <a:off x="406400" y="2176463"/>
            <a:ext cx="987425" cy="7699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85138" name="Picture 18" descr="ke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300" y="1143000"/>
            <a:ext cx="673100" cy="434975"/>
          </a:xfrm>
          <a:prstGeom prst="rect">
            <a:avLst/>
          </a:prstGeom>
          <a:noFill/>
        </p:spPr>
      </p:pic>
      <p:sp>
        <p:nvSpPr>
          <p:cNvPr id="1285140" name="Text Box 20"/>
          <p:cNvSpPr txBox="1">
            <a:spLocks noChangeArrowheads="1"/>
          </p:cNvSpPr>
          <p:nvPr/>
        </p:nvSpPr>
        <p:spPr bwMode="auto">
          <a:xfrm>
            <a:off x="3446463" y="6057900"/>
            <a:ext cx="3379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effectLst/>
              </a:rPr>
              <a:t>Coelomate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871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lvl="1"/>
            <a:r>
              <a:rPr lang="en-US"/>
              <a:t>Embryological Development  </a:t>
            </a:r>
          </a:p>
          <a:p>
            <a:pPr lvl="2"/>
            <a:r>
              <a:rPr lang="en-US"/>
              <a:t>In most invertebrates, the zygote divides to form a blastula—a hollow ball of cells. </a:t>
            </a:r>
          </a:p>
          <a:p>
            <a:pPr lvl="2"/>
            <a:r>
              <a:rPr lang="en-US"/>
              <a:t>In protostomes, the blastopore, or the opening of the blastula, develops into a mouth. </a:t>
            </a:r>
          </a:p>
          <a:p>
            <a:pPr lvl="2"/>
            <a:r>
              <a:rPr lang="en-US"/>
              <a:t>In deuterostomes, the blastopore forms an anus.</a:t>
            </a:r>
          </a:p>
        </p:txBody>
      </p:sp>
      <p:sp>
        <p:nvSpPr>
          <p:cNvPr id="12871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Evolutionary Trends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29–1</a:t>
            </a:r>
          </a:p>
        </p:txBody>
      </p:sp>
      <p:sp>
        <p:nvSpPr>
          <p:cNvPr id="129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endParaRPr lang="en-US"/>
          </a:p>
          <a:p>
            <a:endParaRPr lang="en-US"/>
          </a:p>
        </p:txBody>
      </p:sp>
      <p:sp>
        <p:nvSpPr>
          <p:cNvPr id="1290245" name="Rectangle 5">
            <a:hlinkClick r:id="rId3"/>
          </p:cNvPr>
          <p:cNvSpPr>
            <a:spLocks noChangeArrowheads="1"/>
          </p:cNvSpPr>
          <p:nvPr/>
        </p:nvSpPr>
        <p:spPr bwMode="auto">
          <a:xfrm>
            <a:off x="5148263" y="2743200"/>
            <a:ext cx="2689225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423950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Origin of Invertebrates</a:t>
            </a:r>
          </a:p>
        </p:txBody>
      </p:sp>
      <p:sp>
        <p:nvSpPr>
          <p:cNvPr id="423951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Origin of Invertebrates </a:t>
            </a:r>
          </a:p>
          <a:p>
            <a:pPr lvl="1"/>
            <a:r>
              <a:rPr lang="en-US"/>
              <a:t>Invertebrate fossils, dating between 575 and 543 million years ago, were discovered in the Ediacara Hills of Australia and in Chengjiang, China. </a:t>
            </a:r>
          </a:p>
          <a:p>
            <a:pPr lvl="1"/>
            <a:r>
              <a:rPr lang="en-US"/>
              <a:t>The Ediacaran fossils include some of the earliest and most primitive animals known.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9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3323" name="Rectangle 11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29–1</a:t>
            </a:r>
          </a:p>
        </p:txBody>
      </p:sp>
      <p:sp>
        <p:nvSpPr>
          <p:cNvPr id="1293324" name="Rectangle 1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sz="2400"/>
              <a:t>According to the most recent studies of animal fossils, which of the following is correct?</a:t>
            </a:r>
          </a:p>
          <a:p>
            <a:pPr lvl="2"/>
            <a:r>
              <a:rPr lang="en-US" sz="2400"/>
              <a:t>Annelids with a true coelom appeared before cnidarians with two germ layers.	</a:t>
            </a:r>
          </a:p>
          <a:p>
            <a:pPr lvl="2"/>
            <a:r>
              <a:rPr lang="en-US" sz="2400"/>
              <a:t>Radial symmetry appears in cnidarians and adult echinoderms.	</a:t>
            </a:r>
          </a:p>
          <a:p>
            <a:pPr lvl="2"/>
            <a:r>
              <a:rPr lang="en-US" sz="2400"/>
              <a:t>Protostome development appears after deuterostome development.	</a:t>
            </a:r>
          </a:p>
          <a:p>
            <a:pPr lvl="2"/>
            <a:r>
              <a:rPr lang="en-US" sz="2400"/>
              <a:t>Bilateral symmetry appears before tissues.</a:t>
            </a:r>
          </a:p>
        </p:txBody>
      </p:sp>
      <p:sp>
        <p:nvSpPr>
          <p:cNvPr id="1293316" name="Rectangle 4"/>
          <p:cNvSpPr>
            <a:spLocks noChangeArrowheads="1"/>
          </p:cNvSpPr>
          <p:nvPr/>
        </p:nvSpPr>
        <p:spPr bwMode="auto">
          <a:xfrm>
            <a:off x="1038225" y="2879725"/>
            <a:ext cx="7731125" cy="900113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93317" name="Picture 5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300" y="1092200"/>
            <a:ext cx="561975" cy="501650"/>
          </a:xfrm>
          <a:prstGeom prst="rect">
            <a:avLst/>
          </a:prstGeom>
          <a:noFill/>
        </p:spPr>
      </p:pic>
      <p:pic>
        <p:nvPicPr>
          <p:cNvPr id="1293318" name="Picture 6" descr="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3" y="2822575"/>
            <a:ext cx="582612" cy="519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331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7416" name="Rectangle 8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29–1</a:t>
            </a:r>
          </a:p>
        </p:txBody>
      </p:sp>
      <p:sp>
        <p:nvSpPr>
          <p:cNvPr id="1297417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Acoelomates lack </a:t>
            </a:r>
          </a:p>
          <a:p>
            <a:pPr lvl="2"/>
            <a:r>
              <a:rPr lang="en-US"/>
              <a:t>tissues.	</a:t>
            </a:r>
          </a:p>
          <a:p>
            <a:pPr lvl="2"/>
            <a:r>
              <a:rPr lang="en-US"/>
              <a:t>a coelom.	</a:t>
            </a:r>
          </a:p>
          <a:p>
            <a:pPr lvl="2"/>
            <a:r>
              <a:rPr lang="en-US"/>
              <a:t>radial symmetry.	</a:t>
            </a:r>
          </a:p>
          <a:p>
            <a:pPr lvl="2"/>
            <a:r>
              <a:rPr lang="en-US"/>
              <a:t>specialized cells.</a:t>
            </a:r>
          </a:p>
        </p:txBody>
      </p:sp>
      <p:sp>
        <p:nvSpPr>
          <p:cNvPr id="1297412" name="Rectangle 4"/>
          <p:cNvSpPr>
            <a:spLocks noChangeArrowheads="1"/>
          </p:cNvSpPr>
          <p:nvPr/>
        </p:nvSpPr>
        <p:spPr bwMode="auto">
          <a:xfrm>
            <a:off x="949325" y="2438400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97414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363" y="2406650"/>
            <a:ext cx="582612" cy="519113"/>
          </a:xfrm>
          <a:prstGeom prst="rect">
            <a:avLst/>
          </a:prstGeom>
          <a:noFill/>
        </p:spPr>
      </p:pic>
      <p:pic>
        <p:nvPicPr>
          <p:cNvPr id="1297415" name="Picture 7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8125" y="1087438"/>
            <a:ext cx="585788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741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99464" name="Rectangle 8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29–1</a:t>
            </a:r>
          </a:p>
        </p:txBody>
      </p:sp>
      <p:sp>
        <p:nvSpPr>
          <p:cNvPr id="1299465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Worms, mollusks, and arthropods exhibit </a:t>
            </a:r>
          </a:p>
          <a:p>
            <a:pPr lvl="2"/>
            <a:r>
              <a:rPr lang="en-US"/>
              <a:t>bilateral symmetry.	</a:t>
            </a:r>
          </a:p>
          <a:p>
            <a:pPr lvl="2"/>
            <a:r>
              <a:rPr lang="en-US"/>
              <a:t>radial symmetry.	</a:t>
            </a:r>
          </a:p>
          <a:p>
            <a:pPr lvl="2"/>
            <a:r>
              <a:rPr lang="en-US"/>
              <a:t>no internal specialization.	</a:t>
            </a:r>
          </a:p>
          <a:p>
            <a:pPr lvl="2"/>
            <a:r>
              <a:rPr lang="en-US"/>
              <a:t>similar larval forms.</a:t>
            </a:r>
          </a:p>
        </p:txBody>
      </p:sp>
      <p:sp>
        <p:nvSpPr>
          <p:cNvPr id="1299460" name="Rectangle 4"/>
          <p:cNvSpPr>
            <a:spLocks noChangeArrowheads="1"/>
          </p:cNvSpPr>
          <p:nvPr/>
        </p:nvSpPr>
        <p:spPr bwMode="auto">
          <a:xfrm>
            <a:off x="949325" y="1809750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299461" name="Picture 5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363" y="1778000"/>
            <a:ext cx="582612" cy="519113"/>
          </a:xfrm>
          <a:prstGeom prst="rect">
            <a:avLst/>
          </a:prstGeom>
          <a:noFill/>
        </p:spPr>
      </p:pic>
      <p:pic>
        <p:nvPicPr>
          <p:cNvPr id="1299463" name="Picture 7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946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1512" name="Rectangle 8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29–1</a:t>
            </a:r>
          </a:p>
        </p:txBody>
      </p:sp>
      <p:sp>
        <p:nvSpPr>
          <p:cNvPr id="1301513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In most invertebrates, the zygote divides repeatedly to form a </a:t>
            </a:r>
          </a:p>
          <a:p>
            <a:pPr lvl="2"/>
            <a:r>
              <a:rPr lang="en-US"/>
              <a:t>coelom.	</a:t>
            </a:r>
          </a:p>
          <a:p>
            <a:pPr lvl="2"/>
            <a:r>
              <a:rPr lang="en-US"/>
              <a:t>digestive tract.	</a:t>
            </a:r>
          </a:p>
          <a:p>
            <a:pPr lvl="2"/>
            <a:r>
              <a:rPr lang="en-US"/>
              <a:t>blastula.	</a:t>
            </a:r>
          </a:p>
          <a:p>
            <a:pPr lvl="2"/>
            <a:r>
              <a:rPr lang="en-US"/>
              <a:t>mesoderm.</a:t>
            </a:r>
          </a:p>
        </p:txBody>
      </p:sp>
      <p:sp>
        <p:nvSpPr>
          <p:cNvPr id="1301508" name="Rectangle 4"/>
          <p:cNvSpPr>
            <a:spLocks noChangeArrowheads="1"/>
          </p:cNvSpPr>
          <p:nvPr/>
        </p:nvSpPr>
        <p:spPr bwMode="auto">
          <a:xfrm>
            <a:off x="949325" y="3495675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01509" name="Picture 5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363" y="3463925"/>
            <a:ext cx="582612" cy="519113"/>
          </a:xfrm>
          <a:prstGeom prst="rect">
            <a:avLst/>
          </a:prstGeom>
          <a:noFill/>
        </p:spPr>
      </p:pic>
      <p:pic>
        <p:nvPicPr>
          <p:cNvPr id="1301511" name="Picture 7" descr="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150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03561" name="Rectangle 9"/>
          <p:cNvSpPr>
            <a:spLocks noGrp="1" noChangeArrowheads="1"/>
          </p:cNvSpPr>
          <p:nvPr>
            <p:ph type="title"/>
          </p:nvPr>
        </p:nvSpPr>
        <p:spPr>
          <a:xfrm>
            <a:off x="14288" y="165100"/>
            <a:ext cx="1069975" cy="427038"/>
          </a:xfrm>
        </p:spPr>
        <p:txBody>
          <a:bodyPr/>
          <a:lstStyle/>
          <a:p>
            <a:r>
              <a:rPr lang="en-US"/>
              <a:t>29–1</a:t>
            </a:r>
          </a:p>
        </p:txBody>
      </p:sp>
      <p:sp>
        <p:nvSpPr>
          <p:cNvPr id="1303562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The animal group that has no germ layers, body symmetry, cephalization, or coelom is the</a:t>
            </a:r>
          </a:p>
          <a:p>
            <a:pPr lvl="2"/>
            <a:r>
              <a:rPr lang="en-US"/>
              <a:t>flatworms.	</a:t>
            </a:r>
          </a:p>
          <a:p>
            <a:pPr lvl="2"/>
            <a:r>
              <a:rPr lang="en-US"/>
              <a:t>annelids.	</a:t>
            </a:r>
          </a:p>
          <a:p>
            <a:pPr lvl="2"/>
            <a:r>
              <a:rPr lang="en-US"/>
              <a:t>sponges.	</a:t>
            </a:r>
          </a:p>
          <a:p>
            <a:pPr lvl="2"/>
            <a:r>
              <a:rPr lang="en-US"/>
              <a:t>cnidarians.</a:t>
            </a:r>
          </a:p>
        </p:txBody>
      </p:sp>
      <p:sp>
        <p:nvSpPr>
          <p:cNvPr id="1303556" name="Rectangle 4"/>
          <p:cNvSpPr>
            <a:spLocks noChangeArrowheads="1"/>
          </p:cNvSpPr>
          <p:nvPr/>
        </p:nvSpPr>
        <p:spPr bwMode="auto">
          <a:xfrm>
            <a:off x="949325" y="3552825"/>
            <a:ext cx="7731125" cy="450850"/>
          </a:xfrm>
          <a:prstGeom prst="rect">
            <a:avLst/>
          </a:prstGeom>
          <a:solidFill>
            <a:srgbClr val="00CC00">
              <a:alpha val="28000"/>
            </a:srgbClr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03557" name="Picture 5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363" y="3521075"/>
            <a:ext cx="582612" cy="519113"/>
          </a:xfrm>
          <a:prstGeom prst="rect">
            <a:avLst/>
          </a:prstGeom>
          <a:noFill/>
        </p:spPr>
      </p:pic>
      <p:pic>
        <p:nvPicPr>
          <p:cNvPr id="1303560" name="Picture 8" descr="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38" y="1087438"/>
            <a:ext cx="585787" cy="52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355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924175"/>
            <a:ext cx="9144000" cy="609600"/>
          </a:xfrm>
          <a:noFill/>
        </p:spPr>
        <p:txBody>
          <a:bodyPr/>
          <a:lstStyle/>
          <a:p>
            <a:r>
              <a:rPr lang="en-US"/>
              <a:t>END OF SECTION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32198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547100" cy="6192838"/>
          </a:xfrm>
          <a:noFill/>
        </p:spPr>
        <p:txBody>
          <a:bodyPr/>
          <a:lstStyle/>
          <a:p>
            <a:pPr lvl="2"/>
            <a:r>
              <a:rPr lang="en-US"/>
              <a:t>The fossils:</a:t>
            </a:r>
          </a:p>
          <a:p>
            <a:pPr lvl="3"/>
            <a:r>
              <a:rPr lang="en-US"/>
              <a:t>were flat and plate shaped</a:t>
            </a:r>
          </a:p>
          <a:p>
            <a:pPr lvl="3"/>
            <a:r>
              <a:rPr lang="en-US"/>
              <a:t>were segmented</a:t>
            </a:r>
          </a:p>
          <a:p>
            <a:pPr lvl="3"/>
            <a:r>
              <a:rPr lang="en-US"/>
              <a:t>had bilateral symmetry</a:t>
            </a:r>
          </a:p>
          <a:p>
            <a:pPr lvl="3"/>
            <a:r>
              <a:rPr lang="en-US"/>
              <a:t>lived on the bottom of shallow seas</a:t>
            </a:r>
          </a:p>
          <a:p>
            <a:pPr lvl="3"/>
            <a:r>
              <a:rPr lang="en-US"/>
              <a:t>were made of soft tissues </a:t>
            </a:r>
          </a:p>
          <a:p>
            <a:pPr lvl="3"/>
            <a:r>
              <a:rPr lang="en-US"/>
              <a:t>absorbed nutrients from the surrounding water</a:t>
            </a:r>
          </a:p>
        </p:txBody>
      </p:sp>
      <p:sp>
        <p:nvSpPr>
          <p:cNvPr id="1321992" name="Rectangle 10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Origin of Invertebrates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29830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Some of these animals may have had photosynthetic algae living within their bodies.</a:t>
            </a:r>
          </a:p>
          <a:p>
            <a:r>
              <a:rPr lang="en-US"/>
              <a:t>Some may have been related to soft-bodied invertebrates.</a:t>
            </a:r>
          </a:p>
          <a:p>
            <a:r>
              <a:rPr lang="en-US"/>
              <a:t>They were probably simple and had little internal specialization.</a:t>
            </a:r>
          </a:p>
        </p:txBody>
      </p:sp>
      <p:sp>
        <p:nvSpPr>
          <p:cNvPr id="122983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Origin of Invertebrates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3188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Origin of Invertebrates</a:t>
            </a:r>
          </a:p>
        </p:txBody>
      </p:sp>
      <p:sp>
        <p:nvSpPr>
          <p:cNvPr id="1231882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Beginnings of Invertebrate Diversity</a:t>
            </a:r>
          </a:p>
          <a:p>
            <a:pPr lvl="2"/>
            <a:r>
              <a:rPr lang="en-US"/>
              <a:t>By the Cambrian Period, 544 million years ago, some animals had evolved shells, skeletons, and other hard body parts.</a:t>
            </a:r>
          </a:p>
          <a:p>
            <a:pPr lvl="2"/>
            <a:r>
              <a:rPr lang="en-US"/>
              <a:t>One of the best-known sites of Cambrian fossils is the Burgess Shale of Canada.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211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By the Cambrian period, animals had acquired specialized cells, tissues, and organs.</a:t>
            </a:r>
          </a:p>
          <a:p>
            <a:r>
              <a:rPr lang="en-US"/>
              <a:t>During that time, the ancestors of most modern animal phyla first appeared in the fossil record.</a:t>
            </a:r>
          </a:p>
        </p:txBody>
      </p:sp>
      <p:sp>
        <p:nvSpPr>
          <p:cNvPr id="124212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Origin of Invertebrates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2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416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642350" cy="5051425"/>
          </a:xfrm>
        </p:spPr>
        <p:txBody>
          <a:bodyPr/>
          <a:lstStyle/>
          <a:p>
            <a:r>
              <a:rPr lang="en-US"/>
              <a:t>The animals of the Burgess Shale had many of the characteristics of modern day invertebrates including:</a:t>
            </a:r>
          </a:p>
          <a:p>
            <a:pPr lvl="2"/>
            <a:r>
              <a:rPr lang="en-US"/>
              <a:t>body symmetry</a:t>
            </a:r>
          </a:p>
          <a:p>
            <a:pPr lvl="2"/>
            <a:r>
              <a:rPr lang="en-US"/>
              <a:t>segmentation</a:t>
            </a:r>
          </a:p>
          <a:p>
            <a:pPr lvl="2"/>
            <a:r>
              <a:rPr lang="en-US"/>
              <a:t>a skeleton</a:t>
            </a:r>
          </a:p>
          <a:p>
            <a:pPr lvl="2"/>
            <a:r>
              <a:rPr lang="en-US"/>
              <a:t>a front and a back end</a:t>
            </a:r>
          </a:p>
          <a:p>
            <a:pPr lvl="2"/>
            <a:r>
              <a:rPr lang="en-US"/>
              <a:t>appendages adapted for many functions</a:t>
            </a:r>
          </a:p>
        </p:txBody>
      </p:sp>
      <p:sp>
        <p:nvSpPr>
          <p:cNvPr id="1244171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Origin of Invertebrates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1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1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1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41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Pearson Prentice Hall</a:t>
            </a:r>
          </a:p>
        </p:txBody>
      </p:sp>
      <p:sp>
        <p:nvSpPr>
          <p:cNvPr id="1246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095375"/>
            <a:ext cx="8547100" cy="5762625"/>
          </a:xfrm>
          <a:noFill/>
        </p:spPr>
        <p:txBody>
          <a:bodyPr/>
          <a:lstStyle/>
          <a:p>
            <a:r>
              <a:rPr lang="en-US"/>
              <a:t>Invertebrate Phylogeny</a:t>
            </a:r>
          </a:p>
          <a:p>
            <a:pPr lvl="2"/>
            <a:r>
              <a:rPr lang="en-US"/>
              <a:t>Many features of modern invertebrates evolved during the Cambrian period such as:</a:t>
            </a:r>
          </a:p>
          <a:p>
            <a:pPr lvl="3"/>
            <a:r>
              <a:rPr lang="en-US"/>
              <a:t>tissues and organs</a:t>
            </a:r>
          </a:p>
          <a:p>
            <a:pPr lvl="3"/>
            <a:r>
              <a:rPr lang="en-US"/>
              <a:t>patterns of early development</a:t>
            </a:r>
          </a:p>
          <a:p>
            <a:pPr lvl="3"/>
            <a:r>
              <a:rPr lang="en-US"/>
              <a:t>body symmetry</a:t>
            </a:r>
          </a:p>
          <a:p>
            <a:pPr lvl="3"/>
            <a:r>
              <a:rPr lang="en-US"/>
              <a:t>cephalization</a:t>
            </a:r>
          </a:p>
          <a:p>
            <a:pPr lvl="3"/>
            <a:r>
              <a:rPr lang="en-US"/>
              <a:t>segmentation</a:t>
            </a:r>
          </a:p>
          <a:p>
            <a:pPr lvl="3"/>
            <a:r>
              <a:rPr lang="en-US"/>
              <a:t>formation of three germ layers and a coelom</a:t>
            </a:r>
          </a:p>
        </p:txBody>
      </p:sp>
      <p:sp>
        <p:nvSpPr>
          <p:cNvPr id="124621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Invertebrate Phylogeny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2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IO3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IO3a_Activity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Activity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Activit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it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it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BIO3a_Movie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Movi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Mov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Mov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Mov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BIO3a_Quiz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Quiz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Qui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Quiz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Quiz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BIO3a_END">
  <a:themeElements>
    <a:clrScheme name="BIO3a_END 1">
      <a:dk1>
        <a:srgbClr val="666633"/>
      </a:dk1>
      <a:lt1>
        <a:srgbClr val="FFFFFF"/>
      </a:lt1>
      <a:dk2>
        <a:srgbClr val="000000"/>
      </a:dk2>
      <a:lt2>
        <a:srgbClr val="FFFFFF"/>
      </a:lt2>
      <a:accent1>
        <a:srgbClr val="666699"/>
      </a:accent1>
      <a:accent2>
        <a:srgbClr val="990000"/>
      </a:accent2>
      <a:accent3>
        <a:srgbClr val="AAAAAA"/>
      </a:accent3>
      <a:accent4>
        <a:srgbClr val="DADADA"/>
      </a:accent4>
      <a:accent5>
        <a:srgbClr val="B8B8CA"/>
      </a:accent5>
      <a:accent6>
        <a:srgbClr val="8A0000"/>
      </a:accent6>
      <a:hlink>
        <a:srgbClr val="999900"/>
      </a:hlink>
      <a:folHlink>
        <a:srgbClr val="FFFFFF"/>
      </a:folHlink>
    </a:clrScheme>
    <a:fontScheme name="BIO3a_END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END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END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END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END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BioQuiz_6-27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Quiz_6-27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Quiz_6-2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Quiz_6-2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Quiz_6-2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_BIO3a_Quiz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IO3a_Quiz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1_BIO3a_Quiz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Quiz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Quiz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_BIO3a_C_HEAD_Key Statement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IO3a_C_HEAD_Key Statemen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1_BIO3a_C_HEAD_Key Statem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C_HEAD_Key Stateme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C_HEAD_Key Stateme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C_HEAD_Key Stateme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C_HEAD_Key Stateme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C_HEAD_Key Stateme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C_HEAD_Key Stateme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C_HEAD_Key Stateme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C_HEAD_Key Stateme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C_HEAD_Key Stateme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C_HEAD_Key Stateme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C_HEAD_Key Stateme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IO3a_Subchapter Hea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IO3a_Subchapter He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1_BIO3a_Subchapter He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IO3a_Subchapter Hea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IO3a_Subchapter Hea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IO3a_Key Concept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Key Concep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Key Concep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IO3a_Key Concept_2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Key Concept_2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Key Concept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Key Concept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Key Concept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IO3a_OUTLINE_HEADER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_HEADER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OUTLINE_HEAD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HEAD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HEAD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IO3a_Outline_NO_HEAD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_NO_HEAD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Outline_NO_HE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_NO_HEA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_NO_HEA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IO3a_Outline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Outlin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Out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Outlin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Outlin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special_bulletrs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pecial_bulletrs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special_bulletr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ecial_bulletr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ecial_bulletr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ecial_bulletr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ecial_bulletr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ecial_bulletr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ecial_bulletr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ecial_bulletr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ecial_bulletr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ecial_bulletr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ecial_bulletr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ecial_bulletr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BIO3a_Active_Art">
  <a:themeElements>
    <a:clrScheme name="">
      <a:dk1>
        <a:srgbClr val="000000"/>
      </a:dk1>
      <a:lt1>
        <a:srgbClr val="FFFFFF"/>
      </a:lt1>
      <a:dk2>
        <a:srgbClr val="000000"/>
      </a:dk2>
      <a:lt2>
        <a:srgbClr val="535353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3a_Active_Ar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BIO3a_Active_A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3a_Active_Ar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3a_Active_Ar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1139</Words>
  <Application>Microsoft Office PowerPoint</Application>
  <PresentationFormat>On-screen Show (4:3)</PresentationFormat>
  <Paragraphs>220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16</vt:i4>
      </vt:variant>
      <vt:variant>
        <vt:lpstr>Slide Titles</vt:lpstr>
      </vt:variant>
      <vt:variant>
        <vt:i4>35</vt:i4>
      </vt:variant>
    </vt:vector>
  </HeadingPairs>
  <TitlesOfParts>
    <vt:vector size="55" baseType="lpstr">
      <vt:lpstr>Arial</vt:lpstr>
      <vt:lpstr>ＭＳ Ｐゴシック</vt:lpstr>
      <vt:lpstr>Wingdings</vt:lpstr>
      <vt:lpstr>Times New Roman</vt:lpstr>
      <vt:lpstr>BIO3d</vt:lpstr>
      <vt:lpstr>1_BIO3a_Subchapter Head</vt:lpstr>
      <vt:lpstr>BIO3a_Key Concept</vt:lpstr>
      <vt:lpstr>BIO3a_Key Concept_2</vt:lpstr>
      <vt:lpstr>BIO3a_OUTLINE_HEADER</vt:lpstr>
      <vt:lpstr>BIO3a_Outline_NO_HEAD</vt:lpstr>
      <vt:lpstr>BIO3a_Outline</vt:lpstr>
      <vt:lpstr>special_bulletrs</vt:lpstr>
      <vt:lpstr>BIO3a_Active_Art</vt:lpstr>
      <vt:lpstr>BIO3a_Activity</vt:lpstr>
      <vt:lpstr>BIO3a_Movie</vt:lpstr>
      <vt:lpstr>BIO3a_Quiz</vt:lpstr>
      <vt:lpstr>BIO3a_END</vt:lpstr>
      <vt:lpstr>BioQuiz_6-27</vt:lpstr>
      <vt:lpstr>1_BIO3a_Quiz</vt:lpstr>
      <vt:lpstr>1_BIO3a_C_HEAD_Key Statement</vt:lpstr>
      <vt:lpstr>Biology</vt:lpstr>
      <vt:lpstr>29–1 Invertebrate Evolution</vt:lpstr>
      <vt:lpstr>Origin of Invertebrates</vt:lpstr>
      <vt:lpstr>Origin of Invertebrates</vt:lpstr>
      <vt:lpstr>Origin of Invertebrates</vt:lpstr>
      <vt:lpstr>Origin of Invertebrates</vt:lpstr>
      <vt:lpstr>Origin of Invertebrates</vt:lpstr>
      <vt:lpstr>Origin of Invertebrates</vt:lpstr>
      <vt:lpstr>Invertebrate Phylogeny </vt:lpstr>
      <vt:lpstr>Invertebrate Phylogeny</vt:lpstr>
      <vt:lpstr>Invertebrate Phylogeny</vt:lpstr>
      <vt:lpstr>Invertebrate Phylogeny</vt:lpstr>
      <vt:lpstr>Invertebrate Phylogeny</vt:lpstr>
      <vt:lpstr>Invertebrate Phylogeny</vt:lpstr>
      <vt:lpstr>Evolutionary Trends </vt:lpstr>
      <vt:lpstr>Evolutionary Trends </vt:lpstr>
      <vt:lpstr>Evolutionary Trends </vt:lpstr>
      <vt:lpstr>Evolutionary Trends </vt:lpstr>
      <vt:lpstr>Evolutionary Trends </vt:lpstr>
      <vt:lpstr>Evolutionary Trends </vt:lpstr>
      <vt:lpstr>Evolutionary Trends </vt:lpstr>
      <vt:lpstr>Evolutionary Trends </vt:lpstr>
      <vt:lpstr>Evolutionary Trends</vt:lpstr>
      <vt:lpstr>Evolutionary Trends </vt:lpstr>
      <vt:lpstr>Evolutionary Trends </vt:lpstr>
      <vt:lpstr>Evolutionary Trends </vt:lpstr>
      <vt:lpstr>Evolutionary Trends </vt:lpstr>
      <vt:lpstr>Evolutionary Trends </vt:lpstr>
      <vt:lpstr>29–1</vt:lpstr>
      <vt:lpstr>29–1</vt:lpstr>
      <vt:lpstr>29–1</vt:lpstr>
      <vt:lpstr>29–1</vt:lpstr>
      <vt:lpstr>29–1</vt:lpstr>
      <vt:lpstr>29–1</vt:lpstr>
      <vt:lpstr>END OF SECTION</vt:lpstr>
    </vt:vector>
  </TitlesOfParts>
  <Company>Laura Baselice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Biology</dc:title>
  <dc:creator>Nixon Kerry</dc:creator>
  <cp:lastModifiedBy>Kerry Nixon</cp:lastModifiedBy>
  <cp:revision>8</cp:revision>
  <dcterms:modified xsi:type="dcterms:W3CDTF">2011-11-02T20:03:35Z</dcterms:modified>
</cp:coreProperties>
</file>