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74" r:id="rId7"/>
    <p:sldMasterId id="2147483666" r:id="rId8"/>
    <p:sldMasterId id="2147483670" r:id="rId9"/>
    <p:sldMasterId id="2147483671" r:id="rId10"/>
    <p:sldMasterId id="2147483652" r:id="rId11"/>
    <p:sldMasterId id="2147483667" r:id="rId12"/>
    <p:sldMasterId id="2147483678" r:id="rId13"/>
  </p:sldMasterIdLst>
  <p:notesMasterIdLst>
    <p:notesMasterId r:id="rId67"/>
  </p:notesMasterIdLst>
  <p:sldIdLst>
    <p:sldId id="256" r:id="rId14"/>
    <p:sldId id="265" r:id="rId15"/>
    <p:sldId id="257" r:id="rId16"/>
    <p:sldId id="278" r:id="rId17"/>
    <p:sldId id="264" r:id="rId18"/>
    <p:sldId id="280" r:id="rId19"/>
    <p:sldId id="281" r:id="rId20"/>
    <p:sldId id="282" r:id="rId21"/>
    <p:sldId id="283" r:id="rId22"/>
    <p:sldId id="284" r:id="rId23"/>
    <p:sldId id="263" r:id="rId24"/>
    <p:sldId id="328" r:id="rId25"/>
    <p:sldId id="327" r:id="rId26"/>
    <p:sldId id="287" r:id="rId27"/>
    <p:sldId id="289" r:id="rId28"/>
    <p:sldId id="290" r:id="rId29"/>
    <p:sldId id="291" r:id="rId30"/>
    <p:sldId id="292" r:id="rId31"/>
    <p:sldId id="293" r:id="rId32"/>
    <p:sldId id="294" r:id="rId33"/>
    <p:sldId id="285" r:id="rId34"/>
    <p:sldId id="296" r:id="rId35"/>
    <p:sldId id="298" r:id="rId36"/>
    <p:sldId id="297" r:id="rId37"/>
    <p:sldId id="300" r:id="rId38"/>
    <p:sldId id="299" r:id="rId39"/>
    <p:sldId id="301" r:id="rId40"/>
    <p:sldId id="329" r:id="rId41"/>
    <p:sldId id="302" r:id="rId42"/>
    <p:sldId id="303" r:id="rId43"/>
    <p:sldId id="304" r:id="rId44"/>
    <p:sldId id="286" r:id="rId45"/>
    <p:sldId id="260" r:id="rId46"/>
    <p:sldId id="295" r:id="rId47"/>
    <p:sldId id="308" r:id="rId48"/>
    <p:sldId id="309" r:id="rId49"/>
    <p:sldId id="310" r:id="rId50"/>
    <p:sldId id="311" r:id="rId51"/>
    <p:sldId id="312" r:id="rId52"/>
    <p:sldId id="313" r:id="rId53"/>
    <p:sldId id="307" r:id="rId54"/>
    <p:sldId id="279" r:id="rId55"/>
    <p:sldId id="316" r:id="rId56"/>
    <p:sldId id="317" r:id="rId57"/>
    <p:sldId id="318" r:id="rId58"/>
    <p:sldId id="319" r:id="rId59"/>
    <p:sldId id="320" r:id="rId60"/>
    <p:sldId id="266" r:id="rId61"/>
    <p:sldId id="321" r:id="rId62"/>
    <p:sldId id="323" r:id="rId63"/>
    <p:sldId id="325" r:id="rId64"/>
    <p:sldId id="326" r:id="rId65"/>
    <p:sldId id="275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88468" autoAdjust="0"/>
  </p:normalViewPr>
  <p:slideViewPr>
    <p:cSldViewPr snapToGrid="0">
      <p:cViewPr varScale="1">
        <p:scale>
          <a:sx n="39" d="100"/>
          <a:sy n="39" d="100"/>
        </p:scale>
        <p:origin x="-7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slide" Target="slides/slide50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66" Type="http://schemas.openxmlformats.org/officeDocument/2006/relationships/slide" Target="slides/slide5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61" Type="http://schemas.openxmlformats.org/officeDocument/2006/relationships/slide" Target="slides/slide4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slide" Target="slides/slide51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slide" Target="slides/slide49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fld id="{1EC06E44-DF08-4C30-8F18-8785C1E731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ACDDF-390A-408B-98D5-AF3CB2DAADD8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FE12F3-6596-4598-AEEE-3A038E79E89A}" type="slidenum">
              <a:rPr lang="en-US"/>
              <a:pPr/>
              <a:t>10</a:t>
            </a:fld>
            <a:endParaRPr lang="en-US"/>
          </a:p>
        </p:txBody>
      </p:sp>
      <p:sp>
        <p:nvSpPr>
          <p:cNvPr id="1311746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Cnidarians and flatworms have a digestive system with only one opening. In more complex animals, the digestive system has two openings. In addition, the digestive organs have become more specialized. </a:t>
            </a:r>
            <a:endParaRPr lang="en-US" b="1" i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ADC0E-DDC0-4E24-B375-9BB4961A189B}" type="slidenum">
              <a:rPr lang="en-US"/>
              <a:pPr/>
              <a:t>11</a:t>
            </a:fld>
            <a:endParaRPr lang="en-US"/>
          </a:p>
        </p:txBody>
      </p:sp>
      <p:sp>
        <p:nvSpPr>
          <p:cNvPr id="67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25BBB9-90AF-492C-BFEC-887D9742E929}" type="slidenum">
              <a:rPr lang="en-US"/>
              <a:pPr/>
              <a:t>12</a:t>
            </a:fld>
            <a:endParaRPr lang="en-US"/>
          </a:p>
        </p:txBody>
      </p:sp>
      <p:sp>
        <p:nvSpPr>
          <p:cNvPr id="140493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49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D8E552-4C32-425F-915C-E3023376A7BD}" type="slidenum">
              <a:rPr lang="en-US"/>
              <a:pPr/>
              <a:t>13</a:t>
            </a:fld>
            <a:endParaRPr lang="en-US"/>
          </a:p>
        </p:txBody>
      </p:sp>
      <p:sp>
        <p:nvSpPr>
          <p:cNvPr id="1401858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Invertebrates have a variety of respiratory structures. Clams and other aquatic mollusks have gills. </a:t>
            </a:r>
            <a:endParaRPr lang="en-US" b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F4C63-307D-4A61-9E08-BBBB22EB30B8}" type="slidenum">
              <a:rPr lang="en-US"/>
              <a:pPr/>
              <a:t>14</a:t>
            </a:fld>
            <a:endParaRPr lang="en-US"/>
          </a:p>
        </p:txBody>
      </p:sp>
      <p:sp>
        <p:nvSpPr>
          <p:cNvPr id="131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F4EBB-97D0-4893-998C-F3D45D9C0AF0}" type="slidenum">
              <a:rPr lang="en-US"/>
              <a:pPr/>
              <a:t>15</a:t>
            </a:fld>
            <a:endParaRPr lang="en-US"/>
          </a:p>
        </p:txBody>
      </p:sp>
      <p:sp>
        <p:nvSpPr>
          <p:cNvPr id="132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Invertebrates have a variety of respiratory structures. Grasshoppers and other insects have spiracles and tracheal tubes. </a:t>
            </a:r>
            <a:r>
              <a:rPr lang="en-US" b="1"/>
              <a:t>All respiratory organs have large, moist surface areas in contact with air or water.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441A6A-0A28-4E2A-94AE-5259F8EC3C0D}" type="slidenum">
              <a:rPr lang="en-US"/>
              <a:pPr/>
              <a:t>16</a:t>
            </a:fld>
            <a:endParaRPr lang="en-US"/>
          </a:p>
        </p:txBody>
      </p:sp>
      <p:sp>
        <p:nvSpPr>
          <p:cNvPr id="132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D64AD-96E7-48E2-B514-B0E019D217EA}" type="slidenum">
              <a:rPr lang="en-US"/>
              <a:pPr/>
              <a:t>17</a:t>
            </a:fld>
            <a:endParaRPr lang="en-US"/>
          </a:p>
        </p:txBody>
      </p:sp>
      <p:sp>
        <p:nvSpPr>
          <p:cNvPr id="132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F426D-0E43-468E-BBA1-52881FAE5F01}" type="slidenum">
              <a:rPr lang="en-US"/>
              <a:pPr/>
              <a:t>18</a:t>
            </a:fld>
            <a:endParaRPr lang="en-US"/>
          </a:p>
        </p:txBody>
      </p:sp>
      <p:sp>
        <p:nvSpPr>
          <p:cNvPr id="132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Most complex animals have one or more hearts to move fluid through their bodies in either an open or a closed circulatory system.</a:t>
            </a:r>
            <a:r>
              <a:rPr lang="en-US"/>
              <a:t> An insect has an open circulatory system in which blood leaves blood vessels and then moves through sinuses, or body cavities.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397E4C-A927-4778-A936-8C280B73A257}" type="slidenum">
              <a:rPr lang="en-US"/>
              <a:pPr/>
              <a:t>19</a:t>
            </a:fld>
            <a:endParaRPr lang="en-US"/>
          </a:p>
        </p:txBody>
      </p:sp>
      <p:sp>
        <p:nvSpPr>
          <p:cNvPr id="133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3B6C99-F0ED-4F9B-9B98-C237815EFE2A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©Brandon Cole/Visuals Unlimited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76EB11-2A7A-4E9F-944B-4E8E4178C48F}" type="slidenum">
              <a:rPr lang="en-US"/>
              <a:pPr/>
              <a:t>20</a:t>
            </a:fld>
            <a:endParaRPr lang="en-US"/>
          </a:p>
        </p:txBody>
      </p:sp>
      <p:sp>
        <p:nvSpPr>
          <p:cNvPr id="133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Most complex animals have one or more hearts to move fluid through their bodies in either an open or a closed circulatory system.</a:t>
            </a:r>
            <a:r>
              <a:rPr lang="en-US"/>
              <a:t> An annelid has a closed circulatory system in which blood stays in blood vessels as it moves through the body.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E00C0D-4449-4FF1-A08E-1905A03F9D21}" type="slidenum">
              <a:rPr lang="en-US"/>
              <a:pPr/>
              <a:t>21</a:t>
            </a:fld>
            <a:endParaRPr lang="en-US"/>
          </a:p>
        </p:txBody>
      </p:sp>
      <p:sp>
        <p:nvSpPr>
          <p:cNvPr id="131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69F769-3A03-4506-954A-F9A50001C757}" type="slidenum">
              <a:rPr lang="en-US"/>
              <a:pPr/>
              <a:t>22</a:t>
            </a:fld>
            <a:endParaRPr lang="en-US"/>
          </a:p>
        </p:txBody>
      </p:sp>
      <p:sp>
        <p:nvSpPr>
          <p:cNvPr id="133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Most animals dispose of wastes through excretory systems. Excretory systems also control an organism’s water levels.</a:t>
            </a:r>
            <a:r>
              <a:rPr lang="en-US"/>
              <a:t> Flatworms excrete ammonia directly into the water and use flame cells to remove excess water. 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485742-F63C-4A51-B6D2-689AA27F6D84}" type="slidenum">
              <a:rPr lang="en-US"/>
              <a:pPr/>
              <a:t>23</a:t>
            </a:fld>
            <a:endParaRPr lang="en-US"/>
          </a:p>
        </p:txBody>
      </p:sp>
      <p:sp>
        <p:nvSpPr>
          <p:cNvPr id="134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Most animals dispose of wastes through excretory systems. Excretory systems also control an organism’s water levels.</a:t>
            </a:r>
            <a:r>
              <a:rPr lang="en-US"/>
              <a:t> Annelids use nephridia to convert ammonia into urea and to concentrate it in urine.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BB2BD-40B3-4FAF-A038-BE3122F18A9A}" type="slidenum">
              <a:rPr lang="en-US"/>
              <a:pPr/>
              <a:t>24</a:t>
            </a:fld>
            <a:endParaRPr lang="en-US"/>
          </a:p>
        </p:txBody>
      </p:sp>
      <p:sp>
        <p:nvSpPr>
          <p:cNvPr id="133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287139-8916-43C0-AD81-3A2F71D7C891}" type="slidenum">
              <a:rPr lang="en-US"/>
              <a:pPr/>
              <a:t>25</a:t>
            </a:fld>
            <a:endParaRPr lang="en-US"/>
          </a:p>
        </p:txBody>
      </p:sp>
      <p:sp>
        <p:nvSpPr>
          <p:cNvPr id="134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Most animals dispose of wastes through excretory systems. Excretory systems also control an organism’s water levels.</a:t>
            </a:r>
            <a:r>
              <a:rPr lang="en-US"/>
              <a:t> Some arthropods have Malpighian tubules, which convert ammonia into uric acid. Uric acid is eliminated from the body in a paste.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8B906B-D00B-4F56-9647-0BE5533BC89A}" type="slidenum">
              <a:rPr lang="en-US"/>
              <a:pPr/>
              <a:t>26</a:t>
            </a:fld>
            <a:endParaRPr lang="en-US"/>
          </a:p>
        </p:txBody>
      </p:sp>
      <p:sp>
        <p:nvSpPr>
          <p:cNvPr id="134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4EA030-1AE5-49AA-9D7B-FFCEE336C681}" type="slidenum">
              <a:rPr lang="en-US"/>
              <a:pPr/>
              <a:t>27</a:t>
            </a:fld>
            <a:endParaRPr lang="en-US"/>
          </a:p>
        </p:txBody>
      </p:sp>
      <p:sp>
        <p:nvSpPr>
          <p:cNvPr id="134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6B732-E3A1-45D2-AC94-08522B9524E6}" type="slidenum">
              <a:rPr lang="en-US"/>
              <a:pPr/>
              <a:t>28</a:t>
            </a:fld>
            <a:endParaRPr lang="en-US"/>
          </a:p>
        </p:txBody>
      </p:sp>
      <p:sp>
        <p:nvSpPr>
          <p:cNvPr id="141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7000E-D452-46AC-8B60-796694A6AB35}" type="slidenum">
              <a:rPr lang="en-US"/>
              <a:pPr/>
              <a:t>29</a:t>
            </a:fld>
            <a:endParaRPr lang="en-US"/>
          </a:p>
        </p:txBody>
      </p:sp>
      <p:sp>
        <p:nvSpPr>
          <p:cNvPr id="134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Invertebrate nervous systems have different degrees of centralization, cephalization, and specialization.</a:t>
            </a:r>
            <a:r>
              <a:rPr lang="en-US"/>
              <a:t> Cnidarians have a simple nerve net.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3B7B24-DBA4-4AB6-AAA7-B1366F3A3398}" type="slidenum">
              <a:rPr lang="en-US"/>
              <a:pPr/>
              <a:t>3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D34EC8-3923-4F5C-8AAD-80E28E00E065}" type="slidenum">
              <a:rPr lang="en-US"/>
              <a:pPr/>
              <a:t>30</a:t>
            </a:fld>
            <a:endParaRPr lang="en-US"/>
          </a:p>
        </p:txBody>
      </p:sp>
      <p:sp>
        <p:nvSpPr>
          <p:cNvPr id="135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Invertebrate nervous systems have different degrees of centralization, cephalization, and specialization.</a:t>
            </a:r>
            <a:r>
              <a:rPr lang="en-US"/>
              <a:t> Flatworms, whose nervous systems are more centralized, have small ganglia in their heads. 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A8414F-639A-4C33-B67B-4E16556899AB}" type="slidenum">
              <a:rPr lang="en-US"/>
              <a:pPr/>
              <a:t>31</a:t>
            </a:fld>
            <a:endParaRPr lang="en-US"/>
          </a:p>
        </p:txBody>
      </p:sp>
      <p:sp>
        <p:nvSpPr>
          <p:cNvPr id="135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Invertebrate nervous systems have different degrees of centralization, cephalization, and specialization.</a:t>
            </a:r>
            <a:r>
              <a:rPr lang="en-US"/>
              <a:t> Arthropods and cephalopod mollusks have a centralized brain and specialized sensory organs.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92682E-7F1D-4EC2-BBF1-88667B57FA62}" type="slidenum">
              <a:rPr lang="en-US"/>
              <a:pPr/>
              <a:t>32</a:t>
            </a:fld>
            <a:endParaRPr lang="en-US"/>
          </a:p>
        </p:txBody>
      </p:sp>
      <p:sp>
        <p:nvSpPr>
          <p:cNvPr id="131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CA4FB1-7CB5-4E75-B3A6-85F11A227B1C}" type="slidenum">
              <a:rPr lang="en-US"/>
              <a:pPr/>
              <a:t>33</a:t>
            </a:fld>
            <a:endParaRPr lang="en-US"/>
          </a:p>
        </p:txBody>
      </p:sp>
      <p:sp>
        <p:nvSpPr>
          <p:cNvPr id="67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B07935-3950-416A-87B9-9D8CD3DC62AA}" type="slidenum">
              <a:rPr lang="en-US"/>
              <a:pPr/>
              <a:t>34</a:t>
            </a:fld>
            <a:endParaRPr lang="en-US"/>
          </a:p>
        </p:txBody>
      </p:sp>
      <p:sp>
        <p:nvSpPr>
          <p:cNvPr id="133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C87C88-03CF-41E1-B466-A143EA1F1ABD}" type="slidenum">
              <a:rPr lang="en-US"/>
              <a:pPr/>
              <a:t>35</a:t>
            </a:fld>
            <a:endParaRPr lang="en-US"/>
          </a:p>
        </p:txBody>
      </p:sp>
      <p:sp>
        <p:nvSpPr>
          <p:cNvPr id="136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7C8B0D-16B0-46B1-8979-1DB07E784648}" type="slidenum">
              <a:rPr lang="en-US"/>
              <a:pPr/>
              <a:t>36</a:t>
            </a:fld>
            <a:endParaRPr lang="en-US"/>
          </a:p>
        </p:txBody>
      </p:sp>
      <p:sp>
        <p:nvSpPr>
          <p:cNvPr id="136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The three main types of invertebrate skeletons are hydrostatic skeletons, exoskeletons, and endoskeletons.</a:t>
            </a:r>
            <a:r>
              <a:rPr lang="en-US"/>
              <a:t> In animals with hydrostatic skeletons, muscles contract against a fluid-filled body cavity. 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9B8A7-FB82-44D2-AA7A-2AB8270A848B}" type="slidenum">
              <a:rPr lang="en-US"/>
              <a:pPr/>
              <a:t>37</a:t>
            </a:fld>
            <a:endParaRPr lang="en-US"/>
          </a:p>
        </p:txBody>
      </p:sp>
      <p:sp>
        <p:nvSpPr>
          <p:cNvPr id="136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EFB462-DE7C-4496-B8DC-EA51A222B100}" type="slidenum">
              <a:rPr lang="en-US"/>
              <a:pPr/>
              <a:t>38</a:t>
            </a:fld>
            <a:endParaRPr lang="en-US"/>
          </a:p>
        </p:txBody>
      </p:sp>
      <p:sp>
        <p:nvSpPr>
          <p:cNvPr id="136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The three main types of invertebrate skeletons are hydrostatic skeletons, exoskeletons, and endoskeletons.</a:t>
            </a:r>
            <a:r>
              <a:rPr lang="en-US"/>
              <a:t> In animals with hydrostatic skeletons, muscles contract against a fluid-filled body cavity. In animals with exoskeletons, the muscles pull against the insides of the exoskeleton. 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943A53-584F-47E4-87DB-3751E2F33909}" type="slidenum">
              <a:rPr lang="en-US"/>
              <a:pPr/>
              <a:t>39</a:t>
            </a:fld>
            <a:endParaRPr lang="en-US"/>
          </a:p>
        </p:txBody>
      </p:sp>
      <p:sp>
        <p:nvSpPr>
          <p:cNvPr id="136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8112A1-25F0-4CA8-85AA-EE2D93B7A88C}" type="slidenum">
              <a:rPr lang="en-US"/>
              <a:pPr/>
              <a:t>4</a:t>
            </a:fld>
            <a:endParaRPr lang="en-US"/>
          </a:p>
        </p:txBody>
      </p:sp>
      <p:sp>
        <p:nvSpPr>
          <p:cNvPr id="129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14323-57E5-4DAE-90CB-CCFFD5B791B6}" type="slidenum">
              <a:rPr lang="en-US"/>
              <a:pPr/>
              <a:t>40</a:t>
            </a:fld>
            <a:endParaRPr lang="en-US"/>
          </a:p>
        </p:txBody>
      </p:sp>
      <p:sp>
        <p:nvSpPr>
          <p:cNvPr id="137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The three main types of invertebrate skeletons are hydrostatic skeletons, exoskeletons, and endoskeletons.</a:t>
            </a:r>
            <a:r>
              <a:rPr lang="en-US"/>
              <a:t> Echinoderms and some sponges have endoskeletons. Photo Credit: ©Lawrence Naylor/Photo Researchers, Inc.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68F05-3B67-4ADE-99E4-776DFDC18E4B}" type="slidenum">
              <a:rPr lang="en-US"/>
              <a:pPr/>
              <a:t>41</a:t>
            </a:fld>
            <a:endParaRPr lang="en-US"/>
          </a:p>
        </p:txBody>
      </p:sp>
      <p:sp>
        <p:nvSpPr>
          <p:cNvPr id="135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3584A3-A624-4A59-9E76-89E167E9B96D}" type="slidenum">
              <a:rPr lang="en-US"/>
              <a:pPr/>
              <a:t>42</a:t>
            </a:fld>
            <a:endParaRPr lang="en-US"/>
          </a:p>
        </p:txBody>
      </p:sp>
      <p:sp>
        <p:nvSpPr>
          <p:cNvPr id="130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F1AB8-27FD-418B-B7DE-319103201151}" type="slidenum">
              <a:rPr lang="en-US"/>
              <a:pPr/>
              <a:t>43</a:t>
            </a:fld>
            <a:endParaRPr lang="en-US"/>
          </a:p>
        </p:txBody>
      </p:sp>
      <p:sp>
        <p:nvSpPr>
          <p:cNvPr id="137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AE00EF-DE24-4069-91F1-373784DD588A}" type="slidenum">
              <a:rPr lang="en-US"/>
              <a:pPr/>
              <a:t>44</a:t>
            </a:fld>
            <a:endParaRPr lang="en-US"/>
          </a:p>
        </p:txBody>
      </p:sp>
      <p:sp>
        <p:nvSpPr>
          <p:cNvPr id="137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7E66F1-ED47-4B27-88A7-720C2F7CFFCA}" type="slidenum">
              <a:rPr lang="en-US"/>
              <a:pPr/>
              <a:t>45</a:t>
            </a:fld>
            <a:endParaRPr lang="en-US"/>
          </a:p>
        </p:txBody>
      </p:sp>
      <p:sp>
        <p:nvSpPr>
          <p:cNvPr id="138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AE4C4D-8435-4F98-BC53-07A273CD92EF}" type="slidenum">
              <a:rPr lang="en-US"/>
              <a:pPr/>
              <a:t>46</a:t>
            </a:fld>
            <a:endParaRPr lang="en-US"/>
          </a:p>
        </p:txBody>
      </p:sp>
      <p:sp>
        <p:nvSpPr>
          <p:cNvPr id="138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5A06A0-AC15-4CA4-8B87-774C86B1523C}" type="slidenum">
              <a:rPr lang="en-US"/>
              <a:pPr/>
              <a:t>47</a:t>
            </a:fld>
            <a:endParaRPr lang="en-US"/>
          </a:p>
        </p:txBody>
      </p:sp>
      <p:sp>
        <p:nvSpPr>
          <p:cNvPr id="138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FD246-8477-4C5D-8C3D-2C68AA24E939}" type="slidenum">
              <a:rPr lang="en-US"/>
              <a:pPr/>
              <a:t>48</a:t>
            </a:fld>
            <a:endParaRPr lang="en-US"/>
          </a:p>
        </p:txBody>
      </p:sp>
      <p:sp>
        <p:nvSpPr>
          <p:cNvPr id="69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028905-5919-4795-9A95-DE9645C229ED}" type="slidenum">
              <a:rPr lang="en-US"/>
              <a:pPr/>
              <a:t>49</a:t>
            </a:fld>
            <a:endParaRPr lang="en-US"/>
          </a:p>
        </p:txBody>
      </p:sp>
      <p:sp>
        <p:nvSpPr>
          <p:cNvPr id="138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F353E2-0641-40DE-9464-25AD3E24E478}" type="slidenum">
              <a:rPr lang="en-US"/>
              <a:pPr/>
              <a:t>5</a:t>
            </a:fld>
            <a:endParaRPr lang="en-US"/>
          </a:p>
        </p:txBody>
      </p:sp>
      <p:sp>
        <p:nvSpPr>
          <p:cNvPr id="68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125F33-99B1-4803-B40C-B41C1215226E}" type="slidenum">
              <a:rPr lang="en-US"/>
              <a:pPr/>
              <a:t>50</a:t>
            </a:fld>
            <a:endParaRPr lang="en-US"/>
          </a:p>
        </p:txBody>
      </p:sp>
      <p:sp>
        <p:nvSpPr>
          <p:cNvPr id="139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1616B-D11B-47C7-9D39-4F6AA552C233}" type="slidenum">
              <a:rPr lang="en-US"/>
              <a:pPr/>
              <a:t>51</a:t>
            </a:fld>
            <a:endParaRPr lang="en-US"/>
          </a:p>
        </p:txBody>
      </p:sp>
      <p:sp>
        <p:nvSpPr>
          <p:cNvPr id="139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25BE94-CC7F-4465-A1A8-EA33723965C7}" type="slidenum">
              <a:rPr lang="en-US"/>
              <a:pPr/>
              <a:t>52</a:t>
            </a:fld>
            <a:endParaRPr lang="en-US"/>
          </a:p>
        </p:txBody>
      </p:sp>
      <p:sp>
        <p:nvSpPr>
          <p:cNvPr id="139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484203-67BB-417B-B425-4900DEE5D44B}" type="slidenum">
              <a:rPr lang="en-US"/>
              <a:pPr/>
              <a:t>53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E613F2-1026-489A-92F4-2D06155F8853}" type="slidenum">
              <a:rPr lang="en-US"/>
              <a:pPr/>
              <a:t>6</a:t>
            </a:fld>
            <a:endParaRPr lang="en-US"/>
          </a:p>
        </p:txBody>
      </p:sp>
      <p:sp>
        <p:nvSpPr>
          <p:cNvPr id="130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53DF6-7FAA-4698-A6DF-62AE31BB1D3F}" type="slidenum">
              <a:rPr lang="en-US"/>
              <a:pPr/>
              <a:t>7</a:t>
            </a:fld>
            <a:endParaRPr lang="en-US"/>
          </a:p>
        </p:txBody>
      </p:sp>
      <p:sp>
        <p:nvSpPr>
          <p:cNvPr id="130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63D1A8-7FA1-461A-ADDF-D04D784D289C}" type="slidenum">
              <a:rPr lang="en-US"/>
              <a:pPr/>
              <a:t>8</a:t>
            </a:fld>
            <a:endParaRPr lang="en-US"/>
          </a:p>
        </p:txBody>
      </p:sp>
      <p:sp>
        <p:nvSpPr>
          <p:cNvPr id="130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Cnidarians and flatworms have a digestive system with only one opening. In more complex animals, the digestive system has two openings. In addition, the digestive organs have become more specialized. </a:t>
            </a:r>
            <a:endParaRPr lang="en-US" b="1" i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6FF38-8C5A-4B55-B2EC-B367F5177A7D}" type="slidenum">
              <a:rPr lang="en-US"/>
              <a:pPr/>
              <a:t>9</a:t>
            </a:fld>
            <a:endParaRPr lang="en-US"/>
          </a:p>
        </p:txBody>
      </p:sp>
      <p:sp>
        <p:nvSpPr>
          <p:cNvPr id="130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5573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5573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7173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7173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C4696-1071-4FF0-889D-0CA05390EE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69B70-7BEC-4F92-BE2B-E0D01937E2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17129-4F68-448B-BFB1-9053F2528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291E1-FEAB-4A9C-9979-4D22844A0A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558C6-C12F-490E-ADF8-2E67D94098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664E8F-97E1-4A70-B5F2-C89B286CE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6B5A-4CB0-4575-B2BE-E5FDC9DD44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57384-6E6C-4899-BB72-009775816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2D232-310F-4737-8284-1C4D59E02E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79917-2FCE-49FC-A541-0C04A5504A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7063" y="0"/>
            <a:ext cx="2233612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516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18" Type="http://schemas.openxmlformats.org/officeDocument/2006/relationships/image" Target="../media/image13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17" Type="http://schemas.openxmlformats.org/officeDocument/2006/relationships/hyperlink" Target="Resources/ch29_sectn02_quiz.qtb" TargetMode="Externa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19" Type="http://schemas.openxmlformats.org/officeDocument/2006/relationships/image" Target="../media/image14.png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3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BIOLOGY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B02D9B81-BD0C-4A62-858B-37369809D72E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7C85BCAE-916F-47CC-8DD7-31BDEDCD0B7A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558102" name="Rectangle 22"/>
          <p:cNvSpPr>
            <a:spLocks noChangeArrowheads="1"/>
          </p:cNvSpPr>
          <p:nvPr userDrawn="1"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558103" name="Picture 23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810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85" name="Picture 25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66570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66581" name="Rectangle 2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6583" name="Picture 23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6584" name="Text Box 2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6582" name="Rectangle 2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6588" name="Picture 28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66589" name="Picture 29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90" name="Text Box 30"/>
          <p:cNvSpPr txBox="1">
            <a:spLocks noChangeArrowheads="1"/>
          </p:cNvSpPr>
          <p:nvPr/>
        </p:nvSpPr>
        <p:spPr bwMode="auto">
          <a:xfrm>
            <a:off x="4016375" y="2659063"/>
            <a:ext cx="935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solidFill>
                  <a:schemeClr val="tx1"/>
                </a:solidFill>
                <a:effectLst/>
              </a:rPr>
              <a:t>- or -</a:t>
            </a:r>
          </a:p>
        </p:txBody>
      </p:sp>
      <p:pic>
        <p:nvPicPr>
          <p:cNvPr id="66592" name="Picture 32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66594" name="Text Box 34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Continue to:</a:t>
            </a:r>
          </a:p>
        </p:txBody>
      </p:sp>
      <p:sp>
        <p:nvSpPr>
          <p:cNvPr id="66595" name="Text Box 35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Click to Launch:</a:t>
            </a:r>
          </a:p>
        </p:txBody>
      </p:sp>
      <p:sp>
        <p:nvSpPr>
          <p:cNvPr id="66600" name="Rectangle 4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602" name="Rectangle 4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E1FA704B-6D18-4625-AB44-6C255094662E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557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F2CAC95C-57CA-421D-8893-1F59F064B721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fld id="{5345325A-2823-448F-80EA-7221A139AE7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1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1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>
              <a:solidFill>
                <a:srgbClr val="A5000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Section open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9E10059F-FDD4-43B9-9A0E-6C14F1007F68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EBE35AE0-BC69-4D24-98F7-B1DEA6C27A07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2925938F-5FA3-434D-9A78-1CC0EDA9F10F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458785" name="Rectangle 33"/>
          <p:cNvSpPr>
            <a:spLocks noChangeArrowheads="1"/>
          </p:cNvSpPr>
          <p:nvPr userDrawn="1"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458786" name="Picture 34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8787" name="Rectangle 35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255713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05D32C42-3D2F-41D3-B050-233CD93BD7D6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230423" name="Rectangle 23"/>
          <p:cNvSpPr>
            <a:spLocks noChangeArrowheads="1"/>
          </p:cNvSpPr>
          <p:nvPr userDrawn="1"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230424" name="Picture 24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25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1026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1027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3" name="Rectangle 10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10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10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103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103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38" name="Rectangle 1034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85739" name="Text Box 1035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41" name="Text Box 1037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85742" name="Rectangle 103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85745" name="Picture 1041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04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CB837668-2244-47B8-BB73-320EA82D914B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585748" name="Rectangle 1044"/>
          <p:cNvSpPr>
            <a:spLocks noChangeArrowheads="1"/>
          </p:cNvSpPr>
          <p:nvPr userDrawn="1"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585749" name="Picture 1045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5750" name="Rectangle 1046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455613" indent="1588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5FB6AE3D-1495-49AE-BADE-679A717DDEAE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604182" name="Rectangle 22"/>
          <p:cNvSpPr>
            <a:spLocks noChangeArrowheads="1"/>
          </p:cNvSpPr>
          <p:nvPr userDrawn="1"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604183" name="Picture 23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DED4DC63-F2F0-4C07-8EF5-75A7209A9F14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460826" name="Rectangle 26"/>
          <p:cNvSpPr>
            <a:spLocks noChangeArrowheads="1"/>
          </p:cNvSpPr>
          <p:nvPr userDrawn="1"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460827" name="Picture 27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8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9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7070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5707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1AA8F1CC-25C8-4338-B591-04CBDD139E3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52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557078" name="Rectangle 22"/>
          <p:cNvSpPr>
            <a:spLocks noChangeArrowheads="1"/>
          </p:cNvSpPr>
          <p:nvPr userDrawn="1"/>
        </p:nvSpPr>
        <p:spPr bwMode="auto">
          <a:xfrm>
            <a:off x="1776413" y="0"/>
            <a:ext cx="304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29-2 Form and Function in</a:t>
            </a:r>
          </a:p>
          <a:p>
            <a:r>
              <a:rPr lang="en-US" sz="1800">
                <a:solidFill>
                  <a:srgbClr val="FF0000"/>
                </a:solidFill>
                <a:effectLst/>
              </a:rPr>
              <a:t>Invertebrates</a:t>
            </a:r>
          </a:p>
        </p:txBody>
      </p:sp>
      <p:pic>
        <p:nvPicPr>
          <p:cNvPr id="557079" name="Picture 23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006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708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513397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Relationship Id="rId4" Type="http://schemas.openxmlformats.org/officeDocument/2006/relationships/hyperlink" Target="Resources/Movies/vacircsy.mo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29_sectn02_quiz.qtb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3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3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3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3.xml"/><Relationship Id="rId4" Type="http://schemas.openxmlformats.org/officeDocument/2006/relationships/image" Target="../media/image37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5" name="Picture 13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365125"/>
            <a:ext cx="4903788" cy="600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0725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Feeding and Digestion</a:t>
            </a:r>
          </a:p>
        </p:txBody>
      </p:sp>
      <p:pic>
        <p:nvPicPr>
          <p:cNvPr id="1310727" name="Picture 7" descr="ch29_section02_slide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500" y="584200"/>
            <a:ext cx="5557838" cy="6008688"/>
          </a:xfrm>
          <a:prstGeom prst="rect">
            <a:avLst/>
          </a:prstGeom>
          <a:noFill/>
        </p:spPr>
      </p:pic>
      <p:sp>
        <p:nvSpPr>
          <p:cNvPr id="1310737" name="Freeform 17"/>
          <p:cNvSpPr>
            <a:spLocks/>
          </p:cNvSpPr>
          <p:nvPr/>
        </p:nvSpPr>
        <p:spPr bwMode="auto">
          <a:xfrm>
            <a:off x="3878263" y="668338"/>
            <a:ext cx="3529012" cy="1935162"/>
          </a:xfrm>
          <a:custGeom>
            <a:avLst/>
            <a:gdLst/>
            <a:ahLst/>
            <a:cxnLst>
              <a:cxn ang="0">
                <a:pos x="2112" y="1152"/>
              </a:cxn>
              <a:cxn ang="0">
                <a:pos x="1764" y="1152"/>
              </a:cxn>
              <a:cxn ang="0">
                <a:pos x="1618" y="960"/>
              </a:cxn>
              <a:cxn ang="0">
                <a:pos x="1216" y="887"/>
              </a:cxn>
              <a:cxn ang="0">
                <a:pos x="1142" y="704"/>
              </a:cxn>
              <a:cxn ang="0">
                <a:pos x="1014" y="713"/>
              </a:cxn>
              <a:cxn ang="0">
                <a:pos x="0" y="9"/>
              </a:cxn>
              <a:cxn ang="0">
                <a:pos x="777" y="0"/>
              </a:cxn>
              <a:cxn ang="0">
                <a:pos x="2203" y="1079"/>
              </a:cxn>
              <a:cxn ang="0">
                <a:pos x="2166" y="1161"/>
              </a:cxn>
              <a:cxn ang="0">
                <a:pos x="2112" y="1152"/>
              </a:cxn>
            </a:cxnLst>
            <a:rect l="0" t="0" r="r" b="b"/>
            <a:pathLst>
              <a:path w="2203" h="1161">
                <a:moveTo>
                  <a:pt x="2112" y="1152"/>
                </a:moveTo>
                <a:lnTo>
                  <a:pt x="1764" y="1152"/>
                </a:lnTo>
                <a:lnTo>
                  <a:pt x="1618" y="960"/>
                </a:lnTo>
                <a:lnTo>
                  <a:pt x="1216" y="887"/>
                </a:lnTo>
                <a:lnTo>
                  <a:pt x="1142" y="704"/>
                </a:lnTo>
                <a:lnTo>
                  <a:pt x="1014" y="713"/>
                </a:lnTo>
                <a:lnTo>
                  <a:pt x="0" y="9"/>
                </a:lnTo>
                <a:lnTo>
                  <a:pt x="777" y="0"/>
                </a:lnTo>
                <a:lnTo>
                  <a:pt x="2203" y="1079"/>
                </a:lnTo>
                <a:lnTo>
                  <a:pt x="2166" y="1161"/>
                </a:lnTo>
                <a:lnTo>
                  <a:pt x="2112" y="1152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31" name="Text Box 11"/>
          <p:cNvSpPr txBox="1">
            <a:spLocks noChangeArrowheads="1"/>
          </p:cNvSpPr>
          <p:nvPr/>
        </p:nvSpPr>
        <p:spPr bwMode="auto">
          <a:xfrm>
            <a:off x="3995738" y="576263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Intestine</a:t>
            </a:r>
          </a:p>
        </p:txBody>
      </p:sp>
      <p:sp>
        <p:nvSpPr>
          <p:cNvPr id="1310732" name="Text Box 12"/>
          <p:cNvSpPr txBox="1">
            <a:spLocks noChangeArrowheads="1"/>
          </p:cNvSpPr>
          <p:nvPr/>
        </p:nvSpPr>
        <p:spPr bwMode="auto">
          <a:xfrm>
            <a:off x="4697413" y="1176338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Gizzard</a:t>
            </a:r>
          </a:p>
        </p:txBody>
      </p:sp>
      <p:sp>
        <p:nvSpPr>
          <p:cNvPr id="1310733" name="Text Box 13"/>
          <p:cNvSpPr txBox="1">
            <a:spLocks noChangeArrowheads="1"/>
          </p:cNvSpPr>
          <p:nvPr/>
        </p:nvSpPr>
        <p:spPr bwMode="auto">
          <a:xfrm>
            <a:off x="5413375" y="153987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Crop</a:t>
            </a:r>
          </a:p>
        </p:txBody>
      </p:sp>
      <p:sp>
        <p:nvSpPr>
          <p:cNvPr id="1310734" name="Text Box 14"/>
          <p:cNvSpPr txBox="1">
            <a:spLocks noChangeArrowheads="1"/>
          </p:cNvSpPr>
          <p:nvPr/>
        </p:nvSpPr>
        <p:spPr bwMode="auto">
          <a:xfrm>
            <a:off x="6035675" y="1885950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Pharynx</a:t>
            </a:r>
          </a:p>
        </p:txBody>
      </p:sp>
      <p:sp>
        <p:nvSpPr>
          <p:cNvPr id="1310735" name="Text Box 15"/>
          <p:cNvSpPr txBox="1">
            <a:spLocks noChangeArrowheads="1"/>
          </p:cNvSpPr>
          <p:nvPr/>
        </p:nvSpPr>
        <p:spPr bwMode="auto">
          <a:xfrm>
            <a:off x="6718300" y="2279650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Mouth</a:t>
            </a:r>
          </a:p>
        </p:txBody>
      </p:sp>
      <p:sp>
        <p:nvSpPr>
          <p:cNvPr id="1310738" name="Text Box 18"/>
          <p:cNvSpPr txBox="1">
            <a:spLocks noChangeArrowheads="1"/>
          </p:cNvSpPr>
          <p:nvPr/>
        </p:nvSpPr>
        <p:spPr bwMode="auto">
          <a:xfrm>
            <a:off x="2662238" y="2286000"/>
            <a:ext cx="13065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Annelid</a:t>
            </a:r>
          </a:p>
        </p:txBody>
      </p:sp>
      <p:sp>
        <p:nvSpPr>
          <p:cNvPr id="1310739" name="Text Box 19"/>
          <p:cNvSpPr txBox="1">
            <a:spLocks noChangeArrowheads="1"/>
          </p:cNvSpPr>
          <p:nvPr/>
        </p:nvSpPr>
        <p:spPr bwMode="auto">
          <a:xfrm>
            <a:off x="4895850" y="3287713"/>
            <a:ext cx="1220788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Anus</a:t>
            </a:r>
          </a:p>
        </p:txBody>
      </p:sp>
      <p:sp>
        <p:nvSpPr>
          <p:cNvPr id="1310743" name="Freeform 23"/>
          <p:cNvSpPr>
            <a:spLocks/>
          </p:cNvSpPr>
          <p:nvPr/>
        </p:nvSpPr>
        <p:spPr bwMode="auto">
          <a:xfrm>
            <a:off x="2655888" y="5602288"/>
            <a:ext cx="1800225" cy="958850"/>
          </a:xfrm>
          <a:custGeom>
            <a:avLst/>
            <a:gdLst/>
            <a:ahLst/>
            <a:cxnLst>
              <a:cxn ang="0">
                <a:pos x="1134" y="567"/>
              </a:cxn>
              <a:cxn ang="0">
                <a:pos x="0" y="558"/>
              </a:cxn>
              <a:cxn ang="0">
                <a:pos x="0" y="147"/>
              </a:cxn>
              <a:cxn ang="0">
                <a:pos x="174" y="0"/>
              </a:cxn>
              <a:cxn ang="0">
                <a:pos x="814" y="46"/>
              </a:cxn>
              <a:cxn ang="0">
                <a:pos x="960" y="101"/>
              </a:cxn>
              <a:cxn ang="0">
                <a:pos x="1106" y="503"/>
              </a:cxn>
              <a:cxn ang="0">
                <a:pos x="1134" y="567"/>
              </a:cxn>
            </a:cxnLst>
            <a:rect l="0" t="0" r="r" b="b"/>
            <a:pathLst>
              <a:path w="1134" h="567">
                <a:moveTo>
                  <a:pt x="1134" y="567"/>
                </a:moveTo>
                <a:lnTo>
                  <a:pt x="0" y="558"/>
                </a:lnTo>
                <a:lnTo>
                  <a:pt x="0" y="147"/>
                </a:lnTo>
                <a:lnTo>
                  <a:pt x="174" y="0"/>
                </a:lnTo>
                <a:lnTo>
                  <a:pt x="814" y="46"/>
                </a:lnTo>
                <a:lnTo>
                  <a:pt x="960" y="101"/>
                </a:lnTo>
                <a:lnTo>
                  <a:pt x="1106" y="503"/>
                </a:lnTo>
                <a:lnTo>
                  <a:pt x="1134" y="567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41" name="Text Box 21"/>
          <p:cNvSpPr txBox="1">
            <a:spLocks noChangeArrowheads="1"/>
          </p:cNvSpPr>
          <p:nvPr/>
        </p:nvSpPr>
        <p:spPr bwMode="auto">
          <a:xfrm>
            <a:off x="2617788" y="5610225"/>
            <a:ext cx="2208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Stomach and digestive glands</a:t>
            </a:r>
          </a:p>
        </p:txBody>
      </p:sp>
      <p:sp>
        <p:nvSpPr>
          <p:cNvPr id="1310744" name="Text Box 24"/>
          <p:cNvSpPr txBox="1">
            <a:spLocks noChangeArrowheads="1"/>
          </p:cNvSpPr>
          <p:nvPr/>
        </p:nvSpPr>
        <p:spPr bwMode="auto">
          <a:xfrm>
            <a:off x="520700" y="4891088"/>
            <a:ext cx="230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Arthropod</a:t>
            </a:r>
          </a:p>
        </p:txBody>
      </p:sp>
      <p:sp>
        <p:nvSpPr>
          <p:cNvPr id="1310745" name="Freeform 25"/>
          <p:cNvSpPr>
            <a:spLocks/>
          </p:cNvSpPr>
          <p:nvPr/>
        </p:nvSpPr>
        <p:spPr bwMode="auto">
          <a:xfrm>
            <a:off x="2308225" y="3671888"/>
            <a:ext cx="1857375" cy="739775"/>
          </a:xfrm>
          <a:custGeom>
            <a:avLst/>
            <a:gdLst/>
            <a:ahLst/>
            <a:cxnLst>
              <a:cxn ang="0">
                <a:pos x="210" y="430"/>
              </a:cxn>
              <a:cxn ang="0">
                <a:pos x="649" y="384"/>
              </a:cxn>
              <a:cxn ang="0">
                <a:pos x="740" y="302"/>
              </a:cxn>
              <a:cxn ang="0">
                <a:pos x="1005" y="320"/>
              </a:cxn>
              <a:cxn ang="0">
                <a:pos x="1170" y="320"/>
              </a:cxn>
              <a:cxn ang="0">
                <a:pos x="1088" y="128"/>
              </a:cxn>
              <a:cxn ang="0">
                <a:pos x="630" y="0"/>
              </a:cxn>
              <a:cxn ang="0">
                <a:pos x="0" y="146"/>
              </a:cxn>
              <a:cxn ang="0">
                <a:pos x="0" y="347"/>
              </a:cxn>
              <a:cxn ang="0">
                <a:pos x="164" y="466"/>
              </a:cxn>
              <a:cxn ang="0">
                <a:pos x="210" y="430"/>
              </a:cxn>
            </a:cxnLst>
            <a:rect l="0" t="0" r="r" b="b"/>
            <a:pathLst>
              <a:path w="1170" h="466">
                <a:moveTo>
                  <a:pt x="210" y="430"/>
                </a:moveTo>
                <a:lnTo>
                  <a:pt x="649" y="384"/>
                </a:lnTo>
                <a:lnTo>
                  <a:pt x="740" y="302"/>
                </a:lnTo>
                <a:lnTo>
                  <a:pt x="1005" y="320"/>
                </a:lnTo>
                <a:lnTo>
                  <a:pt x="1170" y="320"/>
                </a:lnTo>
                <a:lnTo>
                  <a:pt x="1088" y="128"/>
                </a:lnTo>
                <a:lnTo>
                  <a:pt x="630" y="0"/>
                </a:lnTo>
                <a:lnTo>
                  <a:pt x="0" y="146"/>
                </a:lnTo>
                <a:lnTo>
                  <a:pt x="0" y="347"/>
                </a:lnTo>
                <a:lnTo>
                  <a:pt x="164" y="466"/>
                </a:lnTo>
                <a:lnTo>
                  <a:pt x="210" y="430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46" name="Text Box 26"/>
          <p:cNvSpPr txBox="1">
            <a:spLocks noChangeArrowheads="1"/>
          </p:cNvSpPr>
          <p:nvPr/>
        </p:nvSpPr>
        <p:spPr bwMode="auto">
          <a:xfrm>
            <a:off x="2225675" y="3998913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Pharynx</a:t>
            </a:r>
          </a:p>
        </p:txBody>
      </p:sp>
      <p:sp>
        <p:nvSpPr>
          <p:cNvPr id="1310747" name="Text Box 27"/>
          <p:cNvSpPr txBox="1">
            <a:spLocks noChangeArrowheads="1"/>
          </p:cNvSpPr>
          <p:nvPr/>
        </p:nvSpPr>
        <p:spPr bwMode="auto">
          <a:xfrm>
            <a:off x="3402013" y="387032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Crop</a:t>
            </a:r>
          </a:p>
        </p:txBody>
      </p:sp>
      <p:sp>
        <p:nvSpPr>
          <p:cNvPr id="1310748" name="Freeform 28"/>
          <p:cNvSpPr>
            <a:spLocks/>
          </p:cNvSpPr>
          <p:nvPr/>
        </p:nvSpPr>
        <p:spPr bwMode="auto">
          <a:xfrm>
            <a:off x="5035550" y="5630863"/>
            <a:ext cx="1655763" cy="798512"/>
          </a:xfrm>
          <a:custGeom>
            <a:avLst/>
            <a:gdLst/>
            <a:ahLst/>
            <a:cxnLst>
              <a:cxn ang="0">
                <a:pos x="119" y="165"/>
              </a:cxn>
              <a:cxn ang="0">
                <a:pos x="384" y="220"/>
              </a:cxn>
              <a:cxn ang="0">
                <a:pos x="521" y="174"/>
              </a:cxn>
              <a:cxn ang="0">
                <a:pos x="531" y="28"/>
              </a:cxn>
              <a:cxn ang="0">
                <a:pos x="787" y="19"/>
              </a:cxn>
              <a:cxn ang="0">
                <a:pos x="1043" y="0"/>
              </a:cxn>
              <a:cxn ang="0">
                <a:pos x="1015" y="192"/>
              </a:cxn>
              <a:cxn ang="0">
                <a:pos x="302" y="503"/>
              </a:cxn>
              <a:cxn ang="0">
                <a:pos x="0" y="476"/>
              </a:cxn>
              <a:cxn ang="0">
                <a:pos x="119" y="165"/>
              </a:cxn>
            </a:cxnLst>
            <a:rect l="0" t="0" r="r" b="b"/>
            <a:pathLst>
              <a:path w="1043" h="503">
                <a:moveTo>
                  <a:pt x="119" y="165"/>
                </a:moveTo>
                <a:lnTo>
                  <a:pt x="384" y="220"/>
                </a:lnTo>
                <a:lnTo>
                  <a:pt x="521" y="174"/>
                </a:lnTo>
                <a:lnTo>
                  <a:pt x="531" y="28"/>
                </a:lnTo>
                <a:lnTo>
                  <a:pt x="787" y="19"/>
                </a:lnTo>
                <a:lnTo>
                  <a:pt x="1043" y="0"/>
                </a:lnTo>
                <a:lnTo>
                  <a:pt x="1015" y="192"/>
                </a:lnTo>
                <a:lnTo>
                  <a:pt x="302" y="503"/>
                </a:lnTo>
                <a:lnTo>
                  <a:pt x="0" y="476"/>
                </a:lnTo>
                <a:lnTo>
                  <a:pt x="119" y="165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50" name="Text Box 30"/>
          <p:cNvSpPr txBox="1">
            <a:spLocks noChangeArrowheads="1"/>
          </p:cNvSpPr>
          <p:nvPr/>
        </p:nvSpPr>
        <p:spPr bwMode="auto">
          <a:xfrm>
            <a:off x="5149850" y="598487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Intestine</a:t>
            </a:r>
          </a:p>
        </p:txBody>
      </p:sp>
      <p:sp>
        <p:nvSpPr>
          <p:cNvPr id="1310742" name="Text Box 22"/>
          <p:cNvSpPr txBox="1">
            <a:spLocks noChangeArrowheads="1"/>
          </p:cNvSpPr>
          <p:nvPr/>
        </p:nvSpPr>
        <p:spPr bwMode="auto">
          <a:xfrm>
            <a:off x="5781675" y="561022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Rectum</a:t>
            </a:r>
          </a:p>
        </p:txBody>
      </p:sp>
      <p:sp>
        <p:nvSpPr>
          <p:cNvPr id="1310751" name="Text Box 31"/>
          <p:cNvSpPr txBox="1">
            <a:spLocks noChangeArrowheads="1"/>
          </p:cNvSpPr>
          <p:nvPr/>
        </p:nvSpPr>
        <p:spPr bwMode="auto">
          <a:xfrm>
            <a:off x="6629400" y="4513263"/>
            <a:ext cx="1220788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Anus</a:t>
            </a:r>
          </a:p>
        </p:txBody>
      </p:sp>
      <p:sp>
        <p:nvSpPr>
          <p:cNvPr id="1310753" name="Rectangle 33"/>
          <p:cNvSpPr>
            <a:spLocks noChangeArrowheads="1"/>
          </p:cNvSpPr>
          <p:nvPr/>
        </p:nvSpPr>
        <p:spPr bwMode="auto">
          <a:xfrm>
            <a:off x="1828800" y="5529263"/>
            <a:ext cx="725488" cy="231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0752" name="Text Box 32"/>
          <p:cNvSpPr txBox="1">
            <a:spLocks noChangeArrowheads="1"/>
          </p:cNvSpPr>
          <p:nvPr/>
        </p:nvSpPr>
        <p:spPr bwMode="auto">
          <a:xfrm>
            <a:off x="1725613" y="540702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Mouth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268296" name="Rectangle 8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268298" name="Rectangle 10"/>
          <p:cNvSpPr>
            <a:spLocks noChangeArrowheads="1"/>
          </p:cNvSpPr>
          <p:nvPr/>
        </p:nvSpPr>
        <p:spPr bwMode="auto">
          <a:xfrm>
            <a:off x="581025" y="2263775"/>
            <a:ext cx="812800" cy="741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68299" name="Picture 11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2228850"/>
            <a:ext cx="673100" cy="434975"/>
          </a:xfrm>
          <a:prstGeom prst="rect">
            <a:avLst/>
          </a:prstGeom>
          <a:noFill/>
        </p:spPr>
      </p:pic>
      <p:sp>
        <p:nvSpPr>
          <p:cNvPr id="2682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23288" cy="5084763"/>
          </a:xfrm>
        </p:spPr>
        <p:txBody>
          <a:bodyPr/>
          <a:lstStyle/>
          <a:p>
            <a:r>
              <a:rPr lang="en-US"/>
              <a:t>Respiration</a:t>
            </a:r>
          </a:p>
          <a:p>
            <a:pPr lvl="1">
              <a:spcBef>
                <a:spcPct val="65000"/>
              </a:spcBef>
              <a:spcAft>
                <a:spcPct val="45000"/>
              </a:spcAft>
            </a:pPr>
            <a:r>
              <a:rPr lang="en-US"/>
              <a:t>All respiratory systems have two basic requirements:</a:t>
            </a:r>
          </a:p>
          <a:p>
            <a:pPr lvl="2">
              <a:spcAft>
                <a:spcPct val="45000"/>
              </a:spcAft>
            </a:pPr>
            <a:r>
              <a:rPr lang="en-US" b="1"/>
              <a:t>a large surface area that is in contact with the air or water</a:t>
            </a:r>
          </a:p>
          <a:p>
            <a:pPr lvl="2">
              <a:spcAft>
                <a:spcPct val="45000"/>
              </a:spcAft>
            </a:pPr>
            <a:r>
              <a:rPr lang="en-US" b="1"/>
              <a:t>the respiratory surfaces must be moist for diffusion to occur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40390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403908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072438" cy="4848225"/>
          </a:xfrm>
        </p:spPr>
        <p:txBody>
          <a:bodyPr/>
          <a:lstStyle/>
          <a:p>
            <a:pPr lvl="1"/>
            <a:r>
              <a:rPr lang="en-US"/>
              <a:t>Aquatic Invertebrates</a:t>
            </a:r>
          </a:p>
          <a:p>
            <a:pPr lvl="2">
              <a:spcBef>
                <a:spcPct val="15000"/>
              </a:spcBef>
            </a:pPr>
            <a:r>
              <a:rPr lang="en-US"/>
              <a:t>Many animals respire through their skin.</a:t>
            </a:r>
          </a:p>
          <a:p>
            <a:pPr lvl="2"/>
            <a:r>
              <a:rPr lang="en-US"/>
              <a:t>Aquatic mollusks, arthropods, and many annelids exchange gases through gills.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400835" name="Rectangle 1027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400836" name="Rectangle 102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/>
              <a:t>Gills are feathery structures that expose a large surface area to the water.</a:t>
            </a:r>
          </a:p>
        </p:txBody>
      </p:sp>
      <p:sp>
        <p:nvSpPr>
          <p:cNvPr id="1400843" name="Rectangle 1035"/>
          <p:cNvSpPr>
            <a:spLocks noChangeArrowheads="1"/>
          </p:cNvSpPr>
          <p:nvPr/>
        </p:nvSpPr>
        <p:spPr bwMode="auto">
          <a:xfrm>
            <a:off x="4964113" y="6327775"/>
            <a:ext cx="768350" cy="217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00850" name="Picture 1042" descr="ch29_section02_slide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6838" y="2171700"/>
            <a:ext cx="6410325" cy="426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Terrestrial Invertebrates</a:t>
            </a:r>
          </a:p>
          <a:p>
            <a:pPr lvl="2"/>
            <a:r>
              <a:rPr lang="en-US"/>
              <a:t>Terrestrial invertebrates have several types of respiratory surfaces.</a:t>
            </a:r>
          </a:p>
          <a:p>
            <a:pPr lvl="2"/>
            <a:r>
              <a:rPr lang="en-US"/>
              <a:t>Many spiders have book lungs.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32096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Grasshoppers and other insects have spiracles and tracheal tubes.</a:t>
            </a:r>
          </a:p>
        </p:txBody>
      </p:sp>
      <p:pic>
        <p:nvPicPr>
          <p:cNvPr id="1320967" name="Picture 7" descr="ch29_section02_slide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50" y="1946275"/>
            <a:ext cx="8139113" cy="4151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262938" cy="4848225"/>
          </a:xfrm>
        </p:spPr>
        <p:txBody>
          <a:bodyPr/>
          <a:lstStyle/>
          <a:p>
            <a:r>
              <a:rPr lang="en-US"/>
              <a:t>Circulation</a:t>
            </a:r>
          </a:p>
          <a:p>
            <a:pPr lvl="2"/>
            <a:r>
              <a:rPr lang="en-US"/>
              <a:t>      </a:t>
            </a:r>
          </a:p>
          <a:p>
            <a:pPr lvl="4"/>
            <a:r>
              <a:rPr lang="en-US" b="1"/>
              <a:t>Most complex animals have one or more hearts to move blood through their bodies and either an open or closed circulatory system.</a:t>
            </a:r>
          </a:p>
        </p:txBody>
      </p:sp>
      <p:pic>
        <p:nvPicPr>
          <p:cNvPr id="1323012" name="Picture 4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0" y="2740025"/>
            <a:ext cx="671513" cy="433388"/>
          </a:xfrm>
          <a:prstGeom prst="rect">
            <a:avLst/>
          </a:prstGeom>
          <a:noFill/>
        </p:spPr>
      </p:pic>
      <p:sp>
        <p:nvSpPr>
          <p:cNvPr id="1323015" name="Rectangle 7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0" y="0"/>
            <a:ext cx="2039938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50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25059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Open Circulatory Systems </a:t>
            </a:r>
          </a:p>
          <a:p>
            <a:pPr lvl="2"/>
            <a:r>
              <a:rPr lang="en-US"/>
              <a:t>In an </a:t>
            </a:r>
            <a:r>
              <a:rPr lang="en-US" b="1"/>
              <a:t>open circulatory system</a:t>
            </a:r>
            <a:r>
              <a:rPr lang="en-US"/>
              <a:t>, blood is only partially contained within a system of blood vessels.</a:t>
            </a:r>
          </a:p>
          <a:p>
            <a:pPr lvl="2"/>
            <a:r>
              <a:rPr lang="en-US"/>
              <a:t>One or more hearts or heartlike organs pump blood through blood vessels into a system of sinuses, or spongy cavities. </a:t>
            </a:r>
          </a:p>
          <a:p>
            <a:pPr lvl="2"/>
            <a:r>
              <a:rPr lang="en-US"/>
              <a:t>The blood makes its way back to the heart.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7109" name="Rectangle 1029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27110" name="Rectangle 103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Open circulatory systems are characteristic of arthropods and most mollusks.</a:t>
            </a:r>
          </a:p>
        </p:txBody>
      </p:sp>
      <p:pic>
        <p:nvPicPr>
          <p:cNvPr id="1327111" name="Picture 1031" descr="ch29_section02_slide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0" y="1992313"/>
            <a:ext cx="6870700" cy="447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2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Closed Circulatory Systems</a:t>
            </a:r>
          </a:p>
          <a:p>
            <a:pPr lvl="2"/>
            <a:r>
              <a:rPr lang="en-US"/>
              <a:t>In a </a:t>
            </a:r>
            <a:r>
              <a:rPr lang="en-US" b="1"/>
              <a:t>closed circulatory system</a:t>
            </a:r>
            <a:r>
              <a:rPr lang="en-US"/>
              <a:t>, a heart or heartlike organ forces blood through vessels that extend throughout the body. </a:t>
            </a:r>
          </a:p>
          <a:p>
            <a:pPr lvl="2"/>
            <a:r>
              <a:rPr lang="en-US"/>
              <a:t>Materials reach body tissues by diffusing across the walls of the blood vessels. </a:t>
            </a:r>
          </a:p>
          <a:p>
            <a:pPr lvl="2"/>
            <a:r>
              <a:rPr lang="en-US"/>
              <a:t>Closed circulatory systems are characteristic of larger, more active animals.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29-2 Form and Function in Invertebrates</a:t>
            </a:r>
          </a:p>
        </p:txBody>
      </p:sp>
      <p:pic>
        <p:nvPicPr>
          <p:cNvPr id="486413" name="Picture 13" descr="opening_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5688" y="1212850"/>
            <a:ext cx="4464050" cy="5402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1205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3120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Among the invertebrates, closed circulatory systems are found in annelids and some mollusks.</a:t>
            </a:r>
          </a:p>
        </p:txBody>
      </p:sp>
      <p:pic>
        <p:nvPicPr>
          <p:cNvPr id="1331207" name="Picture 7" descr="ch29_section02_slide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25" y="2146300"/>
            <a:ext cx="5624513" cy="4425950"/>
          </a:xfrm>
          <a:prstGeom prst="rect">
            <a:avLst/>
          </a:prstGeom>
          <a:noFill/>
        </p:spPr>
      </p:pic>
      <p:sp>
        <p:nvSpPr>
          <p:cNvPr id="1331215" name="Rectangle 15"/>
          <p:cNvSpPr>
            <a:spLocks noChangeArrowheads="1"/>
          </p:cNvSpPr>
          <p:nvPr/>
        </p:nvSpPr>
        <p:spPr bwMode="auto">
          <a:xfrm>
            <a:off x="1597025" y="5892800"/>
            <a:ext cx="2509838" cy="7254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16" name="Rectangle 16"/>
          <p:cNvSpPr>
            <a:spLocks noChangeArrowheads="1"/>
          </p:cNvSpPr>
          <p:nvPr/>
        </p:nvSpPr>
        <p:spPr bwMode="auto">
          <a:xfrm>
            <a:off x="4572000" y="5980113"/>
            <a:ext cx="1408113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17" name="Rectangle 17"/>
          <p:cNvSpPr>
            <a:spLocks noChangeArrowheads="1"/>
          </p:cNvSpPr>
          <p:nvPr/>
        </p:nvSpPr>
        <p:spPr bwMode="auto">
          <a:xfrm>
            <a:off x="6372225" y="5616575"/>
            <a:ext cx="1016000" cy="623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19" name="Freeform 19"/>
          <p:cNvSpPr>
            <a:spLocks/>
          </p:cNvSpPr>
          <p:nvPr/>
        </p:nvSpPr>
        <p:spPr bwMode="auto">
          <a:xfrm>
            <a:off x="4964113" y="2627313"/>
            <a:ext cx="1465262" cy="682625"/>
          </a:xfrm>
          <a:custGeom>
            <a:avLst/>
            <a:gdLst/>
            <a:ahLst/>
            <a:cxnLst>
              <a:cxn ang="0">
                <a:pos x="649" y="347"/>
              </a:cxn>
              <a:cxn ang="0">
                <a:pos x="521" y="411"/>
              </a:cxn>
              <a:cxn ang="0">
                <a:pos x="18" y="430"/>
              </a:cxn>
              <a:cxn ang="0">
                <a:pos x="36" y="256"/>
              </a:cxn>
              <a:cxn ang="0">
                <a:pos x="0" y="55"/>
              </a:cxn>
              <a:cxn ang="0">
                <a:pos x="823" y="0"/>
              </a:cxn>
              <a:cxn ang="0">
                <a:pos x="923" y="137"/>
              </a:cxn>
              <a:cxn ang="0">
                <a:pos x="814" y="311"/>
              </a:cxn>
              <a:cxn ang="0">
                <a:pos x="649" y="347"/>
              </a:cxn>
            </a:cxnLst>
            <a:rect l="0" t="0" r="r" b="b"/>
            <a:pathLst>
              <a:path w="923" h="430">
                <a:moveTo>
                  <a:pt x="649" y="347"/>
                </a:moveTo>
                <a:lnTo>
                  <a:pt x="521" y="411"/>
                </a:lnTo>
                <a:lnTo>
                  <a:pt x="18" y="430"/>
                </a:lnTo>
                <a:lnTo>
                  <a:pt x="36" y="256"/>
                </a:lnTo>
                <a:lnTo>
                  <a:pt x="0" y="55"/>
                </a:lnTo>
                <a:lnTo>
                  <a:pt x="823" y="0"/>
                </a:lnTo>
                <a:lnTo>
                  <a:pt x="923" y="137"/>
                </a:lnTo>
                <a:lnTo>
                  <a:pt x="814" y="311"/>
                </a:lnTo>
                <a:lnTo>
                  <a:pt x="649" y="347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211" name="Text Box 11"/>
          <p:cNvSpPr txBox="1">
            <a:spLocks noChangeArrowheads="1"/>
          </p:cNvSpPr>
          <p:nvPr/>
        </p:nvSpPr>
        <p:spPr bwMode="auto">
          <a:xfrm>
            <a:off x="4976813" y="2822575"/>
            <a:ext cx="3527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Small vessels in tissue</a:t>
            </a:r>
          </a:p>
        </p:txBody>
      </p:sp>
      <p:sp>
        <p:nvSpPr>
          <p:cNvPr id="1331220" name="Rectangle 20"/>
          <p:cNvSpPr>
            <a:spLocks noChangeArrowheads="1"/>
          </p:cNvSpPr>
          <p:nvPr/>
        </p:nvSpPr>
        <p:spPr bwMode="auto">
          <a:xfrm>
            <a:off x="5051425" y="2206625"/>
            <a:ext cx="1770063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10" name="Text Box 10"/>
          <p:cNvSpPr txBox="1">
            <a:spLocks noChangeArrowheads="1"/>
          </p:cNvSpPr>
          <p:nvPr/>
        </p:nvSpPr>
        <p:spPr bwMode="auto">
          <a:xfrm>
            <a:off x="4999038" y="215582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Heartlike structure</a:t>
            </a:r>
          </a:p>
        </p:txBody>
      </p:sp>
      <p:sp>
        <p:nvSpPr>
          <p:cNvPr id="1331212" name="Text Box 12"/>
          <p:cNvSpPr txBox="1">
            <a:spLocks noChangeArrowheads="1"/>
          </p:cNvSpPr>
          <p:nvPr/>
        </p:nvSpPr>
        <p:spPr bwMode="auto">
          <a:xfrm>
            <a:off x="6286500" y="5511800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Blood vessels</a:t>
            </a:r>
          </a:p>
        </p:txBody>
      </p:sp>
      <p:sp>
        <p:nvSpPr>
          <p:cNvPr id="1331213" name="Text Box 13"/>
          <p:cNvSpPr txBox="1">
            <a:spLocks noChangeArrowheads="1"/>
          </p:cNvSpPr>
          <p:nvPr/>
        </p:nvSpPr>
        <p:spPr bwMode="auto">
          <a:xfrm>
            <a:off x="4752975" y="5900738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Heartlike structures</a:t>
            </a:r>
          </a:p>
        </p:txBody>
      </p:sp>
      <p:sp>
        <p:nvSpPr>
          <p:cNvPr id="1331214" name="Text Box 14"/>
          <p:cNvSpPr txBox="1">
            <a:spLocks noChangeArrowheads="1"/>
          </p:cNvSpPr>
          <p:nvPr/>
        </p:nvSpPr>
        <p:spPr bwMode="auto">
          <a:xfrm>
            <a:off x="1084263" y="5726113"/>
            <a:ext cx="29924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Annelid: Closed Circulatory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489950" cy="4619625"/>
          </a:xfrm>
        </p:spPr>
        <p:txBody>
          <a:bodyPr/>
          <a:lstStyle/>
          <a:p>
            <a:r>
              <a:rPr lang="en-US"/>
              <a:t>Excretion</a:t>
            </a:r>
          </a:p>
          <a:p>
            <a:pPr lvl="1">
              <a:spcBef>
                <a:spcPct val="35000"/>
              </a:spcBef>
            </a:pPr>
            <a:r>
              <a:rPr lang="en-US"/>
              <a:t>Most animals have an excretory system that rids the body of metabolic wastes while controlling the amount of water in the tissues.</a:t>
            </a:r>
          </a:p>
          <a:p>
            <a:pPr lvl="1">
              <a:spcBef>
                <a:spcPct val="35000"/>
              </a:spcBef>
              <a:spcAft>
                <a:spcPct val="10000"/>
              </a:spcAft>
            </a:pPr>
            <a:r>
              <a:rPr lang="en-US" b="0"/>
              <a:t>In aquatic invertebrates, ammonia diffuses from their body tissues</a:t>
            </a:r>
            <a:r>
              <a:rPr lang="en-US"/>
              <a:t> </a:t>
            </a:r>
            <a:r>
              <a:rPr lang="en-US" b="0"/>
              <a:t>into the surrounding water.</a:t>
            </a:r>
          </a:p>
        </p:txBody>
      </p:sp>
      <p:sp>
        <p:nvSpPr>
          <p:cNvPr id="1312773" name="Rectangle 5"/>
          <p:cNvSpPr>
            <a:spLocks noChangeArrowheads="1"/>
          </p:cNvSpPr>
          <p:nvPr/>
        </p:nvSpPr>
        <p:spPr bwMode="auto">
          <a:xfrm>
            <a:off x="508000" y="2206625"/>
            <a:ext cx="871538" cy="711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12774" name="Picture 6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2071688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35303" name="Picture 7" descr="ch29_section02_slide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9888" y="1833563"/>
            <a:ext cx="5400675" cy="4751387"/>
          </a:xfrm>
          <a:prstGeom prst="rect">
            <a:avLst/>
          </a:prstGeom>
          <a:noFill/>
        </p:spPr>
      </p:pic>
      <p:sp>
        <p:nvSpPr>
          <p:cNvPr id="1335301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33530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Flatworms use a network of flame cells to eliminate excess water.</a:t>
            </a:r>
          </a:p>
        </p:txBody>
      </p:sp>
      <p:sp>
        <p:nvSpPr>
          <p:cNvPr id="1335313" name="Freeform 17"/>
          <p:cNvSpPr>
            <a:spLocks/>
          </p:cNvSpPr>
          <p:nvPr/>
        </p:nvSpPr>
        <p:spPr bwMode="auto">
          <a:xfrm>
            <a:off x="1498600" y="1611313"/>
            <a:ext cx="2859088" cy="1320800"/>
          </a:xfrm>
          <a:custGeom>
            <a:avLst/>
            <a:gdLst/>
            <a:ahLst/>
            <a:cxnLst>
              <a:cxn ang="0">
                <a:pos x="594" y="832"/>
              </a:cxn>
              <a:cxn ang="0">
                <a:pos x="731" y="567"/>
              </a:cxn>
              <a:cxn ang="0">
                <a:pos x="1179" y="320"/>
              </a:cxn>
              <a:cxn ang="0">
                <a:pos x="1801" y="329"/>
              </a:cxn>
              <a:cxn ang="0">
                <a:pos x="1765" y="0"/>
              </a:cxn>
              <a:cxn ang="0">
                <a:pos x="823" y="128"/>
              </a:cxn>
              <a:cxn ang="0">
                <a:pos x="640" y="366"/>
              </a:cxn>
              <a:cxn ang="0">
                <a:pos x="0" y="457"/>
              </a:cxn>
              <a:cxn ang="0">
                <a:pos x="27" y="713"/>
              </a:cxn>
              <a:cxn ang="0">
                <a:pos x="594" y="832"/>
              </a:cxn>
            </a:cxnLst>
            <a:rect l="0" t="0" r="r" b="b"/>
            <a:pathLst>
              <a:path w="1801" h="832">
                <a:moveTo>
                  <a:pt x="594" y="832"/>
                </a:moveTo>
                <a:lnTo>
                  <a:pt x="731" y="567"/>
                </a:lnTo>
                <a:lnTo>
                  <a:pt x="1179" y="320"/>
                </a:lnTo>
                <a:lnTo>
                  <a:pt x="1801" y="329"/>
                </a:lnTo>
                <a:lnTo>
                  <a:pt x="1765" y="0"/>
                </a:lnTo>
                <a:lnTo>
                  <a:pt x="823" y="128"/>
                </a:lnTo>
                <a:lnTo>
                  <a:pt x="640" y="366"/>
                </a:lnTo>
                <a:lnTo>
                  <a:pt x="0" y="457"/>
                </a:lnTo>
                <a:lnTo>
                  <a:pt x="27" y="713"/>
                </a:lnTo>
                <a:lnTo>
                  <a:pt x="594" y="832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314" name="Freeform 18"/>
          <p:cNvSpPr>
            <a:spLocks/>
          </p:cNvSpPr>
          <p:nvPr/>
        </p:nvSpPr>
        <p:spPr bwMode="auto">
          <a:xfrm>
            <a:off x="5997575" y="3962400"/>
            <a:ext cx="1408113" cy="1712913"/>
          </a:xfrm>
          <a:custGeom>
            <a:avLst/>
            <a:gdLst/>
            <a:ahLst/>
            <a:cxnLst>
              <a:cxn ang="0">
                <a:pos x="0" y="73"/>
              </a:cxn>
              <a:cxn ang="0">
                <a:pos x="28" y="1079"/>
              </a:cxn>
              <a:cxn ang="0">
                <a:pos x="887" y="1006"/>
              </a:cxn>
              <a:cxn ang="0">
                <a:pos x="723" y="0"/>
              </a:cxn>
              <a:cxn ang="0">
                <a:pos x="0" y="73"/>
              </a:cxn>
            </a:cxnLst>
            <a:rect l="0" t="0" r="r" b="b"/>
            <a:pathLst>
              <a:path w="887" h="1079">
                <a:moveTo>
                  <a:pt x="0" y="73"/>
                </a:moveTo>
                <a:lnTo>
                  <a:pt x="28" y="1079"/>
                </a:lnTo>
                <a:lnTo>
                  <a:pt x="887" y="1006"/>
                </a:lnTo>
                <a:lnTo>
                  <a:pt x="723" y="0"/>
                </a:lnTo>
                <a:lnTo>
                  <a:pt x="0" y="73"/>
                </a:lnTo>
                <a:close/>
              </a:path>
            </a:pathLst>
          </a:custGeom>
          <a:solidFill>
            <a:schemeClr val="bg1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5315" name="Rectangle 19"/>
          <p:cNvSpPr>
            <a:spLocks noChangeArrowheads="1"/>
          </p:cNvSpPr>
          <p:nvPr/>
        </p:nvSpPr>
        <p:spPr bwMode="auto">
          <a:xfrm>
            <a:off x="4035425" y="6313488"/>
            <a:ext cx="1392238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5307" name="Text Box 11"/>
          <p:cNvSpPr txBox="1">
            <a:spLocks noChangeArrowheads="1"/>
          </p:cNvSpPr>
          <p:nvPr/>
        </p:nvSpPr>
        <p:spPr bwMode="auto">
          <a:xfrm>
            <a:off x="3563938" y="1836738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Flame Cells</a:t>
            </a:r>
          </a:p>
        </p:txBody>
      </p:sp>
      <p:sp>
        <p:nvSpPr>
          <p:cNvPr id="1335308" name="Text Box 12"/>
          <p:cNvSpPr txBox="1">
            <a:spLocks noChangeArrowheads="1"/>
          </p:cNvSpPr>
          <p:nvPr/>
        </p:nvSpPr>
        <p:spPr bwMode="auto">
          <a:xfrm>
            <a:off x="1571625" y="2149475"/>
            <a:ext cx="2062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Excretory tubules</a:t>
            </a:r>
          </a:p>
        </p:txBody>
      </p:sp>
      <p:sp>
        <p:nvSpPr>
          <p:cNvPr id="1335309" name="Text Box 13"/>
          <p:cNvSpPr txBox="1">
            <a:spLocks noChangeArrowheads="1"/>
          </p:cNvSpPr>
          <p:nvPr/>
        </p:nvSpPr>
        <p:spPr bwMode="auto">
          <a:xfrm>
            <a:off x="6026150" y="4068763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Flame Cell</a:t>
            </a:r>
          </a:p>
        </p:txBody>
      </p:sp>
      <p:sp>
        <p:nvSpPr>
          <p:cNvPr id="1335311" name="Text Box 15"/>
          <p:cNvSpPr txBox="1">
            <a:spLocks noChangeArrowheads="1"/>
          </p:cNvSpPr>
          <p:nvPr/>
        </p:nvSpPr>
        <p:spPr bwMode="auto">
          <a:xfrm>
            <a:off x="5961063" y="5073650"/>
            <a:ext cx="206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Excretory tubule</a:t>
            </a:r>
          </a:p>
        </p:txBody>
      </p:sp>
      <p:sp>
        <p:nvSpPr>
          <p:cNvPr id="1335312" name="Text Box 16"/>
          <p:cNvSpPr txBox="1">
            <a:spLocks noChangeArrowheads="1"/>
          </p:cNvSpPr>
          <p:nvPr/>
        </p:nvSpPr>
        <p:spPr bwMode="auto">
          <a:xfrm>
            <a:off x="1098550" y="5207000"/>
            <a:ext cx="206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Flatworm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9397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33939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annelids and mollusks, urine forms in tubelike structures called nephridia. </a:t>
            </a:r>
          </a:p>
        </p:txBody>
      </p:sp>
      <p:pic>
        <p:nvPicPr>
          <p:cNvPr id="1339399" name="Picture 7" descr="ch29_section02_slide24"/>
          <p:cNvPicPr>
            <a:picLocks noChangeAspect="1" noChangeArrowheads="1"/>
          </p:cNvPicPr>
          <p:nvPr/>
        </p:nvPicPr>
        <p:blipFill>
          <a:blip r:embed="rId3" cstate="print"/>
          <a:srcRect b="6223"/>
          <a:stretch>
            <a:fillRect/>
          </a:stretch>
        </p:blipFill>
        <p:spPr bwMode="auto">
          <a:xfrm>
            <a:off x="2627313" y="2022475"/>
            <a:ext cx="4445000" cy="4564063"/>
          </a:xfrm>
          <a:prstGeom prst="rect">
            <a:avLst/>
          </a:prstGeom>
          <a:noFill/>
        </p:spPr>
      </p:pic>
      <p:sp>
        <p:nvSpPr>
          <p:cNvPr id="1339405" name="Rectangle 13"/>
          <p:cNvSpPr>
            <a:spLocks noChangeArrowheads="1"/>
          </p:cNvSpPr>
          <p:nvPr/>
        </p:nvSpPr>
        <p:spPr bwMode="auto">
          <a:xfrm>
            <a:off x="5437188" y="5199063"/>
            <a:ext cx="654050" cy="231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9406" name="Rectangle 14"/>
          <p:cNvSpPr>
            <a:spLocks noChangeArrowheads="1"/>
          </p:cNvSpPr>
          <p:nvPr/>
        </p:nvSpPr>
        <p:spPr bwMode="auto">
          <a:xfrm>
            <a:off x="5762625" y="3071813"/>
            <a:ext cx="944563" cy="2460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9407" name="Rectangle 15"/>
          <p:cNvSpPr>
            <a:spLocks noChangeArrowheads="1"/>
          </p:cNvSpPr>
          <p:nvPr/>
        </p:nvSpPr>
        <p:spPr bwMode="auto">
          <a:xfrm>
            <a:off x="2314575" y="3211513"/>
            <a:ext cx="1038225" cy="5286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9400" name="Text Box 8"/>
          <p:cNvSpPr txBox="1">
            <a:spLocks noChangeArrowheads="1"/>
          </p:cNvSpPr>
          <p:nvPr/>
        </p:nvSpPr>
        <p:spPr bwMode="auto">
          <a:xfrm>
            <a:off x="1255713" y="3373438"/>
            <a:ext cx="2143125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Excretory pore</a:t>
            </a:r>
          </a:p>
        </p:txBody>
      </p:sp>
      <p:sp>
        <p:nvSpPr>
          <p:cNvPr id="1339401" name="Text Box 9"/>
          <p:cNvSpPr txBox="1">
            <a:spLocks noChangeArrowheads="1"/>
          </p:cNvSpPr>
          <p:nvPr/>
        </p:nvSpPr>
        <p:spPr bwMode="auto">
          <a:xfrm>
            <a:off x="5716588" y="2962275"/>
            <a:ext cx="214312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Nephrostome </a:t>
            </a:r>
          </a:p>
        </p:txBody>
      </p:sp>
      <p:sp>
        <p:nvSpPr>
          <p:cNvPr id="1339402" name="Text Box 10"/>
          <p:cNvSpPr txBox="1">
            <a:spLocks noChangeArrowheads="1"/>
          </p:cNvSpPr>
          <p:nvPr/>
        </p:nvSpPr>
        <p:spPr bwMode="auto">
          <a:xfrm>
            <a:off x="5292725" y="5256213"/>
            <a:ext cx="2143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Nephridia </a:t>
            </a:r>
          </a:p>
        </p:txBody>
      </p:sp>
      <p:sp>
        <p:nvSpPr>
          <p:cNvPr id="1339411" name="Text Box 19"/>
          <p:cNvSpPr txBox="1">
            <a:spLocks noChangeArrowheads="1"/>
          </p:cNvSpPr>
          <p:nvPr/>
        </p:nvSpPr>
        <p:spPr bwMode="auto">
          <a:xfrm>
            <a:off x="1098550" y="5207000"/>
            <a:ext cx="206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Annelid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7349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33735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Fluid enters the nephridia through openings called nephrostomes.</a:t>
            </a:r>
          </a:p>
          <a:p>
            <a:r>
              <a:rPr lang="en-US"/>
              <a:t>Urine leaves the body through excretory pores. </a:t>
            </a:r>
          </a:p>
          <a:p>
            <a:r>
              <a:rPr lang="en-US"/>
              <a:t>Urine is highly concentrated, so little water is lost.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3493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Excretion</a:t>
            </a:r>
          </a:p>
        </p:txBody>
      </p:sp>
      <p:pic>
        <p:nvPicPr>
          <p:cNvPr id="1343495" name="Picture 7" descr="ch29_section02_slide26"/>
          <p:cNvPicPr>
            <a:picLocks noChangeAspect="1" noChangeArrowheads="1"/>
          </p:cNvPicPr>
          <p:nvPr/>
        </p:nvPicPr>
        <p:blipFill>
          <a:blip r:embed="rId3" cstate="print"/>
          <a:srcRect r="655" b="3947"/>
          <a:stretch>
            <a:fillRect/>
          </a:stretch>
        </p:blipFill>
        <p:spPr bwMode="auto">
          <a:xfrm>
            <a:off x="546100" y="2219325"/>
            <a:ext cx="7947025" cy="3746500"/>
          </a:xfrm>
          <a:prstGeom prst="rect">
            <a:avLst/>
          </a:prstGeom>
          <a:noFill/>
        </p:spPr>
      </p:pic>
      <p:sp>
        <p:nvSpPr>
          <p:cNvPr id="134349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insects and arachnids have Malpighian tubules, saclike organs that convert ammonia into uric acid. </a:t>
            </a:r>
          </a:p>
        </p:txBody>
      </p:sp>
      <p:sp>
        <p:nvSpPr>
          <p:cNvPr id="1343497" name="Text Box 9"/>
          <p:cNvSpPr txBox="1">
            <a:spLocks noChangeArrowheads="1"/>
          </p:cNvSpPr>
          <p:nvPr/>
        </p:nvSpPr>
        <p:spPr bwMode="auto">
          <a:xfrm>
            <a:off x="2071688" y="5497513"/>
            <a:ext cx="20621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Arthropod</a:t>
            </a:r>
          </a:p>
        </p:txBody>
      </p:sp>
      <p:sp>
        <p:nvSpPr>
          <p:cNvPr id="1343498" name="Text Box 10"/>
          <p:cNvSpPr txBox="1">
            <a:spLocks noChangeArrowheads="1"/>
          </p:cNvSpPr>
          <p:nvPr/>
        </p:nvSpPr>
        <p:spPr bwMode="auto">
          <a:xfrm>
            <a:off x="6157913" y="5287963"/>
            <a:ext cx="1582737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Malpighian tubules</a:t>
            </a:r>
          </a:p>
        </p:txBody>
      </p:sp>
      <p:sp>
        <p:nvSpPr>
          <p:cNvPr id="1343499" name="Text Box 11"/>
          <p:cNvSpPr txBox="1">
            <a:spLocks noChangeArrowheads="1"/>
          </p:cNvSpPr>
          <p:nvPr/>
        </p:nvSpPr>
        <p:spPr bwMode="auto">
          <a:xfrm>
            <a:off x="1870075" y="2462213"/>
            <a:ext cx="2366963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Digestive tract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3414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Uric acid and digestive wastes combine to form a thick paste that leaves the body through the rectum. </a:t>
            </a:r>
          </a:p>
          <a:p>
            <a:r>
              <a:rPr lang="en-US"/>
              <a:t>The paste helps to reduce water loss.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55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455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4988" y="1119188"/>
            <a:ext cx="8421687" cy="4619625"/>
          </a:xfrm>
        </p:spPr>
        <p:txBody>
          <a:bodyPr/>
          <a:lstStyle/>
          <a:p>
            <a:r>
              <a:rPr lang="en-US"/>
              <a:t>Response</a:t>
            </a:r>
          </a:p>
          <a:p>
            <a:pPr marL="915988" lvl="1">
              <a:spcBef>
                <a:spcPct val="25000"/>
              </a:spcBef>
            </a:pPr>
            <a:r>
              <a:rPr lang="en-US"/>
              <a:t>Invertebrates show three trends in the evolution of the nervous system: centralization, cephalization, and specialization.</a:t>
            </a:r>
          </a:p>
          <a:p>
            <a:pPr marL="915988" lvl="1"/>
            <a:endParaRPr lang="en-US" b="0"/>
          </a:p>
        </p:txBody>
      </p:sp>
      <p:sp>
        <p:nvSpPr>
          <p:cNvPr id="1345542" name="Rectangle 1030"/>
          <p:cNvSpPr>
            <a:spLocks noChangeArrowheads="1"/>
          </p:cNvSpPr>
          <p:nvPr/>
        </p:nvSpPr>
        <p:spPr bwMode="auto">
          <a:xfrm>
            <a:off x="392113" y="2278063"/>
            <a:ext cx="1117600" cy="7985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45543" name="Picture 1031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2100263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413128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413129" name="Rectangle 103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Centralization and Cephalization</a:t>
            </a:r>
          </a:p>
          <a:p>
            <a:pPr lvl="2"/>
            <a:r>
              <a:rPr lang="en-US"/>
              <a:t>Cephalization is the concentration of nerve tissue and organs in one end of the body.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47594" name="Picture 10" descr="ch29_section02_slide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55700"/>
            <a:ext cx="4221163" cy="4168775"/>
          </a:xfrm>
          <a:prstGeom prst="rect">
            <a:avLst/>
          </a:prstGeom>
          <a:noFill/>
        </p:spPr>
      </p:pic>
      <p:sp>
        <p:nvSpPr>
          <p:cNvPr id="1347589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47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Cnidarians have nerve nets which consist of individual nerve cells that form a netlike arrangement throughout the animal’s body.</a:t>
            </a:r>
          </a:p>
        </p:txBody>
      </p:sp>
      <p:sp>
        <p:nvSpPr>
          <p:cNvPr id="1347595" name="Rectangle 11"/>
          <p:cNvSpPr>
            <a:spLocks noChangeArrowheads="1"/>
          </p:cNvSpPr>
          <p:nvPr/>
        </p:nvSpPr>
        <p:spPr bwMode="auto">
          <a:xfrm>
            <a:off x="7734300" y="2974975"/>
            <a:ext cx="523875" cy="454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591" name="Text Box 7"/>
          <p:cNvSpPr txBox="1">
            <a:spLocks noChangeArrowheads="1"/>
          </p:cNvSpPr>
          <p:nvPr/>
        </p:nvSpPr>
        <p:spPr bwMode="auto">
          <a:xfrm>
            <a:off x="7645400" y="3032125"/>
            <a:ext cx="2265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Nerve cells</a:t>
            </a:r>
          </a:p>
        </p:txBody>
      </p:sp>
      <p:sp>
        <p:nvSpPr>
          <p:cNvPr id="1347596" name="Rectangle 12"/>
          <p:cNvSpPr>
            <a:spLocks noChangeArrowheads="1"/>
          </p:cNvSpPr>
          <p:nvPr/>
        </p:nvSpPr>
        <p:spPr bwMode="auto">
          <a:xfrm>
            <a:off x="6748463" y="5094288"/>
            <a:ext cx="1016000" cy="20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592" name="Text Box 8"/>
          <p:cNvSpPr txBox="1">
            <a:spLocks noChangeArrowheads="1"/>
          </p:cNvSpPr>
          <p:nvPr/>
        </p:nvSpPr>
        <p:spPr bwMode="auto">
          <a:xfrm>
            <a:off x="6607175" y="5122863"/>
            <a:ext cx="2265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Cnidarian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318500" cy="4619625"/>
          </a:xfrm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do different invertebrate phyla carry out life functions?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496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In flatworms and roundworms, the nerve cells are more centralized.</a:t>
            </a:r>
          </a:p>
          <a:p>
            <a:r>
              <a:rPr lang="en-US"/>
              <a:t>There are a few clumps of nerve tissue, or ganglia, in the head.</a:t>
            </a:r>
          </a:p>
        </p:txBody>
      </p:sp>
      <p:pic>
        <p:nvPicPr>
          <p:cNvPr id="1349642" name="Picture 10" descr="ch29_section02_slide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255713"/>
            <a:ext cx="3200400" cy="4344987"/>
          </a:xfrm>
          <a:prstGeom prst="rect">
            <a:avLst/>
          </a:prstGeom>
          <a:noFill/>
        </p:spPr>
      </p:pic>
      <p:sp>
        <p:nvSpPr>
          <p:cNvPr id="1349646" name="Text Box 14"/>
          <p:cNvSpPr txBox="1">
            <a:spLocks noChangeArrowheads="1"/>
          </p:cNvSpPr>
          <p:nvPr/>
        </p:nvSpPr>
        <p:spPr bwMode="auto">
          <a:xfrm>
            <a:off x="7269163" y="1957388"/>
            <a:ext cx="11922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Ganglia</a:t>
            </a:r>
          </a:p>
        </p:txBody>
      </p:sp>
      <p:sp>
        <p:nvSpPr>
          <p:cNvPr id="1349647" name="Text Box 15"/>
          <p:cNvSpPr txBox="1">
            <a:spLocks noChangeArrowheads="1"/>
          </p:cNvSpPr>
          <p:nvPr/>
        </p:nvSpPr>
        <p:spPr bwMode="auto">
          <a:xfrm>
            <a:off x="5664200" y="4633913"/>
            <a:ext cx="156845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Flatworm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1685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516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060825" cy="4848225"/>
          </a:xfrm>
        </p:spPr>
        <p:txBody>
          <a:bodyPr/>
          <a:lstStyle/>
          <a:p>
            <a:r>
              <a:rPr lang="en-US"/>
              <a:t>In cephalopod mollusks and arthropods, ganglia are organized into a brain.</a:t>
            </a:r>
          </a:p>
        </p:txBody>
      </p:sp>
      <p:pic>
        <p:nvPicPr>
          <p:cNvPr id="1351692" name="Picture 12" descr="ch29_section02_slide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4675" y="968375"/>
            <a:ext cx="4344988" cy="4919663"/>
          </a:xfrm>
          <a:prstGeom prst="rect">
            <a:avLst/>
          </a:prstGeom>
          <a:noFill/>
        </p:spPr>
      </p:pic>
      <p:sp>
        <p:nvSpPr>
          <p:cNvPr id="1351694" name="Rectangle 14"/>
          <p:cNvSpPr>
            <a:spLocks noChangeArrowheads="1"/>
          </p:cNvSpPr>
          <p:nvPr/>
        </p:nvSpPr>
        <p:spPr bwMode="auto">
          <a:xfrm>
            <a:off x="6296025" y="5522913"/>
            <a:ext cx="884238" cy="2921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697" name="Rectangle 17"/>
          <p:cNvSpPr>
            <a:spLocks noChangeArrowheads="1"/>
          </p:cNvSpPr>
          <p:nvPr/>
        </p:nvSpPr>
        <p:spPr bwMode="auto">
          <a:xfrm>
            <a:off x="4367213" y="6332538"/>
            <a:ext cx="928687" cy="234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00" name="Rectangle 20"/>
          <p:cNvSpPr>
            <a:spLocks noChangeArrowheads="1"/>
          </p:cNvSpPr>
          <p:nvPr/>
        </p:nvSpPr>
        <p:spPr bwMode="auto">
          <a:xfrm>
            <a:off x="5249863" y="2524125"/>
            <a:ext cx="960437" cy="3365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02" name="Rectangle 22"/>
          <p:cNvSpPr>
            <a:spLocks noChangeArrowheads="1"/>
          </p:cNvSpPr>
          <p:nvPr/>
        </p:nvSpPr>
        <p:spPr bwMode="auto">
          <a:xfrm flipV="1">
            <a:off x="6534150" y="3303588"/>
            <a:ext cx="566738" cy="250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04" name="Rectangle 24"/>
          <p:cNvSpPr>
            <a:spLocks noChangeArrowheads="1"/>
          </p:cNvSpPr>
          <p:nvPr/>
        </p:nvSpPr>
        <p:spPr bwMode="auto">
          <a:xfrm>
            <a:off x="1425575" y="6029325"/>
            <a:ext cx="885825" cy="1587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699" name="Text Box 19"/>
          <p:cNvSpPr txBox="1">
            <a:spLocks noChangeArrowheads="1"/>
          </p:cNvSpPr>
          <p:nvPr/>
        </p:nvSpPr>
        <p:spPr bwMode="auto">
          <a:xfrm>
            <a:off x="6443663" y="3187700"/>
            <a:ext cx="2265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Brain   </a:t>
            </a:r>
          </a:p>
        </p:txBody>
      </p:sp>
      <p:sp>
        <p:nvSpPr>
          <p:cNvPr id="1351690" name="Text Box 10"/>
          <p:cNvSpPr txBox="1">
            <a:spLocks noChangeArrowheads="1"/>
          </p:cNvSpPr>
          <p:nvPr/>
        </p:nvSpPr>
        <p:spPr bwMode="auto">
          <a:xfrm>
            <a:off x="5572125" y="5616575"/>
            <a:ext cx="226536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tx1"/>
                </a:solidFill>
                <a:effectLst/>
              </a:rPr>
              <a:t>Mollusk   </a:t>
            </a:r>
          </a:p>
        </p:txBody>
      </p:sp>
      <p:sp>
        <p:nvSpPr>
          <p:cNvPr id="1351688" name="Text Box 8"/>
          <p:cNvSpPr txBox="1">
            <a:spLocks noChangeArrowheads="1"/>
          </p:cNvSpPr>
          <p:nvPr/>
        </p:nvSpPr>
        <p:spPr bwMode="auto">
          <a:xfrm>
            <a:off x="5059363" y="2471738"/>
            <a:ext cx="226536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>
                <a:solidFill>
                  <a:schemeClr val="tx1"/>
                </a:solidFill>
                <a:effectLst/>
              </a:rPr>
              <a:t>Arthropod</a:t>
            </a:r>
          </a:p>
          <a:p>
            <a:pPr>
              <a:spcBef>
                <a:spcPct val="50000"/>
              </a:spcBef>
            </a:pPr>
            <a:endParaRPr lang="en-US" sz="2200">
              <a:solidFill>
                <a:schemeClr val="tx1"/>
              </a:solidFill>
              <a:effectLst/>
            </a:endParaRPr>
          </a:p>
        </p:txBody>
      </p:sp>
      <p:sp>
        <p:nvSpPr>
          <p:cNvPr id="1351712" name="Rectangle 32"/>
          <p:cNvSpPr>
            <a:spLocks noChangeArrowheads="1"/>
          </p:cNvSpPr>
          <p:nvPr/>
        </p:nvSpPr>
        <p:spPr bwMode="auto">
          <a:xfrm>
            <a:off x="6869113" y="2425700"/>
            <a:ext cx="884237" cy="1889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691" name="Text Box 11"/>
          <p:cNvSpPr txBox="1">
            <a:spLocks noChangeArrowheads="1"/>
          </p:cNvSpPr>
          <p:nvPr/>
        </p:nvSpPr>
        <p:spPr bwMode="auto">
          <a:xfrm>
            <a:off x="7107238" y="2306638"/>
            <a:ext cx="2265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Ganglia   </a:t>
            </a:r>
          </a:p>
        </p:txBody>
      </p:sp>
      <p:sp>
        <p:nvSpPr>
          <p:cNvPr id="1351714" name="Rectangle 34"/>
          <p:cNvSpPr>
            <a:spLocks noChangeArrowheads="1"/>
          </p:cNvSpPr>
          <p:nvPr/>
        </p:nvSpPr>
        <p:spPr bwMode="auto">
          <a:xfrm>
            <a:off x="4949825" y="1204913"/>
            <a:ext cx="477838" cy="203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13" name="Rectangle 33"/>
          <p:cNvSpPr>
            <a:spLocks noChangeArrowheads="1"/>
          </p:cNvSpPr>
          <p:nvPr/>
        </p:nvSpPr>
        <p:spPr bwMode="auto">
          <a:xfrm>
            <a:off x="4760913" y="812800"/>
            <a:ext cx="1190625" cy="349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689" name="Text Box 9"/>
          <p:cNvSpPr txBox="1">
            <a:spLocks noChangeArrowheads="1"/>
          </p:cNvSpPr>
          <p:nvPr/>
        </p:nvSpPr>
        <p:spPr bwMode="auto">
          <a:xfrm>
            <a:off x="4975225" y="1090613"/>
            <a:ext cx="2265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Brain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Specialization</a:t>
            </a:r>
          </a:p>
          <a:p>
            <a:pPr lvl="2"/>
            <a:r>
              <a:rPr lang="en-US"/>
              <a:t>The more complex an animal’s nervous system is, the more developed its sense organs tend to be. </a:t>
            </a:r>
          </a:p>
          <a:p>
            <a:pPr lvl="2"/>
            <a:r>
              <a:rPr lang="en-US"/>
              <a:t>Complex animals may have a variety of specialized sense organs that detect light, sound, chemicals, movement, and electricity.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51561" name="Rectangle 9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Movement and Support</a:t>
            </a:r>
          </a:p>
          <a:p>
            <a:pPr lvl="2"/>
            <a:r>
              <a:rPr lang="en-US"/>
              <a:t>Most animals use muscles to move, breathe, pump blood, and perform other life functions.</a:t>
            </a:r>
          </a:p>
          <a:p>
            <a:pPr lvl="2"/>
            <a:r>
              <a:rPr lang="en-US"/>
              <a:t>In most animals, muscles work together with some sort of skeletal system that provides firm support.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sp>
        <p:nvSpPr>
          <p:cNvPr id="133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388350" cy="4619625"/>
          </a:xfrm>
        </p:spPr>
        <p:txBody>
          <a:bodyPr/>
          <a:lstStyle/>
          <a:p>
            <a:endParaRPr lang="en-US"/>
          </a:p>
          <a:p>
            <a:pPr lvl="1"/>
            <a:r>
              <a:rPr lang="en-US"/>
              <a:t>Invertebrates have one of three main kinds of skeletal systems: hydrostatic skeletons, exoskeletons, or endoskeletons.</a:t>
            </a:r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98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sp>
        <p:nvSpPr>
          <p:cNvPr id="1359875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>
              <a:lnSpc>
                <a:spcPct val="75000"/>
              </a:lnSpc>
            </a:pPr>
            <a:r>
              <a:rPr lang="en-US"/>
              <a:t>Hydrostatic Skeletons</a:t>
            </a:r>
          </a:p>
          <a:p>
            <a:pPr lvl="2">
              <a:lnSpc>
                <a:spcPct val="90000"/>
              </a:lnSpc>
            </a:pPr>
            <a:r>
              <a:rPr lang="en-US"/>
              <a:t>In a </a:t>
            </a:r>
            <a:r>
              <a:rPr lang="en-US" b="1"/>
              <a:t>hydrostatic skeleton</a:t>
            </a:r>
            <a:r>
              <a:rPr lang="en-US"/>
              <a:t>, muscles surround a fluid-filled body cavity that supports the muscles. </a:t>
            </a:r>
          </a:p>
          <a:p>
            <a:pPr lvl="2">
              <a:lnSpc>
                <a:spcPct val="90000"/>
              </a:lnSpc>
            </a:pPr>
            <a:r>
              <a:rPr lang="en-US"/>
              <a:t>When the muscles contract, they push against fluid in the body cavity, causing the body to change shape.</a:t>
            </a:r>
          </a:p>
          <a:p>
            <a:pPr lvl="2">
              <a:lnSpc>
                <a:spcPct val="90000"/>
              </a:lnSpc>
            </a:pPr>
            <a:r>
              <a:rPr lang="en-US"/>
              <a:t>Annelids and certain cnidarians, have hydrostatic skeletons.</a:t>
            </a:r>
          </a:p>
          <a:p>
            <a:pPr lvl="2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1925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pic>
        <p:nvPicPr>
          <p:cNvPr id="1361927" name="Picture 7" descr="ch29_section02_slide35"/>
          <p:cNvPicPr>
            <a:picLocks noChangeAspect="1" noChangeArrowheads="1"/>
          </p:cNvPicPr>
          <p:nvPr/>
        </p:nvPicPr>
        <p:blipFill>
          <a:blip r:embed="rId3" cstate="print"/>
          <a:srcRect b="6343"/>
          <a:stretch>
            <a:fillRect/>
          </a:stretch>
        </p:blipFill>
        <p:spPr bwMode="auto">
          <a:xfrm>
            <a:off x="2989263" y="833438"/>
            <a:ext cx="4051300" cy="5602287"/>
          </a:xfrm>
          <a:prstGeom prst="rect">
            <a:avLst/>
          </a:prstGeom>
          <a:noFill/>
        </p:spPr>
      </p:pic>
      <p:sp>
        <p:nvSpPr>
          <p:cNvPr id="1361932" name="Rectangle 12"/>
          <p:cNvSpPr>
            <a:spLocks noChangeArrowheads="1"/>
          </p:cNvSpPr>
          <p:nvPr/>
        </p:nvSpPr>
        <p:spPr bwMode="auto">
          <a:xfrm>
            <a:off x="4870450" y="2281238"/>
            <a:ext cx="944563" cy="741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33" name="Rectangle 13"/>
          <p:cNvSpPr>
            <a:spLocks noChangeArrowheads="1"/>
          </p:cNvSpPr>
          <p:nvPr/>
        </p:nvSpPr>
        <p:spPr bwMode="auto">
          <a:xfrm>
            <a:off x="3608388" y="5219700"/>
            <a:ext cx="1395412" cy="741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34" name="Rectangle 14"/>
          <p:cNvSpPr>
            <a:spLocks noChangeArrowheads="1"/>
          </p:cNvSpPr>
          <p:nvPr/>
        </p:nvSpPr>
        <p:spPr bwMode="auto">
          <a:xfrm>
            <a:off x="6424613" y="5608638"/>
            <a:ext cx="873125" cy="741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35" name="Rectangle 15"/>
          <p:cNvSpPr>
            <a:spLocks noChangeArrowheads="1"/>
          </p:cNvSpPr>
          <p:nvPr/>
        </p:nvSpPr>
        <p:spPr bwMode="auto">
          <a:xfrm>
            <a:off x="2868613" y="2781300"/>
            <a:ext cx="873125" cy="741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1930" name="Text Box 10"/>
          <p:cNvSpPr txBox="1">
            <a:spLocks noChangeArrowheads="1"/>
          </p:cNvSpPr>
          <p:nvPr/>
        </p:nvSpPr>
        <p:spPr bwMode="auto">
          <a:xfrm>
            <a:off x="2997200" y="2817813"/>
            <a:ext cx="2308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Water </a:t>
            </a:r>
          </a:p>
        </p:txBody>
      </p:sp>
      <p:sp>
        <p:nvSpPr>
          <p:cNvPr id="1361931" name="Text Box 11"/>
          <p:cNvSpPr txBox="1">
            <a:spLocks noChangeArrowheads="1"/>
          </p:cNvSpPr>
          <p:nvPr/>
        </p:nvSpPr>
        <p:spPr bwMode="auto">
          <a:xfrm>
            <a:off x="6361113" y="5810250"/>
            <a:ext cx="2308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Water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61928" name="Text Box 8"/>
          <p:cNvSpPr txBox="1">
            <a:spLocks noChangeArrowheads="1"/>
          </p:cNvSpPr>
          <p:nvPr/>
        </p:nvSpPr>
        <p:spPr bwMode="auto">
          <a:xfrm>
            <a:off x="4781550" y="2238375"/>
            <a:ext cx="2308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Circular muscles contracted</a:t>
            </a:r>
          </a:p>
        </p:txBody>
      </p:sp>
      <p:sp>
        <p:nvSpPr>
          <p:cNvPr id="1361929" name="Text Box 9"/>
          <p:cNvSpPr txBox="1">
            <a:spLocks noChangeArrowheads="1"/>
          </p:cNvSpPr>
          <p:nvPr/>
        </p:nvSpPr>
        <p:spPr bwMode="auto">
          <a:xfrm>
            <a:off x="3500438" y="5146675"/>
            <a:ext cx="2308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Longitudinal muscles contracted</a:t>
            </a:r>
          </a:p>
        </p:txBody>
      </p:sp>
      <p:sp>
        <p:nvSpPr>
          <p:cNvPr id="1361941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3321050" cy="4848225"/>
          </a:xfrm>
        </p:spPr>
        <p:txBody>
          <a:bodyPr/>
          <a:lstStyle/>
          <a:p>
            <a:pPr lvl="1"/>
            <a:r>
              <a:rPr lang="en-US"/>
              <a:t>Hydrostatic Skeleton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sp>
        <p:nvSpPr>
          <p:cNvPr id="1363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Exoskeletons</a:t>
            </a:r>
          </a:p>
          <a:p>
            <a:pPr lvl="2"/>
            <a:r>
              <a:rPr lang="en-US"/>
              <a:t>An </a:t>
            </a:r>
            <a:r>
              <a:rPr lang="en-US" b="1"/>
              <a:t>exoskeleton</a:t>
            </a:r>
            <a:r>
              <a:rPr lang="en-US"/>
              <a:t>, or external skeleton, is a hard body covering made of chitin. </a:t>
            </a:r>
          </a:p>
          <a:p>
            <a:pPr lvl="2"/>
            <a:r>
              <a:rPr lang="en-US"/>
              <a:t>Arthropods have exoskeletons.</a:t>
            </a:r>
          </a:p>
          <a:p>
            <a:pPr lvl="2"/>
            <a:r>
              <a:rPr lang="en-US"/>
              <a:t>Arthropods move by using muscles that are attached to the inside of the exoskeleton.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6021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pic>
        <p:nvPicPr>
          <p:cNvPr id="1366023" name="Picture 7" descr="ch29_section02_slide37"/>
          <p:cNvPicPr>
            <a:picLocks noChangeAspect="1" noChangeArrowheads="1"/>
          </p:cNvPicPr>
          <p:nvPr/>
        </p:nvPicPr>
        <p:blipFill>
          <a:blip r:embed="rId3" cstate="print"/>
          <a:srcRect b="4190"/>
          <a:stretch>
            <a:fillRect/>
          </a:stretch>
        </p:blipFill>
        <p:spPr bwMode="auto">
          <a:xfrm>
            <a:off x="3184525" y="600075"/>
            <a:ext cx="2774950" cy="5916613"/>
          </a:xfrm>
          <a:prstGeom prst="rect">
            <a:avLst/>
          </a:prstGeom>
          <a:noFill/>
        </p:spPr>
      </p:pic>
      <p:sp>
        <p:nvSpPr>
          <p:cNvPr id="1366027" name="Rectangle 11"/>
          <p:cNvSpPr>
            <a:spLocks noChangeArrowheads="1"/>
          </p:cNvSpPr>
          <p:nvPr/>
        </p:nvSpPr>
        <p:spPr bwMode="auto">
          <a:xfrm>
            <a:off x="4125913" y="2216150"/>
            <a:ext cx="828675" cy="3206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6028" name="Rectangle 12"/>
          <p:cNvSpPr>
            <a:spLocks noChangeArrowheads="1"/>
          </p:cNvSpPr>
          <p:nvPr/>
        </p:nvSpPr>
        <p:spPr bwMode="auto">
          <a:xfrm>
            <a:off x="3871913" y="4532313"/>
            <a:ext cx="1192212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6025" name="Text Box 9"/>
          <p:cNvSpPr txBox="1">
            <a:spLocks noChangeArrowheads="1"/>
          </p:cNvSpPr>
          <p:nvPr/>
        </p:nvSpPr>
        <p:spPr bwMode="auto">
          <a:xfrm>
            <a:off x="3576638" y="4435475"/>
            <a:ext cx="2322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Extended joint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1366024" name="Text Box 8"/>
          <p:cNvSpPr txBox="1">
            <a:spLocks noChangeArrowheads="1"/>
          </p:cNvSpPr>
          <p:nvPr/>
        </p:nvSpPr>
        <p:spPr bwMode="auto">
          <a:xfrm>
            <a:off x="3748088" y="2249488"/>
            <a:ext cx="2322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Flexed joint </a:t>
            </a:r>
          </a:p>
        </p:txBody>
      </p:sp>
      <p:sp>
        <p:nvSpPr>
          <p:cNvPr id="1366032" name="Rectangle 1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Exoskeleton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sp>
        <p:nvSpPr>
          <p:cNvPr id="13680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Endoskeletons</a:t>
            </a:r>
          </a:p>
          <a:p>
            <a:pPr lvl="2"/>
            <a:r>
              <a:rPr lang="en-US"/>
              <a:t>An </a:t>
            </a:r>
            <a:r>
              <a:rPr lang="en-US" b="1"/>
              <a:t>endoskeleton</a:t>
            </a:r>
            <a:r>
              <a:rPr lang="en-US"/>
              <a:t> is a structural support located inside the body.</a:t>
            </a:r>
          </a:p>
          <a:p>
            <a:pPr lvl="2"/>
            <a:r>
              <a:rPr lang="en-US"/>
              <a:t>Sea stars and other echinoderms have an endoskeleton. Vertebrates also have endoskeletons.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Feeding and Digestion</a:t>
            </a:r>
          </a:p>
        </p:txBody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Feeding and Digestion</a:t>
            </a:r>
          </a:p>
          <a:p>
            <a:pPr lvl="1"/>
            <a:r>
              <a:rPr lang="en-US"/>
              <a:t>The simplest animals break down food primarily through intracellular digestion. More complex animals use extracellular digestion.</a:t>
            </a:r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0117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Movement and Support</a:t>
            </a:r>
          </a:p>
        </p:txBody>
      </p:sp>
      <p:sp>
        <p:nvSpPr>
          <p:cNvPr id="13701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pPr lvl="1"/>
            <a:r>
              <a:rPr lang="en-US"/>
              <a:t>Endoskeleton</a:t>
            </a:r>
          </a:p>
        </p:txBody>
      </p:sp>
      <p:pic>
        <p:nvPicPr>
          <p:cNvPr id="1370119" name="Picture 7" descr="ch29_section02_slide39"/>
          <p:cNvPicPr>
            <a:picLocks noChangeAspect="1" noChangeArrowheads="1"/>
          </p:cNvPicPr>
          <p:nvPr/>
        </p:nvPicPr>
        <p:blipFill>
          <a:blip r:embed="rId3" cstate="print"/>
          <a:srcRect b="5788"/>
          <a:stretch>
            <a:fillRect/>
          </a:stretch>
        </p:blipFill>
        <p:spPr bwMode="auto">
          <a:xfrm>
            <a:off x="2644775" y="731838"/>
            <a:ext cx="3852863" cy="5762625"/>
          </a:xfrm>
          <a:prstGeom prst="rect">
            <a:avLst/>
          </a:prstGeom>
          <a:noFill/>
        </p:spPr>
      </p:pic>
      <p:sp>
        <p:nvSpPr>
          <p:cNvPr id="1370124" name="Rectangle 12"/>
          <p:cNvSpPr>
            <a:spLocks noChangeArrowheads="1"/>
          </p:cNvSpPr>
          <p:nvPr/>
        </p:nvSpPr>
        <p:spPr bwMode="auto">
          <a:xfrm>
            <a:off x="3775075" y="5537200"/>
            <a:ext cx="493713" cy="538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0125" name="Rectangle 13"/>
          <p:cNvSpPr>
            <a:spLocks noChangeArrowheads="1"/>
          </p:cNvSpPr>
          <p:nvPr/>
        </p:nvSpPr>
        <p:spPr bwMode="auto">
          <a:xfrm>
            <a:off x="3971925" y="4643438"/>
            <a:ext cx="1509713" cy="2492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0121" name="Text Box 9"/>
          <p:cNvSpPr txBox="1">
            <a:spLocks noChangeArrowheads="1"/>
          </p:cNvSpPr>
          <p:nvPr/>
        </p:nvSpPr>
        <p:spPr bwMode="auto">
          <a:xfrm>
            <a:off x="3105150" y="5529263"/>
            <a:ext cx="2090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Tube foot  </a:t>
            </a:r>
          </a:p>
        </p:txBody>
      </p:sp>
      <p:sp>
        <p:nvSpPr>
          <p:cNvPr id="1370120" name="Text Box 8"/>
          <p:cNvSpPr txBox="1">
            <a:spLocks noChangeArrowheads="1"/>
          </p:cNvSpPr>
          <p:nvPr/>
        </p:nvSpPr>
        <p:spPr bwMode="auto">
          <a:xfrm>
            <a:off x="3890963" y="4537075"/>
            <a:ext cx="2090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Skeletal plates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Sexual and Asexual Reproduction</a:t>
            </a:r>
          </a:p>
        </p:txBody>
      </p:sp>
      <p:sp>
        <p:nvSpPr>
          <p:cNvPr id="135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Sexual and Asexual Reproduction</a:t>
            </a:r>
          </a:p>
          <a:p>
            <a:pPr lvl="1"/>
            <a:r>
              <a:rPr lang="en-US"/>
              <a:t>Most invertebrates reproduce sexually during at least part of their life cycle. Depending on environmental conditions, however, many invertebrates may also reproduce asexually.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0484" name="Rectangle 1028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Sexual and Asexual Reproduction</a:t>
            </a:r>
          </a:p>
        </p:txBody>
      </p:sp>
      <p:sp>
        <p:nvSpPr>
          <p:cNvPr id="1300485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Sexual reproduction maintains genetic diversity in a population.</a:t>
            </a:r>
          </a:p>
          <a:p>
            <a:r>
              <a:rPr lang="en-US"/>
              <a:t>Asexual reproduction allows animals to reproduce rapidly and take advantage of favorable conditions in the environment.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Sexual and Asexual Reproduction</a:t>
            </a:r>
          </a:p>
        </p:txBody>
      </p:sp>
      <p:sp>
        <p:nvSpPr>
          <p:cNvPr id="13762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Sexual reproduction is the production of offspring from the fusion of gametes.</a:t>
            </a:r>
          </a:p>
          <a:p>
            <a:r>
              <a:rPr lang="en-US"/>
              <a:t>Male and female gametes join to create a zygote.</a:t>
            </a:r>
          </a:p>
          <a:p>
            <a:r>
              <a:rPr lang="en-US"/>
              <a:t>The zygote grows through mitosis and develops into a multicellular animal.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8308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Sexual and Asexual Reproduction</a:t>
            </a:r>
          </a:p>
        </p:txBody>
      </p:sp>
      <p:sp>
        <p:nvSpPr>
          <p:cNvPr id="13783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most animals, each individual is a single sex.</a:t>
            </a:r>
          </a:p>
          <a:p>
            <a:r>
              <a:rPr lang="en-US"/>
              <a:t>The individual produces either sperm or eggs.</a:t>
            </a:r>
          </a:p>
          <a:p>
            <a:r>
              <a:rPr lang="en-US"/>
              <a:t>Some animals are hermaphrodites—individuals that produce both sperm and eggs.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80356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Sexual and Asexual Reproduction</a:t>
            </a:r>
          </a:p>
        </p:txBody>
      </p:sp>
      <p:sp>
        <p:nvSpPr>
          <p:cNvPr id="13803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</a:t>
            </a:r>
            <a:r>
              <a:rPr lang="en-US" b="1"/>
              <a:t>external fertilization</a:t>
            </a:r>
            <a:r>
              <a:rPr lang="en-US"/>
              <a:t>, eggs are fertilized outside the female’s body. </a:t>
            </a:r>
          </a:p>
          <a:p>
            <a:r>
              <a:rPr lang="en-US"/>
              <a:t>In </a:t>
            </a:r>
            <a:r>
              <a:rPr lang="en-US" b="1"/>
              <a:t>internal fertilization</a:t>
            </a:r>
            <a:r>
              <a:rPr lang="en-US"/>
              <a:t>, eggs are fertilized inside the female’s body.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0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8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Sexual and Asexual Reproduction</a:t>
            </a:r>
          </a:p>
        </p:txBody>
      </p:sp>
      <p:sp>
        <p:nvSpPr>
          <p:cNvPr id="13824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offspring of asexual reproduction grow into multicellular organisms by mitosis of diploid cells. </a:t>
            </a:r>
          </a:p>
          <a:p>
            <a:r>
              <a:rPr lang="en-US"/>
              <a:t>Some animals reproduce asexually through budding or by dividing in two.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8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29-2</a:t>
            </a:r>
          </a:p>
        </p:txBody>
      </p:sp>
      <p:sp>
        <p:nvSpPr>
          <p:cNvPr id="138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1384453" name="Rectangle 5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5240338" y="2698750"/>
            <a:ext cx="254317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8485" name="Rectangle 3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29-2</a:t>
            </a:r>
          </a:p>
        </p:txBody>
      </p:sp>
      <p:sp>
        <p:nvSpPr>
          <p:cNvPr id="488486" name="Rectangle 3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Flatworms eliminate excess water using a network of </a:t>
            </a:r>
          </a:p>
          <a:p>
            <a:pPr lvl="2"/>
            <a:r>
              <a:rPr lang="en-US"/>
              <a:t>flame cells.	</a:t>
            </a:r>
          </a:p>
          <a:p>
            <a:pPr lvl="2"/>
            <a:r>
              <a:rPr lang="en-US"/>
              <a:t>Malpighian tubules.	</a:t>
            </a:r>
          </a:p>
          <a:p>
            <a:pPr lvl="2"/>
            <a:r>
              <a:rPr lang="en-US"/>
              <a:t>nephridia.	</a:t>
            </a:r>
          </a:p>
          <a:p>
            <a:pPr lvl="2"/>
            <a:r>
              <a:rPr lang="en-US"/>
              <a:t>madrepores.</a:t>
            </a:r>
          </a:p>
        </p:txBody>
      </p:sp>
      <p:sp>
        <p:nvSpPr>
          <p:cNvPr id="488452" name="Rectangle 4"/>
          <p:cNvSpPr>
            <a:spLocks noChangeArrowheads="1"/>
          </p:cNvSpPr>
          <p:nvPr/>
        </p:nvSpPr>
        <p:spPr bwMode="auto">
          <a:xfrm>
            <a:off x="949325" y="220027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8456" name="Picture 8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488457" name="Picture 9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300" y="2168525"/>
            <a:ext cx="582613" cy="51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86504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29-2</a:t>
            </a:r>
          </a:p>
        </p:txBody>
      </p:sp>
      <p:sp>
        <p:nvSpPr>
          <p:cNvPr id="13865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 hydrostatic skeleton is found in the </a:t>
            </a:r>
          </a:p>
          <a:p>
            <a:pPr lvl="2"/>
            <a:r>
              <a:rPr lang="en-US"/>
              <a:t>annelids.	</a:t>
            </a:r>
          </a:p>
          <a:p>
            <a:pPr lvl="2"/>
            <a:r>
              <a:rPr lang="en-US"/>
              <a:t>echinoderms.	</a:t>
            </a:r>
          </a:p>
          <a:p>
            <a:pPr lvl="2"/>
            <a:r>
              <a:rPr lang="en-US"/>
              <a:t>arthropods.	</a:t>
            </a:r>
          </a:p>
          <a:p>
            <a:pPr lvl="2"/>
            <a:r>
              <a:rPr lang="en-US"/>
              <a:t>insects.</a:t>
            </a:r>
          </a:p>
        </p:txBody>
      </p:sp>
      <p:sp>
        <p:nvSpPr>
          <p:cNvPr id="1386500" name="Rectangle 4"/>
          <p:cNvSpPr>
            <a:spLocks noChangeArrowheads="1"/>
          </p:cNvSpPr>
          <p:nvPr/>
        </p:nvSpPr>
        <p:spPr bwMode="auto">
          <a:xfrm>
            <a:off x="949325" y="178593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86502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754188"/>
            <a:ext cx="582613" cy="519112"/>
          </a:xfrm>
          <a:prstGeom prst="rect">
            <a:avLst/>
          </a:prstGeom>
          <a:noFill/>
        </p:spPr>
      </p:pic>
      <p:pic>
        <p:nvPicPr>
          <p:cNvPr id="1386503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65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23945" name="Rectangle 9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Feeding and Digestion</a:t>
            </a:r>
          </a:p>
        </p:txBody>
      </p:sp>
      <p:sp>
        <p:nvSpPr>
          <p:cNvPr id="42394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food is digested inside cells, this process is known as </a:t>
            </a:r>
            <a:r>
              <a:rPr lang="en-US" b="1"/>
              <a:t>intracellular digestion</a:t>
            </a:r>
            <a:r>
              <a:rPr lang="en-US"/>
              <a:t>. </a:t>
            </a:r>
          </a:p>
          <a:p>
            <a:r>
              <a:rPr lang="en-US"/>
              <a:t>Sponges use intracellular digestion.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90600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29-2</a:t>
            </a:r>
          </a:p>
        </p:txBody>
      </p:sp>
      <p:sp>
        <p:nvSpPr>
          <p:cNvPr id="139060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Complex animals break down food using </a:t>
            </a:r>
          </a:p>
          <a:p>
            <a:pPr lvl="2"/>
            <a:r>
              <a:rPr lang="en-US"/>
              <a:t>intracellular digestion.	</a:t>
            </a:r>
          </a:p>
          <a:p>
            <a:pPr lvl="2"/>
            <a:r>
              <a:rPr lang="en-US"/>
              <a:t>extracellular digestion.	</a:t>
            </a:r>
          </a:p>
          <a:p>
            <a:pPr lvl="2"/>
            <a:r>
              <a:rPr lang="en-US"/>
              <a:t>intracellular digestion and extracellular digestion.	</a:t>
            </a:r>
          </a:p>
          <a:p>
            <a:pPr lvl="2"/>
            <a:r>
              <a:rPr lang="en-US"/>
              <a:t>digestion outside of the body.</a:t>
            </a:r>
          </a:p>
        </p:txBody>
      </p:sp>
      <p:sp>
        <p:nvSpPr>
          <p:cNvPr id="1390596" name="Rectangle 4"/>
          <p:cNvSpPr>
            <a:spLocks noChangeArrowheads="1"/>
          </p:cNvSpPr>
          <p:nvPr/>
        </p:nvSpPr>
        <p:spPr bwMode="auto">
          <a:xfrm>
            <a:off x="949325" y="244316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0598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2411413"/>
            <a:ext cx="582613" cy="519112"/>
          </a:xfrm>
          <a:prstGeom prst="rect">
            <a:avLst/>
          </a:prstGeom>
          <a:noFill/>
        </p:spPr>
      </p:pic>
      <p:pic>
        <p:nvPicPr>
          <p:cNvPr id="1390599" name="Picture 7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059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94696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29-2</a:t>
            </a:r>
          </a:p>
        </p:txBody>
      </p:sp>
      <p:sp>
        <p:nvSpPr>
          <p:cNvPr id="139469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Which structures are involved in gas exchange in one or more groups of invertebrates?</a:t>
            </a:r>
          </a:p>
          <a:p>
            <a:pPr lvl="2"/>
            <a:r>
              <a:rPr lang="en-US"/>
              <a:t>ganglia, brain, and nerve cells	</a:t>
            </a:r>
          </a:p>
          <a:p>
            <a:pPr lvl="2"/>
            <a:r>
              <a:rPr lang="en-US"/>
              <a:t>gills, book lung, skin, and tracheal tubes	</a:t>
            </a:r>
          </a:p>
          <a:p>
            <a:pPr lvl="2"/>
            <a:r>
              <a:rPr lang="en-US"/>
              <a:t>nephridia, flame cells, and nephrostomes	</a:t>
            </a:r>
          </a:p>
          <a:p>
            <a:pPr lvl="2"/>
            <a:r>
              <a:rPr lang="en-US"/>
              <a:t>pharynx, crop, and intestine</a:t>
            </a:r>
          </a:p>
        </p:txBody>
      </p:sp>
      <p:sp>
        <p:nvSpPr>
          <p:cNvPr id="1394692" name="Rectangle 4"/>
          <p:cNvSpPr>
            <a:spLocks noChangeArrowheads="1"/>
          </p:cNvSpPr>
          <p:nvPr/>
        </p:nvSpPr>
        <p:spPr bwMode="auto">
          <a:xfrm>
            <a:off x="1050925" y="28463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4693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863" y="2819400"/>
            <a:ext cx="582612" cy="519113"/>
          </a:xfrm>
          <a:prstGeom prst="rect">
            <a:avLst/>
          </a:prstGeom>
          <a:noFill/>
        </p:spPr>
      </p:pic>
      <p:pic>
        <p:nvPicPr>
          <p:cNvPr id="1394695" name="Picture 7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469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98792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29-2</a:t>
            </a:r>
          </a:p>
        </p:txBody>
      </p:sp>
      <p:sp>
        <p:nvSpPr>
          <p:cNvPr id="139879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Which groups have only one entrance and exit point to the digestive system?</a:t>
            </a:r>
          </a:p>
          <a:p>
            <a:pPr lvl="2"/>
            <a:r>
              <a:rPr lang="en-US"/>
              <a:t>annelids and echinoderms	</a:t>
            </a:r>
          </a:p>
          <a:p>
            <a:pPr lvl="2"/>
            <a:r>
              <a:rPr lang="en-US"/>
              <a:t>arthropods and roundworms	</a:t>
            </a:r>
          </a:p>
          <a:p>
            <a:pPr lvl="2"/>
            <a:r>
              <a:rPr lang="en-US"/>
              <a:t>mollusks and sponges	</a:t>
            </a:r>
          </a:p>
          <a:p>
            <a:pPr lvl="2"/>
            <a:r>
              <a:rPr lang="en-US"/>
              <a:t>flatworms and cnidarians</a:t>
            </a:r>
          </a:p>
        </p:txBody>
      </p:sp>
      <p:sp>
        <p:nvSpPr>
          <p:cNvPr id="1398788" name="Rectangle 4"/>
          <p:cNvSpPr>
            <a:spLocks noChangeArrowheads="1"/>
          </p:cNvSpPr>
          <p:nvPr/>
        </p:nvSpPr>
        <p:spPr bwMode="auto">
          <a:xfrm>
            <a:off x="949325" y="41290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8789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4097338"/>
            <a:ext cx="582613" cy="519112"/>
          </a:xfrm>
          <a:prstGeom prst="rect">
            <a:avLst/>
          </a:prstGeom>
          <a:noFill/>
        </p:spPr>
      </p:pic>
      <p:pic>
        <p:nvPicPr>
          <p:cNvPr id="1398791" name="Picture 7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878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Feeding and Digestion</a:t>
            </a:r>
          </a:p>
        </p:txBody>
      </p:sp>
      <p:sp>
        <p:nvSpPr>
          <p:cNvPr id="13025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</a:t>
            </a:r>
            <a:r>
              <a:rPr lang="en-US" b="1"/>
              <a:t>extracellular digestion</a:t>
            </a:r>
            <a:r>
              <a:rPr lang="en-US"/>
              <a:t>, food is broken down outside the cells in a digestive cavity or tract and then absorbed into the body. </a:t>
            </a:r>
          </a:p>
          <a:p>
            <a:r>
              <a:rPr lang="en-US"/>
              <a:t>Mollusks, annelids, arthropods, and echinoderms rely almost entirely on extracellular digestion. </a:t>
            </a:r>
          </a:p>
          <a:p>
            <a:r>
              <a:rPr lang="en-US"/>
              <a:t>Flatworms and cnidarians use both intracellular and extracellular digestion.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Feeding and Digestion</a:t>
            </a:r>
          </a:p>
        </p:txBody>
      </p:sp>
      <p:sp>
        <p:nvSpPr>
          <p:cNvPr id="13045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Cnidarians and most flatworms ingest food and expel wastes through a single opening.</a:t>
            </a:r>
          </a:p>
          <a:p>
            <a:r>
              <a:rPr lang="en-US"/>
              <a:t>Food is digested in a cavity through both extracellular and intracellular means.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Feeding and Digestion</a:t>
            </a:r>
          </a:p>
        </p:txBody>
      </p:sp>
      <p:sp>
        <p:nvSpPr>
          <p:cNvPr id="130663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Invertebrate Digestive Systems</a:t>
            </a:r>
          </a:p>
        </p:txBody>
      </p:sp>
      <p:pic>
        <p:nvPicPr>
          <p:cNvPr id="1306631" name="Picture 7" descr="ch29_section02_slide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4900" y="1638300"/>
            <a:ext cx="4505325" cy="4886325"/>
          </a:xfrm>
          <a:prstGeom prst="rect">
            <a:avLst/>
          </a:prstGeom>
          <a:noFill/>
        </p:spPr>
      </p:pic>
      <p:sp>
        <p:nvSpPr>
          <p:cNvPr id="1306639" name="Rectangle 15"/>
          <p:cNvSpPr>
            <a:spLocks noChangeArrowheads="1"/>
          </p:cNvSpPr>
          <p:nvPr/>
        </p:nvSpPr>
        <p:spPr bwMode="auto">
          <a:xfrm>
            <a:off x="3138488" y="3228975"/>
            <a:ext cx="987425" cy="200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40" name="Rectangle 16"/>
          <p:cNvSpPr>
            <a:spLocks noChangeArrowheads="1"/>
          </p:cNvSpPr>
          <p:nvPr/>
        </p:nvSpPr>
        <p:spPr bwMode="auto">
          <a:xfrm>
            <a:off x="3340100" y="3762375"/>
            <a:ext cx="1231900" cy="5095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41" name="Rectangle 17"/>
          <p:cNvSpPr>
            <a:spLocks noChangeArrowheads="1"/>
          </p:cNvSpPr>
          <p:nvPr/>
        </p:nvSpPr>
        <p:spPr bwMode="auto">
          <a:xfrm>
            <a:off x="4059238" y="4532313"/>
            <a:ext cx="985837" cy="6175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42" name="Rectangle 18"/>
          <p:cNvSpPr>
            <a:spLocks noChangeArrowheads="1"/>
          </p:cNvSpPr>
          <p:nvPr/>
        </p:nvSpPr>
        <p:spPr bwMode="auto">
          <a:xfrm>
            <a:off x="2386013" y="5511800"/>
            <a:ext cx="871537" cy="3889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32" name="Text Box 8"/>
          <p:cNvSpPr txBox="1">
            <a:spLocks noChangeArrowheads="1"/>
          </p:cNvSpPr>
          <p:nvPr/>
        </p:nvSpPr>
        <p:spPr bwMode="auto">
          <a:xfrm>
            <a:off x="2733675" y="3157538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Mouth/anus</a:t>
            </a:r>
          </a:p>
        </p:txBody>
      </p:sp>
      <p:sp>
        <p:nvSpPr>
          <p:cNvPr id="1306643" name="Rectangle 19"/>
          <p:cNvSpPr>
            <a:spLocks noChangeArrowheads="1"/>
          </p:cNvSpPr>
          <p:nvPr/>
        </p:nvSpPr>
        <p:spPr bwMode="auto">
          <a:xfrm>
            <a:off x="4418013" y="3810000"/>
            <a:ext cx="306387" cy="263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34" name="Text Box 10"/>
          <p:cNvSpPr txBox="1">
            <a:spLocks noChangeArrowheads="1"/>
          </p:cNvSpPr>
          <p:nvPr/>
        </p:nvSpPr>
        <p:spPr bwMode="auto">
          <a:xfrm>
            <a:off x="4013200" y="4546600"/>
            <a:ext cx="1250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Digestive cavity </a:t>
            </a:r>
          </a:p>
        </p:txBody>
      </p:sp>
      <p:sp>
        <p:nvSpPr>
          <p:cNvPr id="1306633" name="Text Box 9"/>
          <p:cNvSpPr txBox="1">
            <a:spLocks noChangeArrowheads="1"/>
          </p:cNvSpPr>
          <p:nvPr/>
        </p:nvSpPr>
        <p:spPr bwMode="auto">
          <a:xfrm>
            <a:off x="2325688" y="3759200"/>
            <a:ext cx="2579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Gastrovascular cavity </a:t>
            </a:r>
          </a:p>
        </p:txBody>
      </p:sp>
      <p:sp>
        <p:nvSpPr>
          <p:cNvPr id="1306635" name="Text Box 11"/>
          <p:cNvSpPr txBox="1">
            <a:spLocks noChangeArrowheads="1"/>
          </p:cNvSpPr>
          <p:nvPr/>
        </p:nvSpPr>
        <p:spPr bwMode="auto">
          <a:xfrm>
            <a:off x="2228850" y="546417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Pharynx </a:t>
            </a:r>
          </a:p>
        </p:txBody>
      </p:sp>
      <p:sp>
        <p:nvSpPr>
          <p:cNvPr id="1306644" name="Rectangle 20"/>
          <p:cNvSpPr>
            <a:spLocks noChangeArrowheads="1"/>
          </p:cNvSpPr>
          <p:nvPr/>
        </p:nvSpPr>
        <p:spPr bwMode="auto">
          <a:xfrm>
            <a:off x="2497138" y="6053138"/>
            <a:ext cx="957262" cy="231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36" name="Text Box 12"/>
          <p:cNvSpPr txBox="1">
            <a:spLocks noChangeArrowheads="1"/>
          </p:cNvSpPr>
          <p:nvPr/>
        </p:nvSpPr>
        <p:spPr bwMode="auto">
          <a:xfrm>
            <a:off x="2347913" y="5959475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Mouth/anus</a:t>
            </a:r>
          </a:p>
        </p:txBody>
      </p:sp>
      <p:sp>
        <p:nvSpPr>
          <p:cNvPr id="1306656" name="Rectangle 32"/>
          <p:cNvSpPr>
            <a:spLocks noChangeArrowheads="1"/>
          </p:cNvSpPr>
          <p:nvPr/>
        </p:nvSpPr>
        <p:spPr bwMode="auto">
          <a:xfrm>
            <a:off x="5156200" y="6045200"/>
            <a:ext cx="1066800" cy="25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57" name="Rectangle 33"/>
          <p:cNvSpPr>
            <a:spLocks noChangeArrowheads="1"/>
          </p:cNvSpPr>
          <p:nvPr/>
        </p:nvSpPr>
        <p:spPr bwMode="auto">
          <a:xfrm>
            <a:off x="5308600" y="6197600"/>
            <a:ext cx="1066800" cy="25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58" name="Rectangle 34"/>
          <p:cNvSpPr>
            <a:spLocks noChangeArrowheads="1"/>
          </p:cNvSpPr>
          <p:nvPr/>
        </p:nvSpPr>
        <p:spPr bwMode="auto">
          <a:xfrm>
            <a:off x="5524500" y="5359400"/>
            <a:ext cx="1066800" cy="25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06654" name="Text Box 30"/>
          <p:cNvSpPr txBox="1">
            <a:spLocks noChangeArrowheads="1"/>
          </p:cNvSpPr>
          <p:nvPr/>
        </p:nvSpPr>
        <p:spPr bwMode="auto">
          <a:xfrm>
            <a:off x="5776913" y="5006975"/>
            <a:ext cx="265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Cnidarian</a:t>
            </a:r>
          </a:p>
        </p:txBody>
      </p:sp>
      <p:sp>
        <p:nvSpPr>
          <p:cNvPr id="1306655" name="Text Box 31"/>
          <p:cNvSpPr txBox="1">
            <a:spLocks noChangeArrowheads="1"/>
          </p:cNvSpPr>
          <p:nvPr/>
        </p:nvSpPr>
        <p:spPr bwMode="auto">
          <a:xfrm>
            <a:off x="5091113" y="6124575"/>
            <a:ext cx="265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Flatworm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Feeding and Digestion</a:t>
            </a:r>
          </a:p>
        </p:txBody>
      </p:sp>
      <p:sp>
        <p:nvSpPr>
          <p:cNvPr id="13086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more-complex animals, food enters the mouth and wastes leave through the anus.</a:t>
            </a:r>
          </a:p>
          <a:p>
            <a:r>
              <a:rPr lang="en-US"/>
              <a:t>A one-way digestive tract often has specialized regions.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O3d_new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_new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d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Quiz_Intro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_Intr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_Intr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2012</Words>
  <Application>Microsoft Office PowerPoint</Application>
  <PresentationFormat>On-screen Show (4:3)</PresentationFormat>
  <Paragraphs>349</Paragraphs>
  <Slides>53</Slides>
  <Notes>53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53</vt:i4>
      </vt:variant>
    </vt:vector>
  </HeadingPairs>
  <TitlesOfParts>
    <vt:vector size="70" baseType="lpstr">
      <vt:lpstr>Arial</vt:lpstr>
      <vt:lpstr>ＭＳ Ｐゴシック</vt:lpstr>
      <vt:lpstr>Wingdings</vt:lpstr>
      <vt:lpstr>Times New Roman</vt:lpstr>
      <vt:lpstr>BIO3d_new</vt:lpstr>
      <vt:lpstr>1_BIO3a_Subchapter Head</vt:lpstr>
      <vt:lpstr>BIO3a_Key Concept</vt:lpstr>
      <vt:lpstr>BIO3a_Key Concept_2</vt:lpstr>
      <vt:lpstr>BIO3a_OUTLINE_HEADER</vt:lpstr>
      <vt:lpstr>BIO3a_Outline_NO_HEAD</vt:lpstr>
      <vt:lpstr>BIO3a_Outline</vt:lpstr>
      <vt:lpstr>BIO3a_Active_Art</vt:lpstr>
      <vt:lpstr>BIO3a_Activity</vt:lpstr>
      <vt:lpstr>BIO3a_Movie</vt:lpstr>
      <vt:lpstr>BIO3a_Quiz_Intro</vt:lpstr>
      <vt:lpstr>BIO3a_Quiz</vt:lpstr>
      <vt:lpstr>BIO3a_END</vt:lpstr>
      <vt:lpstr>Biology</vt:lpstr>
      <vt:lpstr>29-2 Form and Function in Invertebrates</vt:lpstr>
      <vt:lpstr>Form and Function</vt:lpstr>
      <vt:lpstr>Feeding and Digestion</vt:lpstr>
      <vt:lpstr>Feeding and Digestion</vt:lpstr>
      <vt:lpstr>Feeding and Digestion</vt:lpstr>
      <vt:lpstr>Feeding and Digestion</vt:lpstr>
      <vt:lpstr>Feeding and Digestion</vt:lpstr>
      <vt:lpstr>Feeding and Digestion</vt:lpstr>
      <vt:lpstr>Feeding and Digestion</vt:lpstr>
      <vt:lpstr>Respiration</vt:lpstr>
      <vt:lpstr>Respiration</vt:lpstr>
      <vt:lpstr>Respiration</vt:lpstr>
      <vt:lpstr>Respiration</vt:lpstr>
      <vt:lpstr>Respiration</vt:lpstr>
      <vt:lpstr>Circulation</vt:lpstr>
      <vt:lpstr>Circulation</vt:lpstr>
      <vt:lpstr>Circulation</vt:lpstr>
      <vt:lpstr>Circulation</vt:lpstr>
      <vt:lpstr>Circulation</vt:lpstr>
      <vt:lpstr>Excretion</vt:lpstr>
      <vt:lpstr>Excretion</vt:lpstr>
      <vt:lpstr>Excretion</vt:lpstr>
      <vt:lpstr>Excretion</vt:lpstr>
      <vt:lpstr>Excretion</vt:lpstr>
      <vt:lpstr>Excretion</vt:lpstr>
      <vt:lpstr>Response</vt:lpstr>
      <vt:lpstr>Response</vt:lpstr>
      <vt:lpstr>Response</vt:lpstr>
      <vt:lpstr>Response</vt:lpstr>
      <vt:lpstr>Response</vt:lpstr>
      <vt:lpstr>Response</vt:lpstr>
      <vt:lpstr>Movement and Support</vt:lpstr>
      <vt:lpstr>Movement and Support</vt:lpstr>
      <vt:lpstr>Movement and Support</vt:lpstr>
      <vt:lpstr>Movement and Support</vt:lpstr>
      <vt:lpstr>Movement and Support</vt:lpstr>
      <vt:lpstr>Movement and Support</vt:lpstr>
      <vt:lpstr>Movement and Support</vt:lpstr>
      <vt:lpstr>Movement and Support</vt:lpstr>
      <vt:lpstr>Sexual and Asexual Reproduction</vt:lpstr>
      <vt:lpstr>Sexual and Asexual Reproduction</vt:lpstr>
      <vt:lpstr>Sexual and Asexual Reproduction</vt:lpstr>
      <vt:lpstr>Sexual and Asexual Reproduction</vt:lpstr>
      <vt:lpstr>Sexual and Asexual Reproduction</vt:lpstr>
      <vt:lpstr>Sexual and Asexual Reproduction</vt:lpstr>
      <vt:lpstr>29-2</vt:lpstr>
      <vt:lpstr>29-2</vt:lpstr>
      <vt:lpstr>29-2</vt:lpstr>
      <vt:lpstr>29-2</vt:lpstr>
      <vt:lpstr>29-2</vt:lpstr>
      <vt:lpstr>29-2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8</cp:revision>
  <dcterms:modified xsi:type="dcterms:W3CDTF">2011-11-02T20:05:07Z</dcterms:modified>
</cp:coreProperties>
</file>