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notesSlides/notesSlide14.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notesSlides/notesSlide17.xml" ContentType="application/vnd.openxmlformats-officedocument.presentationml.notes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87" r:id="rId5"/>
    <p:sldMasterId id="2147483656" r:id="rId6"/>
    <p:sldMasterId id="2147483673" r:id="rId7"/>
    <p:sldMasterId id="2147483674" r:id="rId8"/>
    <p:sldMasterId id="2147483666" r:id="rId9"/>
    <p:sldMasterId id="2147483670" r:id="rId10"/>
    <p:sldMasterId id="2147483671" r:id="rId11"/>
    <p:sldMasterId id="2147483667" r:id="rId12"/>
    <p:sldMasterId id="2147483678" r:id="rId13"/>
    <p:sldMasterId id="2147483685" r:id="rId14"/>
    <p:sldMasterId id="2147483686" r:id="rId15"/>
  </p:sldMasterIdLst>
  <p:notesMasterIdLst>
    <p:notesMasterId r:id="rId42"/>
  </p:notesMasterIdLst>
  <p:sldIdLst>
    <p:sldId id="256" r:id="rId16"/>
    <p:sldId id="265" r:id="rId17"/>
    <p:sldId id="257" r:id="rId18"/>
    <p:sldId id="300" r:id="rId19"/>
    <p:sldId id="282" r:id="rId20"/>
    <p:sldId id="264" r:id="rId21"/>
    <p:sldId id="280" r:id="rId22"/>
    <p:sldId id="281" r:id="rId23"/>
    <p:sldId id="260" r:id="rId24"/>
    <p:sldId id="284" r:id="rId25"/>
    <p:sldId id="301" r:id="rId26"/>
    <p:sldId id="277" r:id="rId27"/>
    <p:sldId id="287" r:id="rId28"/>
    <p:sldId id="302" r:id="rId29"/>
    <p:sldId id="273" r:id="rId30"/>
    <p:sldId id="289" r:id="rId31"/>
    <p:sldId id="293" r:id="rId32"/>
    <p:sldId id="291" r:id="rId33"/>
    <p:sldId id="292" r:id="rId34"/>
    <p:sldId id="294" r:id="rId35"/>
    <p:sldId id="295" r:id="rId36"/>
    <p:sldId id="296" r:id="rId37"/>
    <p:sldId id="297" r:id="rId38"/>
    <p:sldId id="298" r:id="rId39"/>
    <p:sldId id="299" r:id="rId40"/>
    <p:sldId id="275" r:id="rId41"/>
  </p:sldIdLst>
  <p:sldSz cx="9144000" cy="6858000" type="screen4x3"/>
  <p:notesSz cx="6858000" cy="9144000"/>
  <p:defaultTextStyle>
    <a:defPPr>
      <a:defRPr lang="en-US"/>
    </a:defPPr>
    <a:lvl1pPr algn="l" rtl="0" fontAlgn="base">
      <a:spcBef>
        <a:spcPct val="0"/>
      </a:spcBef>
      <a:spcAft>
        <a:spcPct val="0"/>
      </a:spcAft>
      <a:defRPr sz="2800" b="1" kern="1200">
        <a:solidFill>
          <a:schemeClr val="bg1"/>
        </a:solidFill>
        <a:latin typeface="Arial" charset="0"/>
        <a:ea typeface="+mn-ea"/>
        <a:cs typeface="+mn-cs"/>
      </a:defRPr>
    </a:lvl1pPr>
    <a:lvl2pPr marL="457200" algn="l" rtl="0" fontAlgn="base">
      <a:spcBef>
        <a:spcPct val="0"/>
      </a:spcBef>
      <a:spcAft>
        <a:spcPct val="0"/>
      </a:spcAft>
      <a:defRPr sz="2800" b="1" kern="1200">
        <a:solidFill>
          <a:schemeClr val="bg1"/>
        </a:solidFill>
        <a:latin typeface="Arial" charset="0"/>
        <a:ea typeface="+mn-ea"/>
        <a:cs typeface="+mn-cs"/>
      </a:defRPr>
    </a:lvl2pPr>
    <a:lvl3pPr marL="914400" algn="l" rtl="0" fontAlgn="base">
      <a:spcBef>
        <a:spcPct val="0"/>
      </a:spcBef>
      <a:spcAft>
        <a:spcPct val="0"/>
      </a:spcAft>
      <a:defRPr sz="2800" b="1" kern="1200">
        <a:solidFill>
          <a:schemeClr val="bg1"/>
        </a:solidFill>
        <a:latin typeface="Arial" charset="0"/>
        <a:ea typeface="+mn-ea"/>
        <a:cs typeface="+mn-cs"/>
      </a:defRPr>
    </a:lvl3pPr>
    <a:lvl4pPr marL="1371600" algn="l" rtl="0" fontAlgn="base">
      <a:spcBef>
        <a:spcPct val="0"/>
      </a:spcBef>
      <a:spcAft>
        <a:spcPct val="0"/>
      </a:spcAft>
      <a:defRPr sz="2800" b="1" kern="1200">
        <a:solidFill>
          <a:schemeClr val="bg1"/>
        </a:solidFill>
        <a:latin typeface="Arial" charset="0"/>
        <a:ea typeface="+mn-ea"/>
        <a:cs typeface="+mn-cs"/>
      </a:defRPr>
    </a:lvl4pPr>
    <a:lvl5pPr marL="1828800" algn="l" rtl="0" fontAlgn="base">
      <a:spcBef>
        <a:spcPct val="0"/>
      </a:spcBef>
      <a:spcAft>
        <a:spcPct val="0"/>
      </a:spcAft>
      <a:defRPr sz="2800" b="1" kern="1200">
        <a:solidFill>
          <a:schemeClr val="bg1"/>
        </a:solidFill>
        <a:latin typeface="Arial" charset="0"/>
        <a:ea typeface="+mn-ea"/>
        <a:cs typeface="+mn-cs"/>
      </a:defRPr>
    </a:lvl5pPr>
    <a:lvl6pPr marL="2286000" algn="l" defTabSz="914400" rtl="0" eaLnBrk="1" latinLnBrk="0" hangingPunct="1">
      <a:defRPr sz="2800" b="1" kern="1200">
        <a:solidFill>
          <a:schemeClr val="bg1"/>
        </a:solidFill>
        <a:latin typeface="Arial" charset="0"/>
        <a:ea typeface="+mn-ea"/>
        <a:cs typeface="+mn-cs"/>
      </a:defRPr>
    </a:lvl6pPr>
    <a:lvl7pPr marL="2743200" algn="l" defTabSz="914400" rtl="0" eaLnBrk="1" latinLnBrk="0" hangingPunct="1">
      <a:defRPr sz="2800" b="1" kern="1200">
        <a:solidFill>
          <a:schemeClr val="bg1"/>
        </a:solidFill>
        <a:latin typeface="Arial" charset="0"/>
        <a:ea typeface="+mn-ea"/>
        <a:cs typeface="+mn-cs"/>
      </a:defRPr>
    </a:lvl7pPr>
    <a:lvl8pPr marL="3200400" algn="l" defTabSz="914400" rtl="0" eaLnBrk="1" latinLnBrk="0" hangingPunct="1">
      <a:defRPr sz="2800" b="1" kern="1200">
        <a:solidFill>
          <a:schemeClr val="bg1"/>
        </a:solidFill>
        <a:latin typeface="Arial" charset="0"/>
        <a:ea typeface="+mn-ea"/>
        <a:cs typeface="+mn-cs"/>
      </a:defRPr>
    </a:lvl8pPr>
    <a:lvl9pPr marL="3657600" algn="l" defTabSz="914400" rtl="0" eaLnBrk="1" latinLnBrk="0" hangingPunct="1">
      <a:defRPr sz="2800" b="1"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2" autoAdjust="0"/>
    <p:restoredTop sz="91076" autoAdjust="0"/>
  </p:normalViewPr>
  <p:slideViewPr>
    <p:cSldViewPr snapToGrid="0">
      <p:cViewPr varScale="1">
        <p:scale>
          <a:sx n="40" d="100"/>
          <a:sy n="40" d="100"/>
        </p:scale>
        <p:origin x="-69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3" Type="http://schemas.openxmlformats.org/officeDocument/2006/relationships/slideMaster" Target="slideMasters/slideMaster3.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41"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9775BB80-9F30-47C0-A7FF-C284C1A9350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9B55A-07D0-4BF3-97E8-6CCF110D2837}"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B562D2-3C63-4B06-9A1A-E867093FA9FE}" type="slidenum">
              <a:rPr lang="en-US"/>
              <a:pPr/>
              <a:t>10</a:t>
            </a:fld>
            <a:endParaRPr lang="en-US"/>
          </a:p>
        </p:txBody>
      </p:sp>
      <p:sp>
        <p:nvSpPr>
          <p:cNvPr id="1239042" name="Rectangle 2"/>
          <p:cNvSpPr>
            <a:spLocks noRot="1" noChangeArrowheads="1" noTextEdit="1"/>
          </p:cNvSpPr>
          <p:nvPr>
            <p:ph type="sldImg"/>
          </p:nvPr>
        </p:nvSpPr>
        <p:spPr>
          <a:ln/>
        </p:spPr>
      </p:sp>
      <p:sp>
        <p:nvSpPr>
          <p:cNvPr id="123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465BA-D66F-4BB0-8D8D-D8B9D34AC969}" type="slidenum">
              <a:rPr lang="en-US"/>
              <a:pPr/>
              <a:t>11</a:t>
            </a:fld>
            <a:endParaRPr lang="en-US"/>
          </a:p>
        </p:txBody>
      </p:sp>
      <p:sp>
        <p:nvSpPr>
          <p:cNvPr id="1275906" name="Rectangle 2"/>
          <p:cNvSpPr>
            <a:spLocks noRot="1" noChangeArrowheads="1" noTextEdit="1"/>
          </p:cNvSpPr>
          <p:nvPr>
            <p:ph type="sldImg"/>
          </p:nvPr>
        </p:nvSpPr>
        <p:spPr>
          <a:ln/>
        </p:spPr>
      </p:sp>
      <p:sp>
        <p:nvSpPr>
          <p:cNvPr id="1275907" name="Rectangle 3"/>
          <p:cNvSpPr>
            <a:spLocks noGrp="1" noChangeArrowheads="1"/>
          </p:cNvSpPr>
          <p:nvPr>
            <p:ph type="body" idx="1"/>
          </p:nvPr>
        </p:nvSpPr>
        <p:spPr/>
        <p:txBody>
          <a:bodyPr/>
          <a:lstStyle/>
          <a:p>
            <a:r>
              <a:rPr lang="en-US"/>
              <a:t>Although nonvertebrate chordates lack a vertebral column, they share a common ancestor with vertebrates.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F90AD-4F8D-4020-A88C-F14F11344676}" type="slidenum">
              <a:rPr lang="en-US"/>
              <a:pPr/>
              <a:t>12</a:t>
            </a:fld>
            <a:endParaRPr lang="en-US"/>
          </a:p>
        </p:txBody>
      </p:sp>
      <p:sp>
        <p:nvSpPr>
          <p:cNvPr id="1224706" name="Rectangle 2"/>
          <p:cNvSpPr>
            <a:spLocks noRot="1" noChangeArrowheads="1" noTextEdit="1"/>
          </p:cNvSpPr>
          <p:nvPr>
            <p:ph type="sldImg"/>
          </p:nvPr>
        </p:nvSpPr>
        <p:spPr>
          <a:ln/>
        </p:spPr>
      </p:sp>
      <p:sp>
        <p:nvSpPr>
          <p:cNvPr id="122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64A2C1-CB74-41B5-8D24-19178481CF30}" type="slidenum">
              <a:rPr lang="en-US"/>
              <a:pPr/>
              <a:t>13</a:t>
            </a:fld>
            <a:endParaRPr lang="en-US"/>
          </a:p>
        </p:txBody>
      </p:sp>
      <p:sp>
        <p:nvSpPr>
          <p:cNvPr id="1245186" name="Rectangle 2"/>
          <p:cNvSpPr>
            <a:spLocks noRot="1" noChangeArrowheads="1" noTextEdit="1"/>
          </p:cNvSpPr>
          <p:nvPr>
            <p:ph type="sldImg"/>
          </p:nvPr>
        </p:nvSpPr>
        <p:spPr>
          <a:ln/>
        </p:spPr>
      </p:sp>
      <p:sp>
        <p:nvSpPr>
          <p:cNvPr id="1245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99640-D451-4925-A31B-12EB092D901A}" type="slidenum">
              <a:rPr lang="en-US"/>
              <a:pPr/>
              <a:t>14</a:t>
            </a:fld>
            <a:endParaRPr lang="en-US"/>
          </a:p>
        </p:txBody>
      </p:sp>
      <p:sp>
        <p:nvSpPr>
          <p:cNvPr id="1287170" name="Rectangle 2"/>
          <p:cNvSpPr>
            <a:spLocks noRot="1" noChangeArrowheads="1" noTextEdit="1"/>
          </p:cNvSpPr>
          <p:nvPr>
            <p:ph type="sldImg"/>
          </p:nvPr>
        </p:nvSpPr>
        <p:spPr>
          <a:ln/>
        </p:spPr>
      </p:sp>
      <p:sp>
        <p:nvSpPr>
          <p:cNvPr id="1287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D8081-28F0-4852-B379-EBC6E450F086}" type="slidenum">
              <a:rPr lang="en-US"/>
              <a:pPr/>
              <a:t>15</a:t>
            </a:fld>
            <a:endParaRPr lang="en-US"/>
          </a:p>
        </p:txBody>
      </p:sp>
      <p:sp>
        <p:nvSpPr>
          <p:cNvPr id="680962" name="Rectangle 2"/>
          <p:cNvSpPr>
            <a:spLocks noRot="1" noChangeArrowheads="1" noTextEdit="1"/>
          </p:cNvSpPr>
          <p:nvPr>
            <p:ph type="sldImg"/>
          </p:nvPr>
        </p:nvSpPr>
        <p:spPr>
          <a:ln/>
        </p:spPr>
      </p:sp>
      <p:sp>
        <p:nvSpPr>
          <p:cNvPr id="680963" name="Rectangle 3"/>
          <p:cNvSpPr>
            <a:spLocks noGrp="1" noChangeArrowheads="1"/>
          </p:cNvSpPr>
          <p:nvPr>
            <p:ph type="body" idx="1"/>
          </p:nvPr>
        </p:nvSpPr>
        <p:spPr/>
        <p:txBody>
          <a:bodyPr/>
          <a:lstStyle/>
          <a:p>
            <a:r>
              <a:rPr lang="en-US" b="1"/>
              <a:t>Tunicates are one of two groups of nonvertebrate chordates.</a:t>
            </a:r>
            <a:r>
              <a:rPr lang="en-US"/>
              <a:t> The tadpole-shaped tunicate larva has all four chordate characteristics. The blue arrows show where water enters and leaves the tunicate’s body.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75858D-DCA7-4A28-ABE1-3BDD8876E696}" type="slidenum">
              <a:rPr lang="en-US"/>
              <a:pPr/>
              <a:t>16</a:t>
            </a:fld>
            <a:endParaRPr lang="en-US"/>
          </a:p>
        </p:txBody>
      </p:sp>
      <p:sp>
        <p:nvSpPr>
          <p:cNvPr id="1249282" name="Rectangle 2"/>
          <p:cNvSpPr>
            <a:spLocks noRot="1" noChangeArrowheads="1" noTextEdit="1"/>
          </p:cNvSpPr>
          <p:nvPr>
            <p:ph type="sldImg"/>
          </p:nvPr>
        </p:nvSpPr>
        <p:spPr>
          <a:ln/>
        </p:spPr>
      </p:sp>
      <p:sp>
        <p:nvSpPr>
          <p:cNvPr id="1249283" name="Rectangle 3"/>
          <p:cNvSpPr>
            <a:spLocks noGrp="1" noChangeArrowheads="1"/>
          </p:cNvSpPr>
          <p:nvPr>
            <p:ph type="body" idx="1"/>
          </p:nvPr>
        </p:nvSpPr>
        <p:spPr/>
        <p:txBody>
          <a:bodyPr/>
          <a:lstStyle/>
          <a:p>
            <a:r>
              <a:rPr lang="en-US" b="1"/>
              <a:t>Tunicates are one of two groups of nonvertebrate chordates.</a:t>
            </a:r>
            <a:r>
              <a:rPr lang="en-US"/>
              <a:t> Adult tunicates look nothing like the larvae, or even like other adult chordates. Both larvae and adults are filter feeders. The blue arrows show where water enters and leaves the tunicate’s body.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270E1F-CB3B-48C5-8E33-C5A83A18FC6A}" type="slidenum">
              <a:rPr lang="en-US"/>
              <a:pPr/>
              <a:t>17</a:t>
            </a:fld>
            <a:endParaRPr lang="en-US"/>
          </a:p>
        </p:txBody>
      </p:sp>
      <p:sp>
        <p:nvSpPr>
          <p:cNvPr id="1257474" name="Rectangle 2"/>
          <p:cNvSpPr>
            <a:spLocks noRot="1" noChangeArrowheads="1" noTextEdit="1"/>
          </p:cNvSpPr>
          <p:nvPr>
            <p:ph type="sldImg"/>
          </p:nvPr>
        </p:nvSpPr>
        <p:spPr>
          <a:ln/>
        </p:spPr>
      </p:sp>
      <p:sp>
        <p:nvSpPr>
          <p:cNvPr id="1257475" name="Rectangle 3"/>
          <p:cNvSpPr>
            <a:spLocks noGrp="1" noChangeArrowheads="1"/>
          </p:cNvSpPr>
          <p:nvPr>
            <p:ph type="body" idx="1"/>
          </p:nvPr>
        </p:nvSpPr>
        <p:spPr/>
        <p:txBody>
          <a:bodyPr/>
          <a:lstStyle/>
          <a:p>
            <a:r>
              <a:rPr lang="en-US"/>
              <a:t>Lancelets are small nonvertebrate chordates that often live with their bodies half buried in sand. Because lancelets do not have fins or legs, they can move only by contracting the paired muscles on their bodies. </a:t>
            </a:r>
            <a:endParaRPr lang="en-US" b="1" i="1"/>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EBA00C-7057-41F1-AB72-BB45CB36E783}" type="slidenum">
              <a:rPr lang="en-US"/>
              <a:pPr/>
              <a:t>18</a:t>
            </a:fld>
            <a:endParaRPr lang="en-US"/>
          </a:p>
        </p:txBody>
      </p:sp>
      <p:sp>
        <p:nvSpPr>
          <p:cNvPr id="1253378" name="Rectangle 2"/>
          <p:cNvSpPr>
            <a:spLocks noRot="1" noChangeArrowheads="1" noTextEdit="1"/>
          </p:cNvSpPr>
          <p:nvPr>
            <p:ph type="sldImg"/>
          </p:nvPr>
        </p:nvSpPr>
        <p:spPr>
          <a:ln/>
        </p:spPr>
      </p:sp>
      <p:sp>
        <p:nvSpPr>
          <p:cNvPr id="1253379" name="Rectangle 3"/>
          <p:cNvSpPr>
            <a:spLocks noGrp="1" noChangeArrowheads="1"/>
          </p:cNvSpPr>
          <p:nvPr>
            <p:ph type="body" idx="1"/>
          </p:nvPr>
        </p:nvSpPr>
        <p:spPr/>
        <p:txBody>
          <a:bodyPr/>
          <a:lstStyle/>
          <a:p>
            <a:r>
              <a:rPr lang="en-US"/>
              <a:t>Lancelets are small nonvertebrate chordates that often live with their bodies half buried in sand. Because lancelets do not have fins or legs, they can move only by contracting the paired muscles on their bodies. </a:t>
            </a:r>
            <a:endParaRPr lang="en-US" b="1" i="1"/>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1187DB-CE3B-4F81-B636-90D8885A7BE5}" type="slidenum">
              <a:rPr lang="en-US"/>
              <a:pPr/>
              <a:t>19</a:t>
            </a:fld>
            <a:endParaRPr lang="en-US"/>
          </a:p>
        </p:txBody>
      </p:sp>
      <p:sp>
        <p:nvSpPr>
          <p:cNvPr id="1255426" name="Rectangle 2"/>
          <p:cNvSpPr>
            <a:spLocks noRot="1" noChangeArrowheads="1" noTextEdit="1"/>
          </p:cNvSpPr>
          <p:nvPr>
            <p:ph type="sldImg"/>
          </p:nvPr>
        </p:nvSpPr>
        <p:spPr>
          <a:ln/>
        </p:spPr>
      </p:sp>
      <p:sp>
        <p:nvSpPr>
          <p:cNvPr id="125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EE8AC0-AE8D-4769-A4C1-F2E0473C31D6}"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©Art Wolfe/Stone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7D52B7-0769-4CEB-812E-04DADA5E592F}" type="slidenum">
              <a:rPr lang="en-US"/>
              <a:pPr/>
              <a:t>20</a:t>
            </a:fld>
            <a:endParaRPr lang="en-US"/>
          </a:p>
        </p:txBody>
      </p:sp>
      <p:sp>
        <p:nvSpPr>
          <p:cNvPr id="1260546" name="Rectangle 2"/>
          <p:cNvSpPr>
            <a:spLocks noRot="1" noChangeArrowheads="1" noTextEdit="1"/>
          </p:cNvSpPr>
          <p:nvPr>
            <p:ph type="sldImg"/>
          </p:nvPr>
        </p:nvSpPr>
        <p:spPr>
          <a:ln/>
        </p:spPr>
      </p:sp>
      <p:sp>
        <p:nvSpPr>
          <p:cNvPr id="1260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394EC5-9543-4E99-9737-0DE08B834E26}" type="slidenum">
              <a:rPr lang="en-US"/>
              <a:pPr/>
              <a:t>21</a:t>
            </a:fld>
            <a:endParaRPr lang="en-US"/>
          </a:p>
        </p:txBody>
      </p:sp>
      <p:sp>
        <p:nvSpPr>
          <p:cNvPr id="1263618" name="Rectangle 2"/>
          <p:cNvSpPr>
            <a:spLocks noRot="1" noChangeArrowheads="1" noTextEdit="1"/>
          </p:cNvSpPr>
          <p:nvPr>
            <p:ph type="sldImg"/>
          </p:nvPr>
        </p:nvSpPr>
        <p:spPr>
          <a:ln/>
        </p:spPr>
      </p:sp>
      <p:sp>
        <p:nvSpPr>
          <p:cNvPr id="126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B0EF39-52A8-4BB4-919A-C40E55B8A918}" type="slidenum">
              <a:rPr lang="en-US"/>
              <a:pPr/>
              <a:t>22</a:t>
            </a:fld>
            <a:endParaRPr lang="en-US"/>
          </a:p>
        </p:txBody>
      </p:sp>
      <p:sp>
        <p:nvSpPr>
          <p:cNvPr id="1265666" name="Rectangle 2"/>
          <p:cNvSpPr>
            <a:spLocks noRot="1" noChangeArrowheads="1" noTextEdit="1"/>
          </p:cNvSpPr>
          <p:nvPr>
            <p:ph type="sldImg"/>
          </p:nvPr>
        </p:nvSpPr>
        <p:spPr>
          <a:ln/>
        </p:spPr>
      </p:sp>
      <p:sp>
        <p:nvSpPr>
          <p:cNvPr id="1265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EFDD55-CEEF-474D-ABBA-1D573EC44861}" type="slidenum">
              <a:rPr lang="en-US"/>
              <a:pPr/>
              <a:t>23</a:t>
            </a:fld>
            <a:endParaRPr lang="en-US"/>
          </a:p>
        </p:txBody>
      </p:sp>
      <p:sp>
        <p:nvSpPr>
          <p:cNvPr id="1267714" name="Rectangle 2"/>
          <p:cNvSpPr>
            <a:spLocks noRot="1" noChangeArrowheads="1" noTextEdit="1"/>
          </p:cNvSpPr>
          <p:nvPr>
            <p:ph type="sldImg"/>
          </p:nvPr>
        </p:nvSpPr>
        <p:spPr>
          <a:ln/>
        </p:spPr>
      </p:sp>
      <p:sp>
        <p:nvSpPr>
          <p:cNvPr id="126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6CFA20-00A7-4856-9399-6F9104081173}" type="slidenum">
              <a:rPr lang="en-US"/>
              <a:pPr/>
              <a:t>24</a:t>
            </a:fld>
            <a:endParaRPr lang="en-US"/>
          </a:p>
        </p:txBody>
      </p:sp>
      <p:sp>
        <p:nvSpPr>
          <p:cNvPr id="1269762" name="Rectangle 2"/>
          <p:cNvSpPr>
            <a:spLocks noRot="1" noChangeArrowheads="1" noTextEdit="1"/>
          </p:cNvSpPr>
          <p:nvPr>
            <p:ph type="sldImg"/>
          </p:nvPr>
        </p:nvSpPr>
        <p:spPr>
          <a:ln/>
        </p:spPr>
      </p:sp>
      <p:sp>
        <p:nvSpPr>
          <p:cNvPr id="1269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F4616-690F-4FC6-88A0-DF16BF23AD6B}" type="slidenum">
              <a:rPr lang="en-US"/>
              <a:pPr/>
              <a:t>25</a:t>
            </a:fld>
            <a:endParaRPr lang="en-US"/>
          </a:p>
        </p:txBody>
      </p:sp>
      <p:sp>
        <p:nvSpPr>
          <p:cNvPr id="1271810" name="Rectangle 2"/>
          <p:cNvSpPr>
            <a:spLocks noRot="1" noChangeArrowheads="1" noTextEdit="1"/>
          </p:cNvSpPr>
          <p:nvPr>
            <p:ph type="sldImg"/>
          </p:nvPr>
        </p:nvSpPr>
        <p:spPr>
          <a:ln/>
        </p:spPr>
      </p:sp>
      <p:sp>
        <p:nvSpPr>
          <p:cNvPr id="1271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963070-7419-45E7-9C7F-DD24E6B0CB27}" type="slidenum">
              <a:rPr lang="en-US"/>
              <a:pPr/>
              <a:t>26</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31E1C7-AD5C-4042-9812-4041EBE1A75E}" type="slidenum">
              <a:rPr lang="en-US"/>
              <a:pPr/>
              <a:t>3</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9C5664-1AD8-49A5-AEC7-C922C5D0CF37}" type="slidenum">
              <a:rPr lang="en-US"/>
              <a:pPr/>
              <a:t>4</a:t>
            </a:fld>
            <a:endParaRPr lang="en-US"/>
          </a:p>
        </p:txBody>
      </p:sp>
      <p:sp>
        <p:nvSpPr>
          <p:cNvPr id="1273858" name="Rectangle 2"/>
          <p:cNvSpPr>
            <a:spLocks noRot="1" noChangeArrowheads="1" noTextEdit="1"/>
          </p:cNvSpPr>
          <p:nvPr>
            <p:ph type="sldImg"/>
          </p:nvPr>
        </p:nvSpPr>
        <p:spPr>
          <a:ln/>
        </p:spPr>
      </p:sp>
      <p:sp>
        <p:nvSpPr>
          <p:cNvPr id="127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586BA4-9941-4B28-974C-9567AF66CA6F}" type="slidenum">
              <a:rPr lang="en-US"/>
              <a:pPr/>
              <a:t>5</a:t>
            </a:fld>
            <a:endParaRPr lang="en-US"/>
          </a:p>
        </p:txBody>
      </p:sp>
      <p:sp>
        <p:nvSpPr>
          <p:cNvPr id="1234946" name="Rectangle 2"/>
          <p:cNvSpPr>
            <a:spLocks noRot="1" noChangeArrowheads="1" noTextEdit="1"/>
          </p:cNvSpPr>
          <p:nvPr>
            <p:ph type="sldImg"/>
          </p:nvPr>
        </p:nvSpPr>
        <p:spPr>
          <a:ln/>
        </p:spPr>
      </p:sp>
      <p:sp>
        <p:nvSpPr>
          <p:cNvPr id="1234947" name="Rectangle 3"/>
          <p:cNvSpPr>
            <a:spLocks noGrp="1" noChangeArrowheads="1"/>
          </p:cNvSpPr>
          <p:nvPr>
            <p:ph type="body" idx="1"/>
          </p:nvPr>
        </p:nvSpPr>
        <p:spPr/>
        <p:txBody>
          <a:bodyPr/>
          <a:lstStyle/>
          <a:p>
            <a:r>
              <a:rPr lang="en-US" b="1"/>
              <a:t>All chordates share four characteristics: a dorsal, hollow nerve cord; a notochord; pharyngeal pouches; and a tail that extends beyond the anus.</a:t>
            </a:r>
            <a:r>
              <a:rPr lang="en-US"/>
              <a:t> Some chordates possess all these characteristics as adults; others possess them only as embryos.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45D60C-9630-4596-B63B-5FC8E6C5998D}" type="slidenum">
              <a:rPr lang="en-US"/>
              <a:pPr/>
              <a:t>6</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r>
              <a:rPr lang="en-US" b="1"/>
              <a:t>All chordates share four characteristics: a dorsal, hollow nerve cord; a notochord; pharyngeal pouches; and a tail that extends beyond the anus.</a:t>
            </a:r>
            <a:r>
              <a:rPr lang="en-US"/>
              <a:t> Some chordates possess all these characteristics as adults; others possess them only as embryos.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EFE5C-76ED-4FE0-89D6-5DCEC8616399}" type="slidenum">
              <a:rPr lang="en-US"/>
              <a:pPr/>
              <a:t>7</a:t>
            </a:fld>
            <a:endParaRPr lang="en-US"/>
          </a:p>
        </p:txBody>
      </p:sp>
      <p:sp>
        <p:nvSpPr>
          <p:cNvPr id="1230850" name="Rectangle 2"/>
          <p:cNvSpPr>
            <a:spLocks noRot="1" noChangeArrowheads="1" noTextEdit="1"/>
          </p:cNvSpPr>
          <p:nvPr>
            <p:ph type="sldImg"/>
          </p:nvPr>
        </p:nvSpPr>
        <p:spPr>
          <a:ln/>
        </p:spPr>
      </p:sp>
      <p:sp>
        <p:nvSpPr>
          <p:cNvPr id="1230851" name="Rectangle 3"/>
          <p:cNvSpPr>
            <a:spLocks noGrp="1" noChangeArrowheads="1"/>
          </p:cNvSpPr>
          <p:nvPr>
            <p:ph type="body" idx="1"/>
          </p:nvPr>
        </p:nvSpPr>
        <p:spPr/>
        <p:txBody>
          <a:bodyPr/>
          <a:lstStyle/>
          <a:p>
            <a:r>
              <a:rPr lang="en-US" b="1"/>
              <a:t>All chordates share four characteristics: a dorsal, hollow nerve cord; a notochord; pharyngeal pouches; and a tail that extends beyond the anus.</a:t>
            </a:r>
            <a:r>
              <a:rPr lang="en-US"/>
              <a:t> Some chordates possess all these characteristics as adults; others possess them only as embryos.</a:t>
            </a: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27B7A6-3FAD-4337-9B1D-CD49C49A7CF1}" type="slidenum">
              <a:rPr lang="en-US"/>
              <a:pPr/>
              <a:t>8</a:t>
            </a:fld>
            <a:endParaRPr lang="en-US"/>
          </a:p>
        </p:txBody>
      </p:sp>
      <p:sp>
        <p:nvSpPr>
          <p:cNvPr id="1232898" name="Rectangle 2"/>
          <p:cNvSpPr>
            <a:spLocks noRot="1" noChangeArrowheads="1" noTextEdit="1"/>
          </p:cNvSpPr>
          <p:nvPr>
            <p:ph type="sldImg"/>
          </p:nvPr>
        </p:nvSpPr>
        <p:spPr>
          <a:ln/>
        </p:spPr>
      </p:sp>
      <p:sp>
        <p:nvSpPr>
          <p:cNvPr id="1232899" name="Rectangle 3"/>
          <p:cNvSpPr>
            <a:spLocks noGrp="1" noChangeArrowheads="1"/>
          </p:cNvSpPr>
          <p:nvPr>
            <p:ph type="body" idx="1"/>
          </p:nvPr>
        </p:nvSpPr>
        <p:spPr/>
        <p:txBody>
          <a:bodyPr/>
          <a:lstStyle/>
          <a:p>
            <a:r>
              <a:rPr lang="en-US" b="1"/>
              <a:t>All chordates share four characteristics: a dorsal, hollow nerve cord; a notochord; pharyngeal pouches; and a tail that extends beyond the anus.</a:t>
            </a:r>
            <a:r>
              <a:rPr lang="en-US"/>
              <a:t> Some chordates possess all these characteristics as adults; others possess them only as embryos.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12DED7-731B-4DD5-97EE-1D39A779672B}" type="slidenum">
              <a:rPr lang="en-US"/>
              <a:pPr/>
              <a:t>9</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038A38E-4100-47B9-8E45-DDCFF715AF1B}" type="slidenum">
              <a:rPr lang="en-US"/>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D4B60A-2989-4332-B0AA-E7450272DC2F}" type="slidenum">
              <a:rPr lang="en-US"/>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35F29F9-F635-48FC-8DE2-EC5F4E5FC501}" type="slidenum">
              <a:rPr lang="en-US"/>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D78CEE4-663A-43D9-8A63-84A8707A4460}" type="slidenum">
              <a:rPr lang="en-US"/>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FE6E8A1-63C0-4E4A-9282-A7DF485BA7CD}" type="slidenum">
              <a:rPr lang="en-US"/>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F3BD62C-962E-4AF6-A229-E41665133034}"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46D72B-1C4B-4537-9053-DDF91C533CBD}" type="slidenum">
              <a:rPr lang="en-US"/>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283E5B5-16FE-4CFD-964F-2F2729410831}" type="slidenum">
              <a:rPr lang="en-US"/>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15DA46-A552-4A43-8360-4D6AE330105A}" type="slidenum">
              <a:rPr lang="en-US"/>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18B327-AF17-4261-8B3C-B72448B9E648}" type="slidenum">
              <a:rPr lang="en-US"/>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3375" y="0"/>
            <a:ext cx="2136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257925"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9.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4.jpe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3.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0.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4.jpe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3.pn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6" Type="http://schemas.openxmlformats.org/officeDocument/2006/relationships/image" Target="../media/image12.png"/><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image" Target="../media/image2.png"/><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1.jpeg"/><Relationship Id="rId18" Type="http://schemas.openxmlformats.org/officeDocument/2006/relationships/image" Target="../media/image14.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17" Type="http://schemas.openxmlformats.org/officeDocument/2006/relationships/hyperlink" Target="Resources/ch30_sectn01_quiz.qtb" TargetMode="External"/><Relationship Id="rId2" Type="http://schemas.openxmlformats.org/officeDocument/2006/relationships/slideLayout" Target="../slideLayouts/slideLayout145.xml"/><Relationship Id="rId16" Type="http://schemas.openxmlformats.org/officeDocument/2006/relationships/image" Target="../media/image13.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19" Type="http://schemas.openxmlformats.org/officeDocument/2006/relationships/image" Target="../media/image12.png"/><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1.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6" Type="http://schemas.openxmlformats.org/officeDocument/2006/relationships/image" Target="../media/image12.png"/><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image" Target="../media/image2.png"/><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4.jpeg"/><Relationship Id="rId2" Type="http://schemas.openxmlformats.org/officeDocument/2006/relationships/slideLayout" Target="../slideLayouts/slideLayout46.xml"/><Relationship Id="rId16" Type="http://schemas.openxmlformats.org/officeDocument/2006/relationships/image" Target="../media/image3.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6.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4.jpe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6" Type="http://schemas.openxmlformats.org/officeDocument/2006/relationships/image" Target="../media/image4.jpe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3.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17" Type="http://schemas.openxmlformats.org/officeDocument/2006/relationships/image" Target="../media/image4.jpeg"/><Relationship Id="rId2" Type="http://schemas.openxmlformats.org/officeDocument/2006/relationships/slideLayout" Target="../slideLayouts/slideLayout79.xml"/><Relationship Id="rId16" Type="http://schemas.openxmlformats.org/officeDocument/2006/relationships/image" Target="../media/image7.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3.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8.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4.jpe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3.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07DDBEF1-2E79-41F1-848B-3875C90D2140}"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7075" name="Picture 19"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1"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557063"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7064"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557065"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706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55706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557069"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557070"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5"/>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55707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57077"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A696EB10-2546-4AA9-85F5-108D7E93EE5F}"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557078" name="Picture 22" descr="arrow"/>
          <p:cNvPicPr>
            <a:picLocks noChangeAspect="1" noChangeArrowheads="1"/>
          </p:cNvPicPr>
          <p:nvPr userDrawn="1"/>
        </p:nvPicPr>
        <p:blipFill>
          <a:blip r:embed="rId16" cstate="print"/>
          <a:srcRect/>
          <a:stretch>
            <a:fillRect/>
          </a:stretch>
        </p:blipFill>
        <p:spPr bwMode="auto">
          <a:xfrm>
            <a:off x="4037013" y="101600"/>
            <a:ext cx="317500" cy="190500"/>
          </a:xfrm>
          <a:prstGeom prst="rect">
            <a:avLst/>
          </a:prstGeom>
          <a:noFill/>
          <a:ln w="9525">
            <a:noFill/>
            <a:miter lim="800000"/>
            <a:headEnd/>
            <a:tailEnd/>
          </a:ln>
        </p:spPr>
      </p:pic>
      <p:sp>
        <p:nvSpPr>
          <p:cNvPr id="557079" name="Rectangle 23"/>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8099" name="Picture 19"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55808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808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55808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80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5580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55809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55809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5"/>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558097"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5810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14120B2B-74B4-474D-9E7A-8F83D421F0B0}"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558102" name="Picture 22" descr="arrow"/>
          <p:cNvPicPr>
            <a:picLocks noChangeAspect="1" noChangeArrowheads="1"/>
          </p:cNvPicPr>
          <p:nvPr userDrawn="1"/>
        </p:nvPicPr>
        <p:blipFill>
          <a:blip r:embed="rId16" cstate="print"/>
          <a:srcRect/>
          <a:stretch>
            <a:fillRect/>
          </a:stretch>
        </p:blipFill>
        <p:spPr bwMode="auto">
          <a:xfrm>
            <a:off x="4037013" y="101600"/>
            <a:ext cx="317500" cy="190500"/>
          </a:xfrm>
          <a:prstGeom prst="rect">
            <a:avLst/>
          </a:prstGeom>
          <a:noFill/>
          <a:ln w="9525">
            <a:noFill/>
            <a:miter lim="800000"/>
            <a:headEnd/>
            <a:tailEnd/>
          </a:ln>
        </p:spPr>
      </p:pic>
      <p:sp>
        <p:nvSpPr>
          <p:cNvPr id="558103" name="Rectangle 23"/>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marL="685800" indent="-685800">
              <a:spcAft>
                <a:spcPct val="50000"/>
              </a:spcAft>
              <a:tabLst>
                <a:tab pos="1651000" algn="l"/>
              </a:tabLst>
            </a:pPr>
            <a:endParaRPr lang="en-US" sz="3200">
              <a:solidFill>
                <a:srgbClr val="000080"/>
              </a:solidFill>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ndParaRPr>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D8FC5FF4-5037-411F-8634-7CDC9A8C0709}"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marL="685800" indent="-685800" algn="l" rtl="0" fontAlgn="base">
        <a:spcBef>
          <a:spcPct val="0"/>
        </a:spcBef>
        <a:spcAft>
          <a:spcPct val="50000"/>
        </a:spcAft>
        <a:tabLst>
          <a:tab pos="1651000" algn="l"/>
        </a:tabLst>
        <a:defRPr sz="3200" b="1">
          <a:solidFill>
            <a:srgbClr val="000080"/>
          </a:solidFill>
          <a:latin typeface="+mn-lt"/>
          <a:ea typeface="+mn-ea"/>
          <a:cs typeface="+mn-cs"/>
        </a:defRPr>
      </a:lvl1pPr>
      <a:lvl2pPr marL="804863" indent="-4763" algn="l" rtl="0" fontAlgn="base">
        <a:spcBef>
          <a:spcPct val="0"/>
        </a:spcBef>
        <a:spcAft>
          <a:spcPct val="50000"/>
        </a:spcAft>
        <a:tabLst>
          <a:tab pos="1651000" algn="l"/>
        </a:tabLst>
        <a:defRPr sz="2800">
          <a:solidFill>
            <a:schemeClr val="tx1"/>
          </a:solidFill>
          <a:latin typeface="+mn-lt"/>
          <a:ea typeface="+mn-ea"/>
        </a:defRPr>
      </a:lvl2pPr>
      <a:lvl3pPr marL="919163" indent="1588" algn="l" rtl="0" fontAlgn="base">
        <a:spcBef>
          <a:spcPct val="0"/>
        </a:spcBef>
        <a:spcAft>
          <a:spcPct val="50000"/>
        </a:spcAft>
        <a:buAutoNum type="alphaLcPeriod"/>
        <a:tabLst>
          <a:tab pos="1651000" algn="l"/>
        </a:tabLst>
        <a:defRPr sz="2800">
          <a:solidFill>
            <a:schemeClr val="tx1"/>
          </a:solidFill>
          <a:latin typeface="+mn-lt"/>
          <a:ea typeface="+mn-ea"/>
        </a:defRPr>
      </a:lvl3pPr>
      <a:lvl4pPr marL="2346325" indent="-457200" algn="l" rtl="0" fontAlgn="base">
        <a:spcBef>
          <a:spcPct val="0"/>
        </a:spcBef>
        <a:spcAft>
          <a:spcPct val="50000"/>
        </a:spcAft>
        <a:tabLst>
          <a:tab pos="1651000" algn="l"/>
        </a:tabLst>
        <a:defRPr sz="2400">
          <a:solidFill>
            <a:schemeClr val="tx1"/>
          </a:solidFill>
          <a:latin typeface="+mn-lt"/>
          <a:ea typeface="+mn-ea"/>
        </a:defRPr>
      </a:lvl4pPr>
      <a:lvl5pPr marL="3405188" indent="-609600" algn="l" rtl="0" fontAlgn="base">
        <a:spcBef>
          <a:spcPct val="20000"/>
        </a:spcBef>
        <a:spcAft>
          <a:spcPct val="0"/>
        </a:spcAft>
        <a:tabLst>
          <a:tab pos="1651000" algn="l"/>
        </a:tabLst>
        <a:defRPr sz="2800">
          <a:solidFill>
            <a:schemeClr val="tx1"/>
          </a:solidFill>
          <a:latin typeface="+mn-lt"/>
          <a:ea typeface="+mn-ea"/>
        </a:defRPr>
      </a:lvl5pPr>
      <a:lvl6pPr marL="3862388" indent="-609600" algn="l" rtl="0" fontAlgn="base">
        <a:spcBef>
          <a:spcPct val="20000"/>
        </a:spcBef>
        <a:spcAft>
          <a:spcPct val="0"/>
        </a:spcAft>
        <a:tabLst>
          <a:tab pos="1651000" algn="l"/>
        </a:tabLst>
        <a:defRPr sz="2800">
          <a:solidFill>
            <a:schemeClr val="tx1"/>
          </a:solidFill>
          <a:latin typeface="+mn-lt"/>
          <a:ea typeface="+mn-ea"/>
        </a:defRPr>
      </a:lvl6pPr>
      <a:lvl7pPr marL="4319588" indent="-609600" algn="l" rtl="0" fontAlgn="base">
        <a:spcBef>
          <a:spcPct val="20000"/>
        </a:spcBef>
        <a:spcAft>
          <a:spcPct val="0"/>
        </a:spcAft>
        <a:tabLst>
          <a:tab pos="1651000" algn="l"/>
        </a:tabLst>
        <a:defRPr sz="2800">
          <a:solidFill>
            <a:schemeClr val="tx1"/>
          </a:solidFill>
          <a:latin typeface="+mn-lt"/>
          <a:ea typeface="+mn-ea"/>
        </a:defRPr>
      </a:lvl7pPr>
      <a:lvl8pPr marL="4776788" indent="-609600" algn="l" rtl="0" fontAlgn="base">
        <a:spcBef>
          <a:spcPct val="20000"/>
        </a:spcBef>
        <a:spcAft>
          <a:spcPct val="0"/>
        </a:spcAft>
        <a:tabLst>
          <a:tab pos="1651000" algn="l"/>
        </a:tabLst>
        <a:defRPr sz="2800">
          <a:solidFill>
            <a:schemeClr val="tx1"/>
          </a:solidFill>
          <a:latin typeface="+mn-lt"/>
          <a:ea typeface="+mn-ea"/>
        </a:defRPr>
      </a:lvl8pPr>
      <a:lvl9pPr marL="5233988" indent="-609600" algn="l" rtl="0" fontAlgn="base">
        <a:spcBef>
          <a:spcPct val="20000"/>
        </a:spcBef>
        <a:spcAft>
          <a:spcPct val="0"/>
        </a:spcAft>
        <a:tabLst>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b="0">
                <a:solidFill>
                  <a:schemeClr val="tx1"/>
                </a:solidFill>
                <a:latin typeface="Times New Roman" pitchFamily="1"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b="0">
                <a:solidFill>
                  <a:schemeClr val="tx1"/>
                </a:solidFill>
                <a:latin typeface="Times New Roman" pitchFamily="1"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solidFill>
                  <a:schemeClr val="tx1"/>
                </a:solidFill>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solidFill>
                  <a:schemeClr val="tx1"/>
                </a:solidFill>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solidFill>
                  <a:schemeClr val="tx1"/>
                </a:solidFill>
                <a:ea typeface="ＭＳ Ｐゴシック" pitchFamily="1" charset="-128"/>
              </a:defRPr>
            </a:lvl1pPr>
          </a:lstStyle>
          <a:p>
            <a:fld id="{336E7131-D687-44F7-A4C2-DE8CB8E478B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58498"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58499" name="Rectangle 3"/>
          <p:cNvSpPr>
            <a:spLocks noChangeArrowheads="1"/>
          </p:cNvSpPr>
          <p:nvPr/>
        </p:nvSpPr>
        <p:spPr bwMode="auto">
          <a:xfrm>
            <a:off x="11113" y="20638"/>
            <a:ext cx="3840162" cy="1952625"/>
          </a:xfrm>
          <a:prstGeom prst="rect">
            <a:avLst/>
          </a:prstGeom>
          <a:solidFill>
            <a:schemeClr val="bg1"/>
          </a:solidFill>
          <a:ln w="9525">
            <a:noFill/>
            <a:miter lim="800000"/>
            <a:headEnd/>
            <a:tailEnd/>
          </a:ln>
          <a:effectLst/>
        </p:spPr>
        <p:txBody>
          <a:bodyPr wrap="none" anchor="ctr"/>
          <a:lstStyle/>
          <a:p>
            <a:endParaRPr lang="en-US"/>
          </a:p>
        </p:txBody>
      </p:sp>
      <p:sp>
        <p:nvSpPr>
          <p:cNvPr id="1258500"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58501"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1258502"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58503"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125850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pic>
        <p:nvPicPr>
          <p:cNvPr id="1258505"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5850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125850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1258508"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ndParaRPr>
          </a:p>
        </p:txBody>
      </p:sp>
      <p:sp>
        <p:nvSpPr>
          <p:cNvPr id="1258509"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8510"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58511"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1258512"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8513"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258514"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258515" name="Text Box 19"/>
          <p:cNvSpPr txBox="1">
            <a:spLocks noChangeArrowheads="1"/>
          </p:cNvSpPr>
          <p:nvPr/>
        </p:nvSpPr>
        <p:spPr bwMode="auto">
          <a:xfrm>
            <a:off x="4016375" y="2659063"/>
            <a:ext cx="936625" cy="519112"/>
          </a:xfrm>
          <a:prstGeom prst="rect">
            <a:avLst/>
          </a:prstGeom>
          <a:noFill/>
          <a:ln w="9525">
            <a:noFill/>
            <a:miter lim="800000"/>
            <a:headEnd/>
            <a:tailEnd/>
          </a:ln>
          <a:effectLst/>
        </p:spPr>
        <p:txBody>
          <a:bodyPr wrap="none">
            <a:spAutoFit/>
          </a:bodyPr>
          <a:lstStyle/>
          <a:p>
            <a:r>
              <a:rPr lang="en-US" b="0" i="1">
                <a:solidFill>
                  <a:schemeClr val="tx1"/>
                </a:solidFill>
              </a:rPr>
              <a:t>- or -</a:t>
            </a:r>
          </a:p>
        </p:txBody>
      </p:sp>
      <p:pic>
        <p:nvPicPr>
          <p:cNvPr id="1258516"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258517"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rPr>
              <a:t>Continue to:</a:t>
            </a:r>
          </a:p>
        </p:txBody>
      </p:sp>
      <p:sp>
        <p:nvSpPr>
          <p:cNvPr id="1258518"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rPr>
              <a:t>Click to Launch:</a:t>
            </a:r>
          </a:p>
        </p:txBody>
      </p:sp>
      <p:sp>
        <p:nvSpPr>
          <p:cNvPr id="1258519"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58520"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CC74EF55-4AAE-4491-9BB5-5144B55F1FA1}"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61570"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61571"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261572"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61573"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1261574"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61575"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1261576"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a typeface="ＭＳ Ｐゴシック" pitchFamily="1" charset="-128"/>
            </a:endParaRPr>
          </a:p>
        </p:txBody>
      </p:sp>
      <p:pic>
        <p:nvPicPr>
          <p:cNvPr id="1261577"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6157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126157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1261580"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ndParaRPr>
          </a:p>
        </p:txBody>
      </p:sp>
      <p:sp>
        <p:nvSpPr>
          <p:cNvPr id="1261581"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61582"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61583"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1261584"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61585"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261586"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6158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7B5DE117-82C4-4642-A7C0-5BD32360FFEF}"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a:solidFill>
                <a:srgbClr val="A50000"/>
              </a:solidFill>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9477F4D7-D4A1-4F25-8493-133A8DFAFBC6}"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64529" name="Picture 17" descr="arrow"/>
          <p:cNvPicPr>
            <a:picLocks noChangeAspect="1" noChangeArrowheads="1"/>
          </p:cNvPicPr>
          <p:nvPr/>
        </p:nvPicPr>
        <p:blipFill>
          <a:blip r:embed="rId15" cstate="print"/>
          <a:srcRect/>
          <a:stretch>
            <a:fillRect/>
          </a:stretch>
        </p:blipFill>
        <p:spPr bwMode="auto">
          <a:xfrm>
            <a:off x="4037013"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407DB4C7-9DEF-4169-8522-8F70871CF727}"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458766"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458770" name="Picture 18" descr="key"/>
          <p:cNvPicPr>
            <a:picLocks noChangeAspect="1" noChangeArrowheads="1"/>
          </p:cNvPicPr>
          <p:nvPr/>
        </p:nvPicPr>
        <p:blipFill>
          <a:blip r:embed="rId15" cstate="print"/>
          <a:srcRect/>
          <a:stretch>
            <a:fillRect/>
          </a:stretch>
        </p:blipFill>
        <p:spPr bwMode="auto">
          <a:xfrm>
            <a:off x="622300" y="2400300"/>
            <a:ext cx="673100" cy="434975"/>
          </a:xfrm>
          <a:prstGeom prst="rect">
            <a:avLst/>
          </a:prstGeom>
          <a:noFill/>
        </p:spPr>
      </p:pic>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0B24D3CB-3B76-4B82-80C3-BDED65148112}"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458788" name="Picture 36" descr="arrow"/>
          <p:cNvPicPr>
            <a:picLocks noChangeAspect="1" noChangeArrowheads="1"/>
          </p:cNvPicPr>
          <p:nvPr userDrawn="1"/>
        </p:nvPicPr>
        <p:blipFill>
          <a:blip r:embed="rId17" cstate="print"/>
          <a:srcRect/>
          <a:stretch>
            <a:fillRect/>
          </a:stretch>
        </p:blipFill>
        <p:spPr bwMode="auto">
          <a:xfrm>
            <a:off x="4037013" y="101600"/>
            <a:ext cx="317500" cy="190500"/>
          </a:xfrm>
          <a:prstGeom prst="rect">
            <a:avLst/>
          </a:prstGeom>
          <a:noFill/>
          <a:ln w="9525">
            <a:noFill/>
            <a:miter lim="800000"/>
            <a:headEnd/>
            <a:tailEnd/>
          </a:ln>
        </p:spPr>
      </p:pic>
      <p:sp>
        <p:nvSpPr>
          <p:cNvPr id="458789" name="Rectangle 37"/>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76930"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76931"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76932" name="Rectangle 4"/>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76933"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1276934"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76935"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1276936"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20000"/>
              </a:spcBef>
              <a:spcAft>
                <a:spcPct val="20000"/>
              </a:spcAft>
              <a:tabLst>
                <a:tab pos="1828800" algn="l"/>
              </a:tabLst>
            </a:pPr>
            <a:endParaRPr lang="en-US" sz="3200">
              <a:solidFill>
                <a:srgbClr val="000080"/>
              </a:solidFill>
              <a:ea typeface="ＭＳ Ｐゴシック" pitchFamily="1" charset="-128"/>
            </a:endParaRPr>
          </a:p>
        </p:txBody>
      </p:sp>
      <p:sp>
        <p:nvSpPr>
          <p:cNvPr id="1276937"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1276938"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1276939" name="Text Box 11"/>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t>End Show</a:t>
            </a:r>
          </a:p>
        </p:txBody>
      </p:sp>
      <p:sp>
        <p:nvSpPr>
          <p:cNvPr id="1276940"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76941" name="Rectangle 13"/>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1276942" name="Picture 14" descr="key"/>
          <p:cNvPicPr>
            <a:picLocks noChangeAspect="1" noChangeArrowheads="1"/>
          </p:cNvPicPr>
          <p:nvPr/>
        </p:nvPicPr>
        <p:blipFill>
          <a:blip r:embed="rId15" cstate="print"/>
          <a:srcRect/>
          <a:stretch>
            <a:fillRect/>
          </a:stretch>
        </p:blipFill>
        <p:spPr bwMode="auto">
          <a:xfrm>
            <a:off x="622300" y="2400300"/>
            <a:ext cx="673100" cy="434975"/>
          </a:xfrm>
          <a:prstGeom prst="rect">
            <a:avLst/>
          </a:prstGeom>
          <a:noFill/>
        </p:spPr>
      </p:pic>
      <p:pic>
        <p:nvPicPr>
          <p:cNvPr id="1276943" name="Picture 15"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1276944"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5C0712E1-DBE3-4FC1-B3D7-FD8C77A9B6B1}"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1276945" name="Picture 17" descr="arrow"/>
          <p:cNvPicPr>
            <a:picLocks noChangeAspect="1" noChangeArrowheads="1"/>
          </p:cNvPicPr>
          <p:nvPr userDrawn="1"/>
        </p:nvPicPr>
        <p:blipFill>
          <a:blip r:embed="rId17" cstate="print"/>
          <a:srcRect/>
          <a:stretch>
            <a:fillRect/>
          </a:stretch>
        </p:blipFill>
        <p:spPr bwMode="auto">
          <a:xfrm>
            <a:off x="4037013" y="101600"/>
            <a:ext cx="317500" cy="190500"/>
          </a:xfrm>
          <a:prstGeom prst="rect">
            <a:avLst/>
          </a:prstGeom>
          <a:noFill/>
          <a:ln w="9525">
            <a:noFill/>
            <a:miter lim="800000"/>
            <a:headEnd/>
            <a:tailEnd/>
          </a:ln>
        </p:spPr>
      </p:pic>
      <p:sp>
        <p:nvSpPr>
          <p:cNvPr id="1276946" name="Rectangle 18"/>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20000"/>
        </a:spcBef>
        <a:spcAft>
          <a:spcPct val="20000"/>
        </a:spcAft>
        <a:tabLst>
          <a:tab pos="1828800" algn="l"/>
        </a:tabLst>
        <a:defRPr sz="3200" b="1">
          <a:solidFill>
            <a:srgbClr val="000080"/>
          </a:solidFill>
          <a:latin typeface="+mn-lt"/>
          <a:ea typeface="+mn-ea"/>
          <a:cs typeface="+mn-cs"/>
        </a:defRPr>
      </a:lvl1pPr>
      <a:lvl2pPr marL="1206500" algn="l" rtl="0" fontAlgn="base">
        <a:spcBef>
          <a:spcPct val="20000"/>
        </a:spcBef>
        <a:spcAft>
          <a:spcPct val="20000"/>
        </a:spcAft>
        <a:tabLst>
          <a:tab pos="1828800" algn="l"/>
        </a:tabLst>
        <a:defRPr sz="2800" b="1">
          <a:solidFill>
            <a:schemeClr val="tx1"/>
          </a:solidFill>
          <a:latin typeface="+mn-lt"/>
          <a:ea typeface="+mn-ea"/>
        </a:defRPr>
      </a:lvl2pPr>
      <a:lvl3pPr marL="1557338" indent="-236538" algn="l" rtl="0" fontAlgn="base">
        <a:spcBef>
          <a:spcPct val="20000"/>
        </a:spcBef>
        <a:spcAft>
          <a:spcPct val="20000"/>
        </a:spcAft>
        <a:buSzPct val="125000"/>
        <a:buChar char="•"/>
        <a:tabLst>
          <a:tab pos="1828800" algn="l"/>
        </a:tabLst>
        <a:defRPr sz="2800">
          <a:solidFill>
            <a:schemeClr val="tx1"/>
          </a:solidFill>
          <a:latin typeface="+mn-lt"/>
          <a:ea typeface="+mn-ea"/>
        </a:defRPr>
      </a:lvl3pPr>
      <a:lvl4pPr marL="1671638" algn="l" rtl="0" fontAlgn="base">
        <a:spcBef>
          <a:spcPct val="20000"/>
        </a:spcBef>
        <a:spcAft>
          <a:spcPct val="20000"/>
        </a:spcAft>
        <a:tabLst>
          <a:tab pos="1828800" algn="l"/>
        </a:tabLst>
        <a:defRPr sz="2800">
          <a:solidFill>
            <a:schemeClr val="tx1"/>
          </a:solidFill>
          <a:latin typeface="+mn-lt"/>
          <a:ea typeface="+mn-ea"/>
        </a:defRPr>
      </a:lvl4pPr>
      <a:lvl5pPr marL="2465388" indent="-228600" algn="l" rtl="0" fontAlgn="base">
        <a:spcBef>
          <a:spcPct val="20000"/>
        </a:spcBef>
        <a:spcAft>
          <a:spcPct val="20000"/>
        </a:spcAft>
        <a:buChar char="»"/>
        <a:tabLst>
          <a:tab pos="1828800" algn="l"/>
        </a:tabLst>
        <a:defRPr sz="3200">
          <a:solidFill>
            <a:schemeClr val="tx1"/>
          </a:solidFill>
          <a:latin typeface="+mn-lt"/>
          <a:ea typeface="+mn-ea"/>
        </a:defRPr>
      </a:lvl5pPr>
      <a:lvl6pPr marL="2922588" indent="-228600" algn="l" rtl="0" fontAlgn="base">
        <a:spcBef>
          <a:spcPct val="20000"/>
        </a:spcBef>
        <a:spcAft>
          <a:spcPct val="20000"/>
        </a:spcAft>
        <a:buChar char="»"/>
        <a:tabLst>
          <a:tab pos="1828800" algn="l"/>
        </a:tabLst>
        <a:defRPr sz="3200">
          <a:solidFill>
            <a:schemeClr val="tx1"/>
          </a:solidFill>
          <a:latin typeface="+mn-lt"/>
          <a:ea typeface="+mn-ea"/>
        </a:defRPr>
      </a:lvl6pPr>
      <a:lvl7pPr marL="3379788" indent="-228600" algn="l" rtl="0" fontAlgn="base">
        <a:spcBef>
          <a:spcPct val="20000"/>
        </a:spcBef>
        <a:spcAft>
          <a:spcPct val="20000"/>
        </a:spcAft>
        <a:buChar char="»"/>
        <a:tabLst>
          <a:tab pos="1828800" algn="l"/>
        </a:tabLst>
        <a:defRPr sz="3200">
          <a:solidFill>
            <a:schemeClr val="tx1"/>
          </a:solidFill>
          <a:latin typeface="+mn-lt"/>
          <a:ea typeface="+mn-ea"/>
        </a:defRPr>
      </a:lvl7pPr>
      <a:lvl8pPr marL="3836988" indent="-228600" algn="l" rtl="0" fontAlgn="base">
        <a:spcBef>
          <a:spcPct val="20000"/>
        </a:spcBef>
        <a:spcAft>
          <a:spcPct val="20000"/>
        </a:spcAft>
        <a:buChar char="»"/>
        <a:tabLst>
          <a:tab pos="1828800" algn="l"/>
        </a:tabLst>
        <a:defRPr sz="3200">
          <a:solidFill>
            <a:schemeClr val="tx1"/>
          </a:solidFill>
          <a:latin typeface="+mn-lt"/>
          <a:ea typeface="+mn-ea"/>
        </a:defRPr>
      </a:lvl8pPr>
      <a:lvl9pPr marL="4294188" indent="-228600" algn="l" rtl="0" fontAlgn="base">
        <a:spcBef>
          <a:spcPct val="20000"/>
        </a:spcBef>
        <a:spcAft>
          <a:spcPct val="20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0419" name="Picture 19"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5" name="Rectangle 5"/>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2304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2304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2304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a:solidFill>
                <a:srgbClr val="000080"/>
              </a:solidFill>
              <a:ea typeface="ＭＳ Ｐゴシック" pitchFamily="1" charset="-128"/>
            </a:endParaRPr>
          </a:p>
        </p:txBody>
      </p:sp>
      <p:sp>
        <p:nvSpPr>
          <p:cNvPr id="2304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2304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230414"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t>End Show</a:t>
            </a:r>
          </a:p>
        </p:txBody>
      </p:sp>
      <p:sp>
        <p:nvSpPr>
          <p:cNvPr id="2304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6"/>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230420" name="Picture 20"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230422" name="Rectangle 2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4050CB7C-5697-4386-9B8F-5F08F6E3B778}"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230423" name="Picture 23" descr="arrow"/>
          <p:cNvPicPr>
            <a:picLocks noChangeAspect="1" noChangeArrowheads="1"/>
          </p:cNvPicPr>
          <p:nvPr userDrawn="1"/>
        </p:nvPicPr>
        <p:blipFill>
          <a:blip r:embed="rId16" cstate="print"/>
          <a:srcRect/>
          <a:stretch>
            <a:fillRect/>
          </a:stretch>
        </p:blipFill>
        <p:spPr bwMode="auto">
          <a:xfrm>
            <a:off x="4037013" y="101600"/>
            <a:ext cx="317500" cy="190500"/>
          </a:xfrm>
          <a:prstGeom prst="rect">
            <a:avLst/>
          </a:prstGeom>
          <a:noFill/>
          <a:ln w="9525">
            <a:noFill/>
            <a:miter lim="800000"/>
            <a:headEnd/>
            <a:tailEnd/>
          </a:ln>
        </p:spPr>
      </p:pic>
      <p:sp>
        <p:nvSpPr>
          <p:cNvPr id="230424" name="Rectangle 24"/>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85730"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3"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585735"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85736"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585737"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b="0">
              <a:solidFill>
                <a:schemeClr val="tx1"/>
              </a:solidFill>
              <a:ea typeface="ＭＳ Ｐゴシック" pitchFamily="1" charset="-128"/>
            </a:endParaRPr>
          </a:p>
        </p:txBody>
      </p:sp>
      <p:sp>
        <p:nvSpPr>
          <p:cNvPr id="58573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58573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585741" name="Text Box 13"/>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t>End Show</a:t>
            </a:r>
          </a:p>
        </p:txBody>
      </p:sp>
      <p:sp>
        <p:nvSpPr>
          <p:cNvPr id="585742"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5"/>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585745"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8574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DF5D3F9E-79BD-4C6B-8566-0D3F567F1EA0}"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585748" name="Picture 20" descr="arrow"/>
          <p:cNvPicPr>
            <a:picLocks noChangeAspect="1" noChangeArrowheads="1"/>
          </p:cNvPicPr>
          <p:nvPr userDrawn="1"/>
        </p:nvPicPr>
        <p:blipFill>
          <a:blip r:embed="rId16" cstate="print"/>
          <a:srcRect/>
          <a:stretch>
            <a:fillRect/>
          </a:stretch>
        </p:blipFill>
        <p:spPr bwMode="auto">
          <a:xfrm>
            <a:off x="4037013" y="101600"/>
            <a:ext cx="317500" cy="190500"/>
          </a:xfrm>
          <a:prstGeom prst="rect">
            <a:avLst/>
          </a:prstGeom>
          <a:noFill/>
          <a:ln w="9525">
            <a:noFill/>
            <a:miter lim="800000"/>
            <a:headEnd/>
            <a:tailEnd/>
          </a:ln>
        </p:spPr>
      </p:pic>
      <p:sp>
        <p:nvSpPr>
          <p:cNvPr id="585749" name="Rectangle 21"/>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0"/>
        </a:spcBef>
        <a:spcAft>
          <a:spcPct val="50000"/>
        </a:spcAft>
        <a:defRPr sz="2800">
          <a:solidFill>
            <a:schemeClr val="tx1"/>
          </a:solidFill>
          <a:latin typeface="+mn-lt"/>
          <a:ea typeface="+mn-ea"/>
        </a:defRPr>
      </a:lvl2pPr>
      <a:lvl3pPr marL="455613" indent="1588" algn="l" rtl="0" fontAlgn="base">
        <a:spcBef>
          <a:spcPct val="35000"/>
        </a:spcBef>
        <a:spcAft>
          <a:spcPct val="25000"/>
        </a:spcAft>
        <a:buSzPct val="125000"/>
        <a:buChar char="•"/>
        <a:defRPr sz="2800">
          <a:solidFill>
            <a:schemeClr val="tx1"/>
          </a:solidFill>
          <a:latin typeface="+mn-lt"/>
          <a:ea typeface="+mn-ea"/>
        </a:defRPr>
      </a:lvl3pPr>
      <a:lvl4pPr marL="969963" indent="4763" algn="l" rtl="0" fontAlgn="base">
        <a:spcBef>
          <a:spcPct val="35000"/>
        </a:spcBef>
        <a:spcAft>
          <a:spcPct val="25000"/>
        </a:spcAft>
        <a:buSzPct val="125000"/>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1" charset="2"/>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1" charset="2"/>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1" charset="2"/>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1" charset="2"/>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1"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04162"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60416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0416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60416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60417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60417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60417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60417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5"/>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604177"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pic>
        <p:nvPicPr>
          <p:cNvPr id="604179" name="Picture 19" descr="Process_art_ARROWS copy"/>
          <p:cNvPicPr>
            <a:picLocks noChangeAspect="1" noChangeArrowheads="1"/>
          </p:cNvPicPr>
          <p:nvPr/>
        </p:nvPicPr>
        <p:blipFill>
          <a:blip r:embed="rId16" cstate="print"/>
          <a:srcRect/>
          <a:stretch>
            <a:fillRect/>
          </a:stretch>
        </p:blipFill>
        <p:spPr bwMode="auto">
          <a:xfrm>
            <a:off x="0" y="-11113"/>
            <a:ext cx="666750" cy="701676"/>
          </a:xfrm>
          <a:prstGeom prst="rect">
            <a:avLst/>
          </a:prstGeom>
          <a:noFill/>
        </p:spPr>
      </p:pic>
      <p:sp>
        <p:nvSpPr>
          <p:cNvPr id="60418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BCE13247-4F85-43D5-84E4-ECC1C123C21F}"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604182" name="Picture 22" descr="arrow"/>
          <p:cNvPicPr>
            <a:picLocks noChangeAspect="1" noChangeArrowheads="1"/>
          </p:cNvPicPr>
          <p:nvPr userDrawn="1"/>
        </p:nvPicPr>
        <p:blipFill>
          <a:blip r:embed="rId17" cstate="print"/>
          <a:srcRect/>
          <a:stretch>
            <a:fillRect/>
          </a:stretch>
        </p:blipFill>
        <p:spPr bwMode="auto">
          <a:xfrm>
            <a:off x="4037013" y="101600"/>
            <a:ext cx="317500" cy="190500"/>
          </a:xfrm>
          <a:prstGeom prst="rect">
            <a:avLst/>
          </a:prstGeom>
          <a:noFill/>
          <a:ln w="9525">
            <a:noFill/>
            <a:miter lim="800000"/>
            <a:headEnd/>
            <a:tailEnd/>
          </a:ln>
        </p:spPr>
      </p:pic>
      <p:sp>
        <p:nvSpPr>
          <p:cNvPr id="604183" name="Rectangle 23"/>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2305050" cy="366713"/>
          </a:xfrm>
          <a:prstGeom prst="rect">
            <a:avLst/>
          </a:prstGeom>
          <a:noFill/>
          <a:ln w="9525">
            <a:noFill/>
            <a:miter lim="800000"/>
            <a:headEnd/>
            <a:tailEnd/>
          </a:ln>
          <a:effectLst/>
        </p:spPr>
        <p:txBody>
          <a:bodyPr wrap="none">
            <a:spAutoFit/>
          </a:bodyPr>
          <a:lstStyle/>
          <a:p>
            <a:r>
              <a:rPr lang="en-US" sz="1800">
                <a:solidFill>
                  <a:srgbClr val="FF0000"/>
                </a:solidFill>
              </a:rPr>
              <a:t>30-1 The Chordates</a:t>
            </a:r>
          </a:p>
        </p:txBody>
      </p:sp>
      <p:pic>
        <p:nvPicPr>
          <p:cNvPr id="460821" name="Picture 21"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a typeface="ＭＳ Ｐゴシック" pitchFamily="1" charset="-128"/>
              </a:rPr>
              <a:t>Slide </a:t>
            </a:r>
          </a:p>
          <a:p>
            <a:pPr algn="r"/>
            <a:fld id="{A8DBC2C0-C502-41F1-8EFB-173AD7BF39B8}" type="slidenum">
              <a:rPr lang="en-US" sz="1200">
                <a:ea typeface="ＭＳ Ｐゴシック" pitchFamily="1" charset="-128"/>
              </a:rPr>
              <a:pPr algn="r"/>
              <a:t>‹#›</a:t>
            </a:fld>
            <a:r>
              <a:rPr lang="en-US" sz="1200">
                <a:ea typeface="ＭＳ Ｐゴシック" pitchFamily="1" charset="-128"/>
              </a:rPr>
              <a:t> of 25</a:t>
            </a:r>
            <a:endParaRPr lang="en-US" sz="1400">
              <a:ea typeface="ＭＳ Ｐゴシック" pitchFamily="1" charset="-128"/>
            </a:endParaRPr>
          </a:p>
        </p:txBody>
      </p:sp>
      <p:pic>
        <p:nvPicPr>
          <p:cNvPr id="460826" name="Picture 26" descr="arrow"/>
          <p:cNvPicPr>
            <a:picLocks noChangeAspect="1" noChangeArrowheads="1"/>
          </p:cNvPicPr>
          <p:nvPr userDrawn="1"/>
        </p:nvPicPr>
        <p:blipFill>
          <a:blip r:embed="rId16" cstate="print"/>
          <a:srcRect/>
          <a:stretch>
            <a:fillRect/>
          </a:stretch>
        </p:blipFill>
        <p:spPr bwMode="auto">
          <a:xfrm>
            <a:off x="4037013" y="101600"/>
            <a:ext cx="317500" cy="190500"/>
          </a:xfrm>
          <a:prstGeom prst="rect">
            <a:avLst/>
          </a:prstGeom>
          <a:noFill/>
          <a:ln w="9525">
            <a:noFill/>
            <a:miter lim="800000"/>
            <a:headEnd/>
            <a:tailEnd/>
          </a:ln>
        </p:spPr>
      </p:pic>
      <p:sp>
        <p:nvSpPr>
          <p:cNvPr id="460827" name="Rectangle 27"/>
          <p:cNvSpPr>
            <a:spLocks noGrp="1" noChangeArrowheads="1"/>
          </p:cNvSpPr>
          <p:nvPr>
            <p:ph type="title"/>
          </p:nvPr>
        </p:nvSpPr>
        <p:spPr bwMode="auto">
          <a:xfrm>
            <a:off x="42989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Resources/ch30_sectn01_quiz.qtb" TargetMode="External"/><Relationship Id="rId2" Type="http://schemas.openxmlformats.org/officeDocument/2006/relationships/notesSlide" Target="../notesSlides/notesSlide20.xml"/><Relationship Id="rId1" Type="http://schemas.openxmlformats.org/officeDocument/2006/relationships/slideLayout" Target="../slideLayouts/slideLayout145.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56.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56.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56.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56.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56.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6" name="Picture 14" descr="biobookcover"/>
          <p:cNvPicPr>
            <a:picLocks noChangeAspect="1" noChangeArrowheads="1"/>
          </p:cNvPicPr>
          <p:nvPr/>
        </p:nvPicPr>
        <p:blipFill>
          <a:blip r:embed="rId3" cstate="print"/>
          <a:srcRect/>
          <a:stretch>
            <a:fillRect/>
          </a:stretch>
        </p:blipFill>
        <p:spPr bwMode="auto">
          <a:xfrm>
            <a:off x="2166938" y="484188"/>
            <a:ext cx="4810125" cy="58896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8022" name="Rectangle 6"/>
          <p:cNvSpPr>
            <a:spLocks noGrp="1" noChangeArrowheads="1"/>
          </p:cNvSpPr>
          <p:nvPr>
            <p:ph type="body" idx="1"/>
          </p:nvPr>
        </p:nvSpPr>
        <p:spPr/>
        <p:txBody>
          <a:bodyPr/>
          <a:lstStyle/>
          <a:p>
            <a:r>
              <a:rPr lang="en-US"/>
              <a:t>As a vertebrate embryo develops, the front end of the spinal cord grows into a brain. </a:t>
            </a:r>
          </a:p>
          <a:p>
            <a:r>
              <a:rPr lang="en-US"/>
              <a:t>The backbone is made of individual segments called vertebrae. </a:t>
            </a:r>
          </a:p>
          <a:p>
            <a:r>
              <a:rPr lang="en-US"/>
              <a:t>In addition to support, vertebrae enclose and protect the spinal cord.</a:t>
            </a:r>
          </a:p>
        </p:txBody>
      </p:sp>
      <p:sp>
        <p:nvSpPr>
          <p:cNvPr id="1238024" name="Rectangle 8"/>
          <p:cNvSpPr>
            <a:spLocks noGrp="1" noChangeArrowheads="1"/>
          </p:cNvSpPr>
          <p:nvPr>
            <p:ph type="title"/>
          </p:nvPr>
        </p:nvSpPr>
        <p:spPr/>
        <p:txBody>
          <a:bodyPr/>
          <a:lstStyle/>
          <a:p>
            <a:r>
              <a:rPr lang="en-US"/>
              <a:t>What Is a Chordate?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802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80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p:txBody>
          <a:bodyPr/>
          <a:lstStyle/>
          <a:p>
            <a:r>
              <a:rPr lang="en-US"/>
              <a:t>Copyright Pearson Prentice Hall</a:t>
            </a:r>
          </a:p>
        </p:txBody>
      </p:sp>
      <p:pic>
        <p:nvPicPr>
          <p:cNvPr id="1274882" name="Picture 2" descr="ch30_section01_slide11"/>
          <p:cNvPicPr>
            <a:picLocks noChangeAspect="1" noChangeArrowheads="1"/>
          </p:cNvPicPr>
          <p:nvPr/>
        </p:nvPicPr>
        <p:blipFill>
          <a:blip r:embed="rId3" cstate="print"/>
          <a:srcRect/>
          <a:stretch>
            <a:fillRect/>
          </a:stretch>
        </p:blipFill>
        <p:spPr bwMode="auto">
          <a:xfrm>
            <a:off x="433388" y="1257300"/>
            <a:ext cx="8116887" cy="4708525"/>
          </a:xfrm>
          <a:prstGeom prst="rect">
            <a:avLst/>
          </a:prstGeom>
          <a:noFill/>
        </p:spPr>
      </p:pic>
      <p:sp>
        <p:nvSpPr>
          <p:cNvPr id="1274884" name="Rectangle 4"/>
          <p:cNvSpPr>
            <a:spLocks noGrp="1" noChangeArrowheads="1"/>
          </p:cNvSpPr>
          <p:nvPr>
            <p:ph type="body" idx="1"/>
          </p:nvPr>
        </p:nvSpPr>
        <p:spPr/>
        <p:txBody>
          <a:bodyPr/>
          <a:lstStyle/>
          <a:p>
            <a:r>
              <a:rPr lang="en-US"/>
              <a:t>Phylogeny of Chordates</a:t>
            </a:r>
          </a:p>
        </p:txBody>
      </p:sp>
      <p:sp>
        <p:nvSpPr>
          <p:cNvPr id="1274885" name="Text Box 5"/>
          <p:cNvSpPr txBox="1">
            <a:spLocks noChangeArrowheads="1"/>
          </p:cNvSpPr>
          <p:nvPr/>
        </p:nvSpPr>
        <p:spPr bwMode="auto">
          <a:xfrm>
            <a:off x="2454275" y="2809875"/>
            <a:ext cx="1120775" cy="823913"/>
          </a:xfrm>
          <a:prstGeom prst="rect">
            <a:avLst/>
          </a:prstGeom>
          <a:solidFill>
            <a:schemeClr val="bg1"/>
          </a:solidFill>
          <a:ln w="9525">
            <a:noFill/>
            <a:miter lim="800000"/>
            <a:headEnd/>
            <a:tailEnd/>
          </a:ln>
          <a:effectLst/>
        </p:spPr>
        <p:txBody>
          <a:bodyPr lIns="0" tIns="0" rIns="0" bIns="0">
            <a:spAutoFit/>
          </a:bodyPr>
          <a:lstStyle/>
          <a:p>
            <a:pPr algn="ctr"/>
            <a:r>
              <a:rPr lang="en-US" sz="1800">
                <a:solidFill>
                  <a:schemeClr val="tx1"/>
                </a:solidFill>
              </a:rPr>
              <a:t>Sharks </a:t>
            </a:r>
          </a:p>
          <a:p>
            <a:pPr algn="ctr"/>
            <a:r>
              <a:rPr lang="en-US" sz="1800">
                <a:solidFill>
                  <a:schemeClr val="tx1"/>
                </a:solidFill>
              </a:rPr>
              <a:t>&amp; their relatives </a:t>
            </a:r>
          </a:p>
        </p:txBody>
      </p:sp>
      <p:sp>
        <p:nvSpPr>
          <p:cNvPr id="1274886" name="Text Box 6"/>
          <p:cNvSpPr txBox="1">
            <a:spLocks noChangeArrowheads="1"/>
          </p:cNvSpPr>
          <p:nvPr/>
        </p:nvSpPr>
        <p:spPr bwMode="auto">
          <a:xfrm>
            <a:off x="3706813" y="2597150"/>
            <a:ext cx="808037" cy="549275"/>
          </a:xfrm>
          <a:prstGeom prst="rect">
            <a:avLst/>
          </a:prstGeom>
          <a:solidFill>
            <a:schemeClr val="bg1"/>
          </a:solidFill>
          <a:ln w="9525">
            <a:noFill/>
            <a:miter lim="800000"/>
            <a:headEnd/>
            <a:tailEnd/>
          </a:ln>
          <a:effectLst/>
        </p:spPr>
        <p:txBody>
          <a:bodyPr lIns="0" tIns="0" rIns="0" bIns="0">
            <a:spAutoFit/>
          </a:bodyPr>
          <a:lstStyle/>
          <a:p>
            <a:pPr>
              <a:spcBef>
                <a:spcPct val="50000"/>
              </a:spcBef>
            </a:pPr>
            <a:r>
              <a:rPr lang="en-US" sz="1800">
                <a:solidFill>
                  <a:schemeClr val="tx1"/>
                </a:solidFill>
              </a:rPr>
              <a:t>Bony fishes </a:t>
            </a:r>
          </a:p>
        </p:txBody>
      </p:sp>
      <p:sp>
        <p:nvSpPr>
          <p:cNvPr id="1274887" name="Text Box 7"/>
          <p:cNvSpPr txBox="1">
            <a:spLocks noChangeArrowheads="1"/>
          </p:cNvSpPr>
          <p:nvPr/>
        </p:nvSpPr>
        <p:spPr bwMode="auto">
          <a:xfrm>
            <a:off x="4546600" y="2466975"/>
            <a:ext cx="1381125" cy="342900"/>
          </a:xfrm>
          <a:prstGeom prst="rect">
            <a:avLst/>
          </a:prstGeom>
          <a:solidFill>
            <a:schemeClr val="bg1"/>
          </a:solidFill>
          <a:ln w="9525">
            <a:noFill/>
            <a:miter lim="800000"/>
            <a:headEnd/>
            <a:tailEnd/>
          </a:ln>
          <a:effectLst/>
        </p:spPr>
        <p:txBody>
          <a:bodyPr lIns="0" tIns="0" rIns="0" bIns="0"/>
          <a:lstStyle/>
          <a:p>
            <a:pPr algn="ctr">
              <a:spcBef>
                <a:spcPct val="50000"/>
              </a:spcBef>
            </a:pPr>
            <a:r>
              <a:rPr lang="en-US" sz="1800">
                <a:solidFill>
                  <a:schemeClr val="tx1"/>
                </a:solidFill>
              </a:rPr>
              <a:t>Amphibians  </a:t>
            </a:r>
          </a:p>
        </p:txBody>
      </p:sp>
      <p:sp>
        <p:nvSpPr>
          <p:cNvPr id="1274888" name="Text Box 8"/>
          <p:cNvSpPr txBox="1">
            <a:spLocks noChangeArrowheads="1"/>
          </p:cNvSpPr>
          <p:nvPr/>
        </p:nvSpPr>
        <p:spPr bwMode="auto">
          <a:xfrm>
            <a:off x="5718175" y="2252663"/>
            <a:ext cx="1093788" cy="274637"/>
          </a:xfrm>
          <a:prstGeom prst="rect">
            <a:avLst/>
          </a:prstGeom>
          <a:solidFill>
            <a:schemeClr val="bg1"/>
          </a:solidFill>
          <a:ln w="9525">
            <a:noFill/>
            <a:miter lim="800000"/>
            <a:headEnd/>
            <a:tailEnd/>
          </a:ln>
          <a:effectLst/>
        </p:spPr>
        <p:txBody>
          <a:bodyPr lIns="0" tIns="0" rIns="0" bIns="0">
            <a:spAutoFit/>
          </a:bodyPr>
          <a:lstStyle/>
          <a:p>
            <a:pPr>
              <a:spcBef>
                <a:spcPct val="50000"/>
              </a:spcBef>
            </a:pPr>
            <a:r>
              <a:rPr lang="en-US" sz="1800">
                <a:solidFill>
                  <a:schemeClr val="tx1"/>
                </a:solidFill>
              </a:rPr>
              <a:t>Reptiles  </a:t>
            </a:r>
          </a:p>
        </p:txBody>
      </p:sp>
      <p:sp>
        <p:nvSpPr>
          <p:cNvPr id="1274889" name="Text Box 9"/>
          <p:cNvSpPr txBox="1">
            <a:spLocks noChangeArrowheads="1"/>
          </p:cNvSpPr>
          <p:nvPr/>
        </p:nvSpPr>
        <p:spPr bwMode="auto">
          <a:xfrm>
            <a:off x="6726238" y="2170113"/>
            <a:ext cx="795337" cy="274637"/>
          </a:xfrm>
          <a:prstGeom prst="rect">
            <a:avLst/>
          </a:prstGeom>
          <a:solidFill>
            <a:schemeClr val="bg1"/>
          </a:solidFill>
          <a:ln w="9525">
            <a:noFill/>
            <a:miter lim="800000"/>
            <a:headEnd/>
            <a:tailEnd/>
          </a:ln>
          <a:effectLst/>
        </p:spPr>
        <p:txBody>
          <a:bodyPr lIns="0" tIns="0" rIns="0" bIns="0">
            <a:spAutoFit/>
          </a:bodyPr>
          <a:lstStyle/>
          <a:p>
            <a:pPr algn="ctr">
              <a:spcBef>
                <a:spcPct val="50000"/>
              </a:spcBef>
            </a:pPr>
            <a:r>
              <a:rPr lang="en-US" sz="1800">
                <a:solidFill>
                  <a:schemeClr val="tx1"/>
                </a:solidFill>
              </a:rPr>
              <a:t>Birds </a:t>
            </a:r>
          </a:p>
        </p:txBody>
      </p:sp>
      <p:sp>
        <p:nvSpPr>
          <p:cNvPr id="1274890" name="Text Box 10"/>
          <p:cNvSpPr txBox="1">
            <a:spLocks noChangeArrowheads="1"/>
          </p:cNvSpPr>
          <p:nvPr/>
        </p:nvSpPr>
        <p:spPr bwMode="auto">
          <a:xfrm>
            <a:off x="7577138" y="1965325"/>
            <a:ext cx="1289050" cy="274638"/>
          </a:xfrm>
          <a:prstGeom prst="rect">
            <a:avLst/>
          </a:prstGeom>
          <a:solidFill>
            <a:schemeClr val="bg1"/>
          </a:solidFill>
          <a:ln w="9525">
            <a:noFill/>
            <a:miter lim="800000"/>
            <a:headEnd/>
            <a:tailEnd/>
          </a:ln>
          <a:effectLst/>
        </p:spPr>
        <p:txBody>
          <a:bodyPr lIns="0" tIns="0" rIns="0" bIns="0">
            <a:spAutoFit/>
          </a:bodyPr>
          <a:lstStyle/>
          <a:p>
            <a:pPr algn="ctr">
              <a:spcBef>
                <a:spcPct val="50000"/>
              </a:spcBef>
            </a:pPr>
            <a:r>
              <a:rPr lang="en-US" sz="1800">
                <a:solidFill>
                  <a:schemeClr val="tx1"/>
                </a:solidFill>
              </a:rPr>
              <a:t>Mammals </a:t>
            </a:r>
          </a:p>
        </p:txBody>
      </p:sp>
      <p:sp>
        <p:nvSpPr>
          <p:cNvPr id="1274891" name="Rectangle 11"/>
          <p:cNvSpPr>
            <a:spLocks noChangeArrowheads="1"/>
          </p:cNvSpPr>
          <p:nvPr/>
        </p:nvSpPr>
        <p:spPr bwMode="auto">
          <a:xfrm>
            <a:off x="1782763" y="5630863"/>
            <a:ext cx="1654175" cy="3048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74892" name="Text Box 12"/>
          <p:cNvSpPr txBox="1">
            <a:spLocks noChangeArrowheads="1"/>
          </p:cNvSpPr>
          <p:nvPr/>
        </p:nvSpPr>
        <p:spPr bwMode="auto">
          <a:xfrm>
            <a:off x="1422400" y="5684838"/>
            <a:ext cx="257333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Invertebrate ancestor </a:t>
            </a:r>
          </a:p>
        </p:txBody>
      </p:sp>
      <p:sp>
        <p:nvSpPr>
          <p:cNvPr id="1274895" name="Text Box 15"/>
          <p:cNvSpPr txBox="1">
            <a:spLocks noChangeArrowheads="1"/>
          </p:cNvSpPr>
          <p:nvPr/>
        </p:nvSpPr>
        <p:spPr bwMode="auto">
          <a:xfrm>
            <a:off x="1582738" y="3198813"/>
            <a:ext cx="947737" cy="549275"/>
          </a:xfrm>
          <a:prstGeom prst="rect">
            <a:avLst/>
          </a:prstGeom>
          <a:solidFill>
            <a:schemeClr val="bg1"/>
          </a:solidFill>
          <a:ln w="9525">
            <a:noFill/>
            <a:miter lim="800000"/>
            <a:headEnd/>
            <a:tailEnd/>
          </a:ln>
          <a:effectLst/>
        </p:spPr>
        <p:txBody>
          <a:bodyPr lIns="0" tIns="0" rIns="0" bIns="0">
            <a:spAutoFit/>
          </a:bodyPr>
          <a:lstStyle/>
          <a:p>
            <a:pPr algn="ctr">
              <a:spcBef>
                <a:spcPct val="50000"/>
              </a:spcBef>
            </a:pPr>
            <a:r>
              <a:rPr lang="en-US" sz="1800">
                <a:solidFill>
                  <a:schemeClr val="tx1"/>
                </a:solidFill>
              </a:rPr>
              <a:t>Jawless fishes</a:t>
            </a:r>
          </a:p>
        </p:txBody>
      </p:sp>
      <p:sp>
        <p:nvSpPr>
          <p:cNvPr id="1274896" name="Text Box 16"/>
          <p:cNvSpPr txBox="1">
            <a:spLocks noChangeArrowheads="1"/>
          </p:cNvSpPr>
          <p:nvPr/>
        </p:nvSpPr>
        <p:spPr bwMode="auto">
          <a:xfrm>
            <a:off x="147638" y="3576638"/>
            <a:ext cx="1552575" cy="549275"/>
          </a:xfrm>
          <a:prstGeom prst="rect">
            <a:avLst/>
          </a:prstGeom>
          <a:solidFill>
            <a:schemeClr val="bg1"/>
          </a:solidFill>
          <a:ln w="9525">
            <a:noFill/>
            <a:miter lim="800000"/>
            <a:headEnd/>
            <a:tailEnd/>
          </a:ln>
          <a:effectLst/>
        </p:spPr>
        <p:txBody>
          <a:bodyPr lIns="0" tIns="0" rIns="0" bIns="0">
            <a:spAutoFit/>
          </a:bodyPr>
          <a:lstStyle/>
          <a:p>
            <a:pPr algn="ctr">
              <a:spcBef>
                <a:spcPct val="50000"/>
              </a:spcBef>
            </a:pPr>
            <a:r>
              <a:rPr lang="en-US" sz="1800">
                <a:solidFill>
                  <a:schemeClr val="tx1"/>
                </a:solidFill>
              </a:rPr>
              <a:t>Nonvertebrate chordates</a:t>
            </a:r>
          </a:p>
        </p:txBody>
      </p:sp>
      <p:sp>
        <p:nvSpPr>
          <p:cNvPr id="1274898" name="Rectangle 18"/>
          <p:cNvSpPr>
            <a:spLocks noGrp="1" noChangeArrowheads="1"/>
          </p:cNvSpPr>
          <p:nvPr>
            <p:ph type="title"/>
          </p:nvPr>
        </p:nvSpPr>
        <p:spPr/>
        <p:txBody>
          <a:bodyPr/>
          <a:lstStyle/>
          <a:p>
            <a:r>
              <a:rPr lang="en-US"/>
              <a:t>What Is a Chordate?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3682" name="Rectangle 2"/>
          <p:cNvSpPr>
            <a:spLocks noGrp="1" noChangeArrowheads="1"/>
          </p:cNvSpPr>
          <p:nvPr>
            <p:ph type="title"/>
          </p:nvPr>
        </p:nvSpPr>
        <p:spPr/>
        <p:txBody>
          <a:bodyPr/>
          <a:lstStyle/>
          <a:p>
            <a:r>
              <a:rPr lang="en-US"/>
              <a:t>Nonvertebrate Chordates</a:t>
            </a:r>
          </a:p>
        </p:txBody>
      </p:sp>
      <p:sp>
        <p:nvSpPr>
          <p:cNvPr id="1223683" name="Rectangle 3"/>
          <p:cNvSpPr>
            <a:spLocks noGrp="1" noChangeArrowheads="1"/>
          </p:cNvSpPr>
          <p:nvPr>
            <p:ph type="body" idx="1"/>
          </p:nvPr>
        </p:nvSpPr>
        <p:spPr>
          <a:noFill/>
        </p:spPr>
        <p:txBody>
          <a:bodyPr/>
          <a:lstStyle/>
          <a:p>
            <a:endParaRPr lang="en-US"/>
          </a:p>
          <a:p>
            <a:pPr lvl="1"/>
            <a:r>
              <a:rPr lang="en-US"/>
              <a:t>What are the two groups of nonvertebrate chordates?</a:t>
            </a:r>
          </a:p>
          <a:p>
            <a:pPr lvl="1"/>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4163" name="Rectangle 3"/>
          <p:cNvSpPr>
            <a:spLocks noGrp="1" noChangeArrowheads="1"/>
          </p:cNvSpPr>
          <p:nvPr>
            <p:ph type="body" idx="1"/>
          </p:nvPr>
        </p:nvSpPr>
        <p:spPr>
          <a:xfrm>
            <a:off x="273050" y="1095375"/>
            <a:ext cx="8551863" cy="6146800"/>
          </a:xfrm>
        </p:spPr>
        <p:txBody>
          <a:bodyPr/>
          <a:lstStyle/>
          <a:p>
            <a:r>
              <a:rPr lang="en-US"/>
              <a:t>Nonvertebrate Chordates</a:t>
            </a:r>
          </a:p>
          <a:p>
            <a:pPr lvl="1"/>
            <a:r>
              <a:rPr lang="en-US"/>
              <a:t>The two groups of nonvertebrate chordates are tunicates and lancelets.</a:t>
            </a:r>
          </a:p>
        </p:txBody>
      </p:sp>
      <p:sp>
        <p:nvSpPr>
          <p:cNvPr id="1244169" name="Rectangle 9"/>
          <p:cNvSpPr>
            <a:spLocks noGrp="1" noChangeArrowheads="1"/>
          </p:cNvSpPr>
          <p:nvPr>
            <p:ph type="title"/>
          </p:nvPr>
        </p:nvSpPr>
        <p:spPr/>
        <p:txBody>
          <a:bodyPr/>
          <a:lstStyle/>
          <a:p>
            <a:r>
              <a:rPr lang="en-US"/>
              <a:t>Nonvertebrate Chordates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6151" name="Rectangle 7"/>
          <p:cNvSpPr>
            <a:spLocks noGrp="1" noChangeArrowheads="1"/>
          </p:cNvSpPr>
          <p:nvPr>
            <p:ph type="title"/>
          </p:nvPr>
        </p:nvSpPr>
        <p:spPr/>
        <p:txBody>
          <a:bodyPr/>
          <a:lstStyle/>
          <a:p>
            <a:r>
              <a:rPr lang="en-US"/>
              <a:t>Nonvertebrate Chordates</a:t>
            </a:r>
          </a:p>
        </p:txBody>
      </p:sp>
      <p:sp>
        <p:nvSpPr>
          <p:cNvPr id="1286152" name="Rectangle 8"/>
          <p:cNvSpPr>
            <a:spLocks noGrp="1" noChangeArrowheads="1"/>
          </p:cNvSpPr>
          <p:nvPr>
            <p:ph type="body" idx="1"/>
          </p:nvPr>
        </p:nvSpPr>
        <p:spPr/>
        <p:txBody>
          <a:bodyPr/>
          <a:lstStyle/>
          <a:p>
            <a:pPr lvl="1"/>
            <a:r>
              <a:rPr lang="en-US"/>
              <a:t>Similarities in anatomy and embryological development indicate that vertebrates and nonvertebrate chordates evolved from a common ancestor.</a:t>
            </a:r>
          </a:p>
          <a:p>
            <a:pPr lvl="1"/>
            <a:r>
              <a:rPr lang="en-US"/>
              <a:t>Both tunicates and lancelets are soft-bodied marine organisms.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615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ooter Placeholder 4"/>
          <p:cNvSpPr>
            <a:spLocks noGrp="1"/>
          </p:cNvSpPr>
          <p:nvPr>
            <p:ph type="ftr" sz="quarter" idx="11"/>
          </p:nvPr>
        </p:nvSpPr>
        <p:spPr/>
        <p:txBody>
          <a:bodyPr/>
          <a:lstStyle/>
          <a:p>
            <a:r>
              <a:rPr lang="en-US"/>
              <a:t>Copyright Pearson Prentice Hall</a:t>
            </a:r>
          </a:p>
        </p:txBody>
      </p:sp>
      <p:pic>
        <p:nvPicPr>
          <p:cNvPr id="601104" name="Picture 16" descr="ch30_section01_slide14"/>
          <p:cNvPicPr>
            <a:picLocks noChangeAspect="1" noChangeArrowheads="1"/>
          </p:cNvPicPr>
          <p:nvPr/>
        </p:nvPicPr>
        <p:blipFill>
          <a:blip r:embed="rId3" cstate="print"/>
          <a:srcRect l="10858" b="17688"/>
          <a:stretch>
            <a:fillRect/>
          </a:stretch>
        </p:blipFill>
        <p:spPr bwMode="auto">
          <a:xfrm>
            <a:off x="4159250" y="1252538"/>
            <a:ext cx="4405313" cy="3582987"/>
          </a:xfrm>
          <a:prstGeom prst="rect">
            <a:avLst/>
          </a:prstGeom>
          <a:noFill/>
        </p:spPr>
      </p:pic>
      <p:sp>
        <p:nvSpPr>
          <p:cNvPr id="601107" name="Rectangle 19"/>
          <p:cNvSpPr>
            <a:spLocks noChangeArrowheads="1"/>
          </p:cNvSpPr>
          <p:nvPr/>
        </p:nvSpPr>
        <p:spPr bwMode="auto">
          <a:xfrm>
            <a:off x="5622925" y="1925638"/>
            <a:ext cx="900113" cy="5207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601111" name="Rectangle 23"/>
          <p:cNvSpPr>
            <a:spLocks noChangeArrowheads="1"/>
          </p:cNvSpPr>
          <p:nvPr/>
        </p:nvSpPr>
        <p:spPr bwMode="auto">
          <a:xfrm>
            <a:off x="6653213" y="4168775"/>
            <a:ext cx="711200" cy="2317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601116" name="Rectangle 28"/>
          <p:cNvSpPr>
            <a:spLocks noChangeArrowheads="1"/>
          </p:cNvSpPr>
          <p:nvPr/>
        </p:nvSpPr>
        <p:spPr bwMode="auto">
          <a:xfrm>
            <a:off x="5137150" y="4859338"/>
            <a:ext cx="623888" cy="754062"/>
          </a:xfrm>
          <a:prstGeom prst="rect">
            <a:avLst/>
          </a:prstGeom>
          <a:solidFill>
            <a:schemeClr val="bg1"/>
          </a:solidFill>
          <a:ln w="9525">
            <a:solidFill>
              <a:schemeClr val="bg1"/>
            </a:solidFill>
            <a:miter lim="800000"/>
            <a:headEnd/>
            <a:tailEnd/>
          </a:ln>
          <a:effectLst/>
        </p:spPr>
        <p:txBody>
          <a:bodyPr wrap="none" anchor="ctr"/>
          <a:lstStyle/>
          <a:p>
            <a:pPr algn="ctr"/>
            <a:endParaRPr lang="en-US" b="0"/>
          </a:p>
        </p:txBody>
      </p:sp>
      <p:sp>
        <p:nvSpPr>
          <p:cNvPr id="601125" name="Rectangle 37"/>
          <p:cNvSpPr>
            <a:spLocks noGrp="1" noChangeArrowheads="1"/>
          </p:cNvSpPr>
          <p:nvPr>
            <p:ph type="title"/>
          </p:nvPr>
        </p:nvSpPr>
        <p:spPr/>
        <p:txBody>
          <a:bodyPr/>
          <a:lstStyle/>
          <a:p>
            <a:r>
              <a:rPr lang="en-US"/>
              <a:t>Nonvertebrate Chordates</a:t>
            </a:r>
          </a:p>
        </p:txBody>
      </p:sp>
      <p:sp>
        <p:nvSpPr>
          <p:cNvPr id="601126" name="Freeform 38"/>
          <p:cNvSpPr>
            <a:spLocks/>
          </p:cNvSpPr>
          <p:nvPr/>
        </p:nvSpPr>
        <p:spPr bwMode="auto">
          <a:xfrm>
            <a:off x="5602288" y="2743200"/>
            <a:ext cx="2873375" cy="2105025"/>
          </a:xfrm>
          <a:custGeom>
            <a:avLst/>
            <a:gdLst/>
            <a:ahLst/>
            <a:cxnLst>
              <a:cxn ang="0">
                <a:pos x="0" y="1271"/>
              </a:cxn>
              <a:cxn ang="0">
                <a:pos x="375" y="1106"/>
              </a:cxn>
              <a:cxn ang="0">
                <a:pos x="512" y="905"/>
              </a:cxn>
              <a:cxn ang="0">
                <a:pos x="640" y="667"/>
              </a:cxn>
              <a:cxn ang="0">
                <a:pos x="1052" y="329"/>
              </a:cxn>
              <a:cxn ang="0">
                <a:pos x="1308" y="0"/>
              </a:cxn>
              <a:cxn ang="0">
                <a:pos x="1810" y="110"/>
              </a:cxn>
              <a:cxn ang="0">
                <a:pos x="1737" y="265"/>
              </a:cxn>
              <a:cxn ang="0">
                <a:pos x="869" y="987"/>
              </a:cxn>
              <a:cxn ang="0">
                <a:pos x="485" y="1326"/>
              </a:cxn>
              <a:cxn ang="0">
                <a:pos x="0" y="1271"/>
              </a:cxn>
            </a:cxnLst>
            <a:rect l="0" t="0" r="r" b="b"/>
            <a:pathLst>
              <a:path w="1810" h="1326">
                <a:moveTo>
                  <a:pt x="0" y="1271"/>
                </a:moveTo>
                <a:lnTo>
                  <a:pt x="375" y="1106"/>
                </a:lnTo>
                <a:lnTo>
                  <a:pt x="512" y="905"/>
                </a:lnTo>
                <a:lnTo>
                  <a:pt x="640" y="667"/>
                </a:lnTo>
                <a:lnTo>
                  <a:pt x="1052" y="329"/>
                </a:lnTo>
                <a:lnTo>
                  <a:pt x="1308" y="0"/>
                </a:lnTo>
                <a:lnTo>
                  <a:pt x="1810" y="110"/>
                </a:lnTo>
                <a:lnTo>
                  <a:pt x="1737" y="265"/>
                </a:lnTo>
                <a:lnTo>
                  <a:pt x="869" y="987"/>
                </a:lnTo>
                <a:lnTo>
                  <a:pt x="485" y="1326"/>
                </a:lnTo>
                <a:lnTo>
                  <a:pt x="0" y="1271"/>
                </a:lnTo>
                <a:close/>
              </a:path>
            </a:pathLst>
          </a:custGeom>
          <a:solidFill>
            <a:schemeClr val="bg1"/>
          </a:solidFill>
          <a:ln w="9525" cap="flat" cmpd="sng">
            <a:noFill/>
            <a:prstDash val="solid"/>
            <a:round/>
            <a:headEnd/>
            <a:tailEnd/>
          </a:ln>
          <a:effectLst/>
        </p:spPr>
        <p:txBody>
          <a:bodyPr>
            <a:spAutoFit/>
          </a:bodyPr>
          <a:lstStyle/>
          <a:p>
            <a:endParaRPr lang="en-US"/>
          </a:p>
        </p:txBody>
      </p:sp>
      <p:sp>
        <p:nvSpPr>
          <p:cNvPr id="601127" name="Freeform 39"/>
          <p:cNvSpPr>
            <a:spLocks/>
          </p:cNvSpPr>
          <p:nvPr/>
        </p:nvSpPr>
        <p:spPr bwMode="auto">
          <a:xfrm>
            <a:off x="3454400" y="1160463"/>
            <a:ext cx="3570288" cy="3643312"/>
          </a:xfrm>
          <a:custGeom>
            <a:avLst/>
            <a:gdLst/>
            <a:ahLst/>
            <a:cxnLst>
              <a:cxn ang="0">
                <a:pos x="2167" y="0"/>
              </a:cxn>
              <a:cxn ang="0">
                <a:pos x="2121" y="220"/>
              </a:cxn>
              <a:cxn ang="0">
                <a:pos x="1893" y="467"/>
              </a:cxn>
              <a:cxn ang="0">
                <a:pos x="1957" y="558"/>
              </a:cxn>
              <a:cxn ang="0">
                <a:pos x="1929" y="659"/>
              </a:cxn>
              <a:cxn ang="0">
                <a:pos x="1783" y="906"/>
              </a:cxn>
              <a:cxn ang="0">
                <a:pos x="1426" y="1116"/>
              </a:cxn>
              <a:cxn ang="0">
                <a:pos x="1207" y="1070"/>
              </a:cxn>
              <a:cxn ang="0">
                <a:pos x="1006" y="1006"/>
              </a:cxn>
              <a:cxn ang="0">
                <a:pos x="494" y="1372"/>
              </a:cxn>
              <a:cxn ang="0">
                <a:pos x="366" y="1619"/>
              </a:cxn>
              <a:cxn ang="0">
                <a:pos x="439" y="2158"/>
              </a:cxn>
              <a:cxn ang="0">
                <a:pos x="320" y="2295"/>
              </a:cxn>
              <a:cxn ang="0">
                <a:pos x="0" y="2277"/>
              </a:cxn>
              <a:cxn ang="0">
                <a:pos x="0" y="1911"/>
              </a:cxn>
              <a:cxn ang="0">
                <a:pos x="46" y="1482"/>
              </a:cxn>
              <a:cxn ang="0">
                <a:pos x="475" y="1262"/>
              </a:cxn>
              <a:cxn ang="0">
                <a:pos x="1152" y="851"/>
              </a:cxn>
              <a:cxn ang="0">
                <a:pos x="1216" y="467"/>
              </a:cxn>
              <a:cxn ang="0">
                <a:pos x="1271" y="266"/>
              </a:cxn>
              <a:cxn ang="0">
                <a:pos x="2167" y="0"/>
              </a:cxn>
            </a:cxnLst>
            <a:rect l="0" t="0" r="r" b="b"/>
            <a:pathLst>
              <a:path w="2167" h="2295">
                <a:moveTo>
                  <a:pt x="2167" y="0"/>
                </a:moveTo>
                <a:lnTo>
                  <a:pt x="2121" y="220"/>
                </a:lnTo>
                <a:lnTo>
                  <a:pt x="1893" y="467"/>
                </a:lnTo>
                <a:lnTo>
                  <a:pt x="1957" y="558"/>
                </a:lnTo>
                <a:lnTo>
                  <a:pt x="1929" y="659"/>
                </a:lnTo>
                <a:lnTo>
                  <a:pt x="1783" y="906"/>
                </a:lnTo>
                <a:lnTo>
                  <a:pt x="1426" y="1116"/>
                </a:lnTo>
                <a:lnTo>
                  <a:pt x="1207" y="1070"/>
                </a:lnTo>
                <a:lnTo>
                  <a:pt x="1006" y="1006"/>
                </a:lnTo>
                <a:lnTo>
                  <a:pt x="494" y="1372"/>
                </a:lnTo>
                <a:lnTo>
                  <a:pt x="366" y="1619"/>
                </a:lnTo>
                <a:lnTo>
                  <a:pt x="439" y="2158"/>
                </a:lnTo>
                <a:lnTo>
                  <a:pt x="320" y="2295"/>
                </a:lnTo>
                <a:lnTo>
                  <a:pt x="0" y="2277"/>
                </a:lnTo>
                <a:lnTo>
                  <a:pt x="0" y="1911"/>
                </a:lnTo>
                <a:lnTo>
                  <a:pt x="46" y="1482"/>
                </a:lnTo>
                <a:lnTo>
                  <a:pt x="475" y="1262"/>
                </a:lnTo>
                <a:lnTo>
                  <a:pt x="1152" y="851"/>
                </a:lnTo>
                <a:lnTo>
                  <a:pt x="1216" y="467"/>
                </a:lnTo>
                <a:lnTo>
                  <a:pt x="1271" y="266"/>
                </a:lnTo>
                <a:lnTo>
                  <a:pt x="2167" y="0"/>
                </a:lnTo>
                <a:close/>
              </a:path>
            </a:pathLst>
          </a:custGeom>
          <a:solidFill>
            <a:schemeClr val="bg1"/>
          </a:solidFill>
          <a:ln w="9525" cap="flat" cmpd="sng">
            <a:noFill/>
            <a:prstDash val="solid"/>
            <a:round/>
            <a:headEnd/>
            <a:tailEnd/>
          </a:ln>
          <a:effectLst/>
        </p:spPr>
        <p:txBody>
          <a:bodyPr>
            <a:spAutoFit/>
          </a:bodyPr>
          <a:lstStyle/>
          <a:p>
            <a:endParaRPr lang="en-US"/>
          </a:p>
        </p:txBody>
      </p:sp>
      <p:sp>
        <p:nvSpPr>
          <p:cNvPr id="601095" name="Text Box 7"/>
          <p:cNvSpPr txBox="1">
            <a:spLocks noChangeArrowheads="1"/>
          </p:cNvSpPr>
          <p:nvPr/>
        </p:nvSpPr>
        <p:spPr bwMode="auto">
          <a:xfrm>
            <a:off x="3411538" y="3486150"/>
            <a:ext cx="13779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Mouth </a:t>
            </a:r>
          </a:p>
        </p:txBody>
      </p:sp>
      <p:sp>
        <p:nvSpPr>
          <p:cNvPr id="601103" name="Text Box 15"/>
          <p:cNvSpPr txBox="1">
            <a:spLocks noChangeArrowheads="1"/>
          </p:cNvSpPr>
          <p:nvPr/>
        </p:nvSpPr>
        <p:spPr bwMode="auto">
          <a:xfrm>
            <a:off x="5137150" y="2049463"/>
            <a:ext cx="1552575" cy="915987"/>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Waste- eliminating organ  </a:t>
            </a:r>
          </a:p>
        </p:txBody>
      </p:sp>
      <p:sp>
        <p:nvSpPr>
          <p:cNvPr id="601102" name="Text Box 14"/>
          <p:cNvSpPr txBox="1">
            <a:spLocks noChangeArrowheads="1"/>
          </p:cNvSpPr>
          <p:nvPr/>
        </p:nvSpPr>
        <p:spPr bwMode="auto">
          <a:xfrm>
            <a:off x="5600700" y="1298575"/>
            <a:ext cx="1377950" cy="641350"/>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Hollow nerve cord </a:t>
            </a:r>
          </a:p>
        </p:txBody>
      </p:sp>
      <p:sp>
        <p:nvSpPr>
          <p:cNvPr id="601101" name="Text Box 13"/>
          <p:cNvSpPr txBox="1">
            <a:spLocks noChangeArrowheads="1"/>
          </p:cNvSpPr>
          <p:nvPr/>
        </p:nvSpPr>
        <p:spPr bwMode="auto">
          <a:xfrm>
            <a:off x="6629400" y="1030288"/>
            <a:ext cx="137795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Tail  </a:t>
            </a:r>
          </a:p>
        </p:txBody>
      </p:sp>
      <p:sp>
        <p:nvSpPr>
          <p:cNvPr id="601100" name="Text Box 12"/>
          <p:cNvSpPr txBox="1">
            <a:spLocks noChangeArrowheads="1"/>
          </p:cNvSpPr>
          <p:nvPr/>
        </p:nvSpPr>
        <p:spPr bwMode="auto">
          <a:xfrm>
            <a:off x="7432675" y="2819400"/>
            <a:ext cx="13779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Notochord </a:t>
            </a:r>
          </a:p>
        </p:txBody>
      </p:sp>
      <p:sp>
        <p:nvSpPr>
          <p:cNvPr id="601099" name="Text Box 11"/>
          <p:cNvSpPr txBox="1">
            <a:spLocks noChangeArrowheads="1"/>
          </p:cNvSpPr>
          <p:nvPr/>
        </p:nvSpPr>
        <p:spPr bwMode="auto">
          <a:xfrm>
            <a:off x="6511925" y="3735388"/>
            <a:ext cx="137795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Intestine  </a:t>
            </a:r>
          </a:p>
        </p:txBody>
      </p:sp>
      <p:sp>
        <p:nvSpPr>
          <p:cNvPr id="601098" name="Text Box 10"/>
          <p:cNvSpPr txBox="1">
            <a:spLocks noChangeArrowheads="1"/>
          </p:cNvSpPr>
          <p:nvPr/>
        </p:nvSpPr>
        <p:spPr bwMode="auto">
          <a:xfrm>
            <a:off x="6318250" y="4186238"/>
            <a:ext cx="137795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Stomach</a:t>
            </a:r>
            <a:r>
              <a:rPr lang="en-US" sz="1800" b="0">
                <a:solidFill>
                  <a:schemeClr val="tx1"/>
                </a:solidFill>
                <a:effectLst>
                  <a:outerShdw blurRad="38100" dist="38100" dir="2700000" algn="tl">
                    <a:srgbClr val="C0C0C0"/>
                  </a:outerShdw>
                </a:effectLst>
              </a:rPr>
              <a:t> </a:t>
            </a:r>
          </a:p>
        </p:txBody>
      </p:sp>
      <p:sp>
        <p:nvSpPr>
          <p:cNvPr id="601096" name="Text Box 8"/>
          <p:cNvSpPr txBox="1">
            <a:spLocks noChangeArrowheads="1"/>
          </p:cNvSpPr>
          <p:nvPr/>
        </p:nvSpPr>
        <p:spPr bwMode="auto">
          <a:xfrm>
            <a:off x="5762625" y="4591050"/>
            <a:ext cx="13779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Heart </a:t>
            </a:r>
          </a:p>
        </p:txBody>
      </p:sp>
      <p:sp>
        <p:nvSpPr>
          <p:cNvPr id="601097" name="Text Box 9"/>
          <p:cNvSpPr txBox="1">
            <a:spLocks noChangeArrowheads="1"/>
          </p:cNvSpPr>
          <p:nvPr/>
        </p:nvSpPr>
        <p:spPr bwMode="auto">
          <a:xfrm>
            <a:off x="5203825" y="5264150"/>
            <a:ext cx="1377950" cy="457200"/>
          </a:xfrm>
          <a:prstGeom prst="rect">
            <a:avLst/>
          </a:prstGeom>
          <a:noFill/>
          <a:ln w="9525">
            <a:noFill/>
            <a:miter lim="800000"/>
            <a:headEnd/>
            <a:tailEnd/>
          </a:ln>
          <a:effectLst/>
        </p:spPr>
        <p:txBody>
          <a:bodyPr>
            <a:spAutoFit/>
          </a:bodyPr>
          <a:lstStyle/>
          <a:p>
            <a:pPr>
              <a:spcBef>
                <a:spcPct val="50000"/>
              </a:spcBef>
            </a:pPr>
            <a:r>
              <a:rPr lang="en-US" sz="2400">
                <a:solidFill>
                  <a:schemeClr val="tx1"/>
                </a:solidFill>
              </a:rPr>
              <a:t>Larva</a:t>
            </a:r>
          </a:p>
        </p:txBody>
      </p:sp>
      <p:sp>
        <p:nvSpPr>
          <p:cNvPr id="601091" name="Rectangle 3"/>
          <p:cNvSpPr>
            <a:spLocks noGrp="1" noChangeArrowheads="1"/>
          </p:cNvSpPr>
          <p:nvPr>
            <p:ph type="body" idx="1"/>
          </p:nvPr>
        </p:nvSpPr>
        <p:spPr>
          <a:xfrm>
            <a:off x="273050" y="1095375"/>
            <a:ext cx="3646488" cy="4848225"/>
          </a:xfrm>
          <a:noFill/>
        </p:spPr>
        <p:txBody>
          <a:bodyPr/>
          <a:lstStyle/>
          <a:p>
            <a:pPr lvl="1"/>
            <a:r>
              <a:rPr lang="en-US"/>
              <a:t>Tunicates</a:t>
            </a:r>
          </a:p>
          <a:p>
            <a:pPr lvl="2">
              <a:spcAft>
                <a:spcPct val="0"/>
              </a:spcAft>
            </a:pPr>
            <a:r>
              <a:rPr lang="en-US"/>
              <a:t>The larval form of filter-feeding tunicates have all of the chordate characteristics. </a:t>
            </a:r>
          </a:p>
          <a:p>
            <a:pPr lvl="1"/>
            <a:endParaRPr lang="en-US"/>
          </a:p>
        </p:txBody>
      </p:sp>
      <p:sp>
        <p:nvSpPr>
          <p:cNvPr id="601128" name="Rectangle 40"/>
          <p:cNvSpPr>
            <a:spLocks noChangeArrowheads="1"/>
          </p:cNvSpPr>
          <p:nvPr/>
        </p:nvSpPr>
        <p:spPr bwMode="auto">
          <a:xfrm>
            <a:off x="3990975" y="4137025"/>
            <a:ext cx="261938" cy="623888"/>
          </a:xfrm>
          <a:prstGeom prst="rect">
            <a:avLst/>
          </a:prstGeom>
          <a:solidFill>
            <a:schemeClr val="bg1"/>
          </a:solidFill>
          <a:ln w="9525">
            <a:noFill/>
            <a:miter lim="800000"/>
            <a:headEnd/>
            <a:tailEnd/>
          </a:ln>
          <a:effectLst/>
        </p:spPr>
        <p:txBody>
          <a:bodyPr wrap="none" anchor="ctr">
            <a:spAutoFit/>
          </a:bodyPr>
          <a:lstStyle/>
          <a:p>
            <a:endParaRPr lang="en-US"/>
          </a:p>
        </p:txBody>
      </p:sp>
      <p:sp>
        <p:nvSpPr>
          <p:cNvPr id="601114" name="Text Box 26"/>
          <p:cNvSpPr txBox="1">
            <a:spLocks noChangeArrowheads="1"/>
          </p:cNvSpPr>
          <p:nvPr/>
        </p:nvSpPr>
        <p:spPr bwMode="auto">
          <a:xfrm>
            <a:off x="3194050" y="4198938"/>
            <a:ext cx="1377950" cy="915987"/>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Pharynx with gill slits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4"/>
          <p:cNvSpPr>
            <a:spLocks noGrp="1"/>
          </p:cNvSpPr>
          <p:nvPr>
            <p:ph type="ftr" sz="quarter" idx="11"/>
          </p:nvPr>
        </p:nvSpPr>
        <p:spPr/>
        <p:txBody>
          <a:bodyPr/>
          <a:lstStyle/>
          <a:p>
            <a:r>
              <a:rPr lang="en-US"/>
              <a:t>Copyright Pearson Prentice Hall</a:t>
            </a:r>
          </a:p>
        </p:txBody>
      </p:sp>
      <p:pic>
        <p:nvPicPr>
          <p:cNvPr id="1248272" name="Picture 16" descr="ch30_section01_slide15"/>
          <p:cNvPicPr>
            <a:picLocks noChangeAspect="1" noChangeArrowheads="1"/>
          </p:cNvPicPr>
          <p:nvPr/>
        </p:nvPicPr>
        <p:blipFill>
          <a:blip r:embed="rId3" cstate="print"/>
          <a:srcRect/>
          <a:stretch>
            <a:fillRect/>
          </a:stretch>
        </p:blipFill>
        <p:spPr bwMode="auto">
          <a:xfrm>
            <a:off x="1966913" y="1450975"/>
            <a:ext cx="5157787" cy="5087938"/>
          </a:xfrm>
          <a:prstGeom prst="rect">
            <a:avLst/>
          </a:prstGeom>
          <a:noFill/>
        </p:spPr>
      </p:pic>
      <p:sp>
        <p:nvSpPr>
          <p:cNvPr id="1248262" name="Rectangle 6"/>
          <p:cNvSpPr>
            <a:spLocks noGrp="1" noChangeArrowheads="1"/>
          </p:cNvSpPr>
          <p:nvPr>
            <p:ph type="body" idx="1"/>
          </p:nvPr>
        </p:nvSpPr>
        <p:spPr>
          <a:xfrm>
            <a:off x="273050" y="1095375"/>
            <a:ext cx="8870950" cy="4848225"/>
          </a:xfrm>
        </p:spPr>
        <p:txBody>
          <a:bodyPr/>
          <a:lstStyle/>
          <a:p>
            <a:r>
              <a:rPr lang="en-US"/>
              <a:t>Adult filter-feeding tunicates have neither a notochord nor a tail.</a:t>
            </a:r>
          </a:p>
        </p:txBody>
      </p:sp>
      <p:sp>
        <p:nvSpPr>
          <p:cNvPr id="1248274" name="Rectangle 18"/>
          <p:cNvSpPr>
            <a:spLocks noChangeArrowheads="1"/>
          </p:cNvSpPr>
          <p:nvPr/>
        </p:nvSpPr>
        <p:spPr bwMode="auto">
          <a:xfrm>
            <a:off x="2003425" y="5529263"/>
            <a:ext cx="508000" cy="2905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5" name="Rectangle 19"/>
          <p:cNvSpPr>
            <a:spLocks noChangeArrowheads="1"/>
          </p:cNvSpPr>
          <p:nvPr/>
        </p:nvSpPr>
        <p:spPr bwMode="auto">
          <a:xfrm>
            <a:off x="2011363" y="3808413"/>
            <a:ext cx="508000" cy="2905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6" name="Rectangle 20"/>
          <p:cNvSpPr>
            <a:spLocks noChangeArrowheads="1"/>
          </p:cNvSpPr>
          <p:nvPr/>
        </p:nvSpPr>
        <p:spPr bwMode="auto">
          <a:xfrm>
            <a:off x="2003425" y="2784475"/>
            <a:ext cx="1089025" cy="4794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3" name="Text Box 17"/>
          <p:cNvSpPr txBox="1">
            <a:spLocks noChangeArrowheads="1"/>
          </p:cNvSpPr>
          <p:nvPr/>
        </p:nvSpPr>
        <p:spPr bwMode="auto">
          <a:xfrm>
            <a:off x="1828800" y="3783013"/>
            <a:ext cx="111283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Tunic  </a:t>
            </a:r>
          </a:p>
        </p:txBody>
      </p:sp>
      <p:sp>
        <p:nvSpPr>
          <p:cNvPr id="1248264" name="Text Box 8"/>
          <p:cNvSpPr txBox="1">
            <a:spLocks noChangeArrowheads="1"/>
          </p:cNvSpPr>
          <p:nvPr/>
        </p:nvSpPr>
        <p:spPr bwMode="auto">
          <a:xfrm>
            <a:off x="1801813" y="5445125"/>
            <a:ext cx="1112837"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Heart </a:t>
            </a:r>
          </a:p>
        </p:txBody>
      </p:sp>
      <p:sp>
        <p:nvSpPr>
          <p:cNvPr id="1248263" name="Text Box 7"/>
          <p:cNvSpPr txBox="1">
            <a:spLocks noChangeArrowheads="1"/>
          </p:cNvSpPr>
          <p:nvPr/>
        </p:nvSpPr>
        <p:spPr bwMode="auto">
          <a:xfrm>
            <a:off x="677863" y="2724150"/>
            <a:ext cx="31813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Pharynx with gill slits</a:t>
            </a:r>
          </a:p>
        </p:txBody>
      </p:sp>
      <p:sp>
        <p:nvSpPr>
          <p:cNvPr id="1248277" name="Rectangle 21"/>
          <p:cNvSpPr>
            <a:spLocks noChangeArrowheads="1"/>
          </p:cNvSpPr>
          <p:nvPr/>
        </p:nvSpPr>
        <p:spPr bwMode="auto">
          <a:xfrm>
            <a:off x="5327650" y="2046288"/>
            <a:ext cx="812800"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8" name="Rectangle 22"/>
          <p:cNvSpPr>
            <a:spLocks noChangeArrowheads="1"/>
          </p:cNvSpPr>
          <p:nvPr/>
        </p:nvSpPr>
        <p:spPr bwMode="auto">
          <a:xfrm>
            <a:off x="6321425" y="3203575"/>
            <a:ext cx="812800"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0" name="Text Box 14"/>
          <p:cNvSpPr txBox="1">
            <a:spLocks noChangeArrowheads="1"/>
          </p:cNvSpPr>
          <p:nvPr/>
        </p:nvSpPr>
        <p:spPr bwMode="auto">
          <a:xfrm>
            <a:off x="5219700" y="1931988"/>
            <a:ext cx="292893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Siphon to mouth  </a:t>
            </a:r>
          </a:p>
        </p:txBody>
      </p:sp>
      <p:sp>
        <p:nvSpPr>
          <p:cNvPr id="1248279" name="Rectangle 23"/>
          <p:cNvSpPr>
            <a:spLocks noChangeArrowheads="1"/>
          </p:cNvSpPr>
          <p:nvPr/>
        </p:nvSpPr>
        <p:spPr bwMode="auto">
          <a:xfrm>
            <a:off x="6124575" y="3705225"/>
            <a:ext cx="812800"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71" name="Text Box 15"/>
          <p:cNvSpPr txBox="1">
            <a:spLocks noChangeArrowheads="1"/>
          </p:cNvSpPr>
          <p:nvPr/>
        </p:nvSpPr>
        <p:spPr bwMode="auto">
          <a:xfrm>
            <a:off x="6261100" y="3159125"/>
            <a:ext cx="2928938"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Siphon from anus   </a:t>
            </a:r>
          </a:p>
        </p:txBody>
      </p:sp>
      <p:sp>
        <p:nvSpPr>
          <p:cNvPr id="1248280" name="Rectangle 24"/>
          <p:cNvSpPr>
            <a:spLocks noChangeArrowheads="1"/>
          </p:cNvSpPr>
          <p:nvPr/>
        </p:nvSpPr>
        <p:spPr bwMode="auto">
          <a:xfrm>
            <a:off x="5915025" y="4511675"/>
            <a:ext cx="812800"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81" name="Rectangle 25"/>
          <p:cNvSpPr>
            <a:spLocks noChangeArrowheads="1"/>
          </p:cNvSpPr>
          <p:nvPr/>
        </p:nvSpPr>
        <p:spPr bwMode="auto">
          <a:xfrm>
            <a:off x="5908675" y="5070475"/>
            <a:ext cx="1160463"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82" name="Rectangle 26"/>
          <p:cNvSpPr>
            <a:spLocks noChangeArrowheads="1"/>
          </p:cNvSpPr>
          <p:nvPr/>
        </p:nvSpPr>
        <p:spPr bwMode="auto">
          <a:xfrm>
            <a:off x="5915025" y="5556250"/>
            <a:ext cx="1160463" cy="450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69" name="Text Box 13"/>
          <p:cNvSpPr txBox="1">
            <a:spLocks noChangeArrowheads="1"/>
          </p:cNvSpPr>
          <p:nvPr/>
        </p:nvSpPr>
        <p:spPr bwMode="auto">
          <a:xfrm>
            <a:off x="6043613" y="3616325"/>
            <a:ext cx="2928937"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Anus  </a:t>
            </a:r>
          </a:p>
        </p:txBody>
      </p:sp>
      <p:sp>
        <p:nvSpPr>
          <p:cNvPr id="1248268" name="Text Box 12"/>
          <p:cNvSpPr txBox="1">
            <a:spLocks noChangeArrowheads="1"/>
          </p:cNvSpPr>
          <p:nvPr/>
        </p:nvSpPr>
        <p:spPr bwMode="auto">
          <a:xfrm>
            <a:off x="5891213" y="4618038"/>
            <a:ext cx="2928937"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Intestine  </a:t>
            </a:r>
          </a:p>
        </p:txBody>
      </p:sp>
      <p:sp>
        <p:nvSpPr>
          <p:cNvPr id="1248267" name="Text Box 11"/>
          <p:cNvSpPr txBox="1">
            <a:spLocks noChangeArrowheads="1"/>
          </p:cNvSpPr>
          <p:nvPr/>
        </p:nvSpPr>
        <p:spPr bwMode="auto">
          <a:xfrm>
            <a:off x="5854700" y="4973638"/>
            <a:ext cx="292893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Reproductive organs </a:t>
            </a:r>
          </a:p>
        </p:txBody>
      </p:sp>
      <p:sp>
        <p:nvSpPr>
          <p:cNvPr id="1248266" name="Text Box 10"/>
          <p:cNvSpPr txBox="1">
            <a:spLocks noChangeArrowheads="1"/>
          </p:cNvSpPr>
          <p:nvPr/>
        </p:nvSpPr>
        <p:spPr bwMode="auto">
          <a:xfrm>
            <a:off x="5848350" y="5578475"/>
            <a:ext cx="124460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Stomach </a:t>
            </a:r>
          </a:p>
        </p:txBody>
      </p:sp>
      <p:sp>
        <p:nvSpPr>
          <p:cNvPr id="1248283" name="Rectangle 27"/>
          <p:cNvSpPr>
            <a:spLocks noChangeArrowheads="1"/>
          </p:cNvSpPr>
          <p:nvPr/>
        </p:nvSpPr>
        <p:spPr bwMode="auto">
          <a:xfrm>
            <a:off x="4137025" y="6313488"/>
            <a:ext cx="754063" cy="2619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48265" name="Text Box 9"/>
          <p:cNvSpPr txBox="1">
            <a:spLocks noChangeArrowheads="1"/>
          </p:cNvSpPr>
          <p:nvPr/>
        </p:nvSpPr>
        <p:spPr bwMode="auto">
          <a:xfrm>
            <a:off x="4081463" y="6226175"/>
            <a:ext cx="1112837" cy="427038"/>
          </a:xfrm>
          <a:prstGeom prst="rect">
            <a:avLst/>
          </a:prstGeom>
          <a:noFill/>
          <a:ln w="9525">
            <a:noFill/>
            <a:miter lim="800000"/>
            <a:headEnd/>
            <a:tailEnd/>
          </a:ln>
          <a:effectLst/>
        </p:spPr>
        <p:txBody>
          <a:bodyPr>
            <a:spAutoFit/>
          </a:bodyPr>
          <a:lstStyle/>
          <a:p>
            <a:pPr>
              <a:spcBef>
                <a:spcPct val="50000"/>
              </a:spcBef>
            </a:pPr>
            <a:r>
              <a:rPr lang="en-US" sz="2200">
                <a:solidFill>
                  <a:schemeClr val="tx1"/>
                </a:solidFill>
              </a:rPr>
              <a:t>Adult</a:t>
            </a:r>
            <a:r>
              <a:rPr lang="en-US" sz="2000">
                <a:solidFill>
                  <a:schemeClr val="tx1"/>
                </a:solidFill>
                <a:effectLst>
                  <a:outerShdw blurRad="38100" dist="38100" dir="2700000" algn="tl">
                    <a:srgbClr val="C0C0C0"/>
                  </a:outerShdw>
                </a:effectLst>
              </a:rPr>
              <a:t> </a:t>
            </a:r>
          </a:p>
        </p:txBody>
      </p:sp>
      <p:sp>
        <p:nvSpPr>
          <p:cNvPr id="1248287" name="Rectangle 31"/>
          <p:cNvSpPr>
            <a:spLocks noGrp="1" noChangeArrowheads="1"/>
          </p:cNvSpPr>
          <p:nvPr>
            <p:ph type="title"/>
          </p:nvPr>
        </p:nvSpPr>
        <p:spPr/>
        <p:txBody>
          <a:bodyPr/>
          <a:lstStyle/>
          <a:p>
            <a:r>
              <a:rPr lang="en-US"/>
              <a:t>Nonvertebrate Chordates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4"/>
          <p:cNvSpPr>
            <a:spLocks noGrp="1"/>
          </p:cNvSpPr>
          <p:nvPr>
            <p:ph type="ftr" sz="quarter" idx="11"/>
          </p:nvPr>
        </p:nvSpPr>
        <p:spPr/>
        <p:txBody>
          <a:bodyPr/>
          <a:lstStyle/>
          <a:p>
            <a:r>
              <a:rPr lang="en-US"/>
              <a:t>Copyright Pearson Prentice Hall</a:t>
            </a:r>
          </a:p>
        </p:txBody>
      </p:sp>
      <p:sp>
        <p:nvSpPr>
          <p:cNvPr id="1256454" name="Rectangle 6"/>
          <p:cNvSpPr>
            <a:spLocks noGrp="1" noChangeArrowheads="1"/>
          </p:cNvSpPr>
          <p:nvPr>
            <p:ph type="body" idx="1"/>
          </p:nvPr>
        </p:nvSpPr>
        <p:spPr/>
        <p:txBody>
          <a:bodyPr/>
          <a:lstStyle/>
          <a:p>
            <a:pPr lvl="1"/>
            <a:r>
              <a:rPr lang="en-US" b="1"/>
              <a:t>Lancelets</a:t>
            </a:r>
          </a:p>
          <a:p>
            <a:pPr lvl="1"/>
            <a:r>
              <a:rPr lang="en-US"/>
              <a:t>Lancelets are small, fishlike creatures that live on the ocean bottom.</a:t>
            </a:r>
          </a:p>
        </p:txBody>
      </p:sp>
      <p:pic>
        <p:nvPicPr>
          <p:cNvPr id="1256464" name="Picture 16" descr="ch30_section01_slide19"/>
          <p:cNvPicPr>
            <a:picLocks noChangeAspect="1" noChangeArrowheads="1"/>
          </p:cNvPicPr>
          <p:nvPr/>
        </p:nvPicPr>
        <p:blipFill>
          <a:blip r:embed="rId3" cstate="print"/>
          <a:srcRect/>
          <a:stretch>
            <a:fillRect/>
          </a:stretch>
        </p:blipFill>
        <p:spPr bwMode="auto">
          <a:xfrm>
            <a:off x="0" y="2752725"/>
            <a:ext cx="8886825" cy="2711450"/>
          </a:xfrm>
          <a:prstGeom prst="rect">
            <a:avLst/>
          </a:prstGeom>
          <a:noFill/>
        </p:spPr>
      </p:pic>
      <p:sp>
        <p:nvSpPr>
          <p:cNvPr id="1256465" name="Rectangle 17"/>
          <p:cNvSpPr>
            <a:spLocks noChangeArrowheads="1"/>
          </p:cNvSpPr>
          <p:nvPr/>
        </p:nvSpPr>
        <p:spPr bwMode="auto">
          <a:xfrm>
            <a:off x="46038" y="4914900"/>
            <a:ext cx="304800" cy="2032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66" name="Rectangle 18"/>
          <p:cNvSpPr>
            <a:spLocks noChangeArrowheads="1"/>
          </p:cNvSpPr>
          <p:nvPr/>
        </p:nvSpPr>
        <p:spPr bwMode="auto">
          <a:xfrm>
            <a:off x="1231900" y="5110163"/>
            <a:ext cx="361950" cy="2476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67" name="Rectangle 19"/>
          <p:cNvSpPr>
            <a:spLocks noChangeArrowheads="1"/>
          </p:cNvSpPr>
          <p:nvPr/>
        </p:nvSpPr>
        <p:spPr bwMode="auto">
          <a:xfrm>
            <a:off x="2154238" y="5146675"/>
            <a:ext cx="768350" cy="2317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68" name="Rectangle 20"/>
          <p:cNvSpPr>
            <a:spLocks noChangeArrowheads="1"/>
          </p:cNvSpPr>
          <p:nvPr/>
        </p:nvSpPr>
        <p:spPr bwMode="auto">
          <a:xfrm>
            <a:off x="3408363" y="5211763"/>
            <a:ext cx="1524000" cy="3032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69" name="Rectangle 21"/>
          <p:cNvSpPr>
            <a:spLocks noChangeArrowheads="1"/>
          </p:cNvSpPr>
          <p:nvPr/>
        </p:nvSpPr>
        <p:spPr bwMode="auto">
          <a:xfrm>
            <a:off x="6783388" y="4943475"/>
            <a:ext cx="1524000" cy="3032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70" name="Rectangle 22"/>
          <p:cNvSpPr>
            <a:spLocks noChangeArrowheads="1"/>
          </p:cNvSpPr>
          <p:nvPr/>
        </p:nvSpPr>
        <p:spPr bwMode="auto">
          <a:xfrm>
            <a:off x="8239125" y="4308475"/>
            <a:ext cx="573088" cy="3175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56" name="Text Box 8"/>
          <p:cNvSpPr txBox="1">
            <a:spLocks noChangeArrowheads="1"/>
          </p:cNvSpPr>
          <p:nvPr/>
        </p:nvSpPr>
        <p:spPr bwMode="auto">
          <a:xfrm>
            <a:off x="7986713" y="4433888"/>
            <a:ext cx="332740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Mouth  </a:t>
            </a:r>
          </a:p>
        </p:txBody>
      </p:sp>
      <p:sp>
        <p:nvSpPr>
          <p:cNvPr id="1256457" name="Text Box 9"/>
          <p:cNvSpPr txBox="1">
            <a:spLocks noChangeArrowheads="1"/>
          </p:cNvSpPr>
          <p:nvPr/>
        </p:nvSpPr>
        <p:spPr bwMode="auto">
          <a:xfrm>
            <a:off x="6100763" y="4976813"/>
            <a:ext cx="332740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Pharynx with gill slits </a:t>
            </a:r>
          </a:p>
        </p:txBody>
      </p:sp>
      <p:sp>
        <p:nvSpPr>
          <p:cNvPr id="1256461" name="Text Box 13"/>
          <p:cNvSpPr txBox="1">
            <a:spLocks noChangeArrowheads="1"/>
          </p:cNvSpPr>
          <p:nvPr/>
        </p:nvSpPr>
        <p:spPr bwMode="auto">
          <a:xfrm>
            <a:off x="3756025" y="5214938"/>
            <a:ext cx="332740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Reproductive</a:t>
            </a:r>
            <a:r>
              <a:rPr lang="en-US" sz="1800" b="0">
                <a:solidFill>
                  <a:schemeClr val="tx1"/>
                </a:solidFill>
                <a:effectLst>
                  <a:outerShdw blurRad="38100" dist="38100" dir="2700000" algn="tl">
                    <a:srgbClr val="C0C0C0"/>
                  </a:outerShdw>
                </a:effectLst>
              </a:rPr>
              <a:t> </a:t>
            </a:r>
            <a:r>
              <a:rPr lang="en-US" sz="1800">
                <a:solidFill>
                  <a:schemeClr val="tx1"/>
                </a:solidFill>
              </a:rPr>
              <a:t>organs</a:t>
            </a:r>
          </a:p>
        </p:txBody>
      </p:sp>
      <p:sp>
        <p:nvSpPr>
          <p:cNvPr id="1256460" name="Text Box 12"/>
          <p:cNvSpPr txBox="1">
            <a:spLocks noChangeArrowheads="1"/>
          </p:cNvSpPr>
          <p:nvPr/>
        </p:nvSpPr>
        <p:spPr bwMode="auto">
          <a:xfrm>
            <a:off x="2338388" y="5194300"/>
            <a:ext cx="332740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Intestine</a:t>
            </a:r>
          </a:p>
        </p:txBody>
      </p:sp>
      <p:sp>
        <p:nvSpPr>
          <p:cNvPr id="1256459" name="Text Box 11"/>
          <p:cNvSpPr txBox="1">
            <a:spLocks noChangeArrowheads="1"/>
          </p:cNvSpPr>
          <p:nvPr/>
        </p:nvSpPr>
        <p:spPr bwMode="auto">
          <a:xfrm>
            <a:off x="1287463" y="5105400"/>
            <a:ext cx="332740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Anus </a:t>
            </a:r>
          </a:p>
        </p:txBody>
      </p:sp>
      <p:sp>
        <p:nvSpPr>
          <p:cNvPr id="1256458" name="Text Box 10"/>
          <p:cNvSpPr txBox="1">
            <a:spLocks noChangeArrowheads="1"/>
          </p:cNvSpPr>
          <p:nvPr/>
        </p:nvSpPr>
        <p:spPr bwMode="auto">
          <a:xfrm>
            <a:off x="77788" y="4949825"/>
            <a:ext cx="332740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Tail  </a:t>
            </a:r>
          </a:p>
        </p:txBody>
      </p:sp>
      <p:sp>
        <p:nvSpPr>
          <p:cNvPr id="1256471" name="Rectangle 23"/>
          <p:cNvSpPr>
            <a:spLocks noChangeArrowheads="1"/>
          </p:cNvSpPr>
          <p:nvPr/>
        </p:nvSpPr>
        <p:spPr bwMode="auto">
          <a:xfrm>
            <a:off x="801688" y="3638550"/>
            <a:ext cx="1219200" cy="34766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72" name="Rectangle 24"/>
          <p:cNvSpPr>
            <a:spLocks noChangeArrowheads="1"/>
          </p:cNvSpPr>
          <p:nvPr/>
        </p:nvSpPr>
        <p:spPr bwMode="auto">
          <a:xfrm>
            <a:off x="315913" y="3762375"/>
            <a:ext cx="1219200" cy="34766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73" name="Rectangle 25"/>
          <p:cNvSpPr>
            <a:spLocks noChangeArrowheads="1"/>
          </p:cNvSpPr>
          <p:nvPr/>
        </p:nvSpPr>
        <p:spPr bwMode="auto">
          <a:xfrm>
            <a:off x="3617913" y="2986088"/>
            <a:ext cx="1219200" cy="3476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74" name="Rectangle 26"/>
          <p:cNvSpPr>
            <a:spLocks noChangeArrowheads="1"/>
          </p:cNvSpPr>
          <p:nvPr/>
        </p:nvSpPr>
        <p:spPr bwMode="auto">
          <a:xfrm>
            <a:off x="5584825" y="2746375"/>
            <a:ext cx="1219200" cy="34766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75" name="Rectangle 27"/>
          <p:cNvSpPr>
            <a:spLocks noChangeArrowheads="1"/>
          </p:cNvSpPr>
          <p:nvPr/>
        </p:nvSpPr>
        <p:spPr bwMode="auto">
          <a:xfrm>
            <a:off x="4983163" y="2941638"/>
            <a:ext cx="1219200" cy="3476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6455" name="Text Box 7"/>
          <p:cNvSpPr txBox="1">
            <a:spLocks noChangeArrowheads="1"/>
          </p:cNvSpPr>
          <p:nvPr/>
        </p:nvSpPr>
        <p:spPr bwMode="auto">
          <a:xfrm>
            <a:off x="312738" y="3709988"/>
            <a:ext cx="332740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Segmented muscles </a:t>
            </a:r>
          </a:p>
        </p:txBody>
      </p:sp>
      <p:sp>
        <p:nvSpPr>
          <p:cNvPr id="1256463" name="Text Box 15"/>
          <p:cNvSpPr txBox="1">
            <a:spLocks noChangeArrowheads="1"/>
          </p:cNvSpPr>
          <p:nvPr/>
        </p:nvSpPr>
        <p:spPr bwMode="auto">
          <a:xfrm>
            <a:off x="4133850" y="2852738"/>
            <a:ext cx="332740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Notochord   </a:t>
            </a:r>
          </a:p>
        </p:txBody>
      </p:sp>
      <p:sp>
        <p:nvSpPr>
          <p:cNvPr id="1256462" name="Text Box 14"/>
          <p:cNvSpPr txBox="1">
            <a:spLocks noChangeArrowheads="1"/>
          </p:cNvSpPr>
          <p:nvPr/>
        </p:nvSpPr>
        <p:spPr bwMode="auto">
          <a:xfrm>
            <a:off x="5702300" y="2806700"/>
            <a:ext cx="332740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Hollow nerve cord  </a:t>
            </a:r>
          </a:p>
        </p:txBody>
      </p:sp>
      <p:sp>
        <p:nvSpPr>
          <p:cNvPr id="1256478" name="Rectangle 30"/>
          <p:cNvSpPr>
            <a:spLocks noGrp="1" noChangeArrowheads="1"/>
          </p:cNvSpPr>
          <p:nvPr>
            <p:ph type="title"/>
          </p:nvPr>
        </p:nvSpPr>
        <p:spPr/>
        <p:txBody>
          <a:bodyPr/>
          <a:lstStyle/>
          <a:p>
            <a:r>
              <a:rPr lang="en-US"/>
              <a:t>Nonvertebrate Chordates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Copyright Pearson Prentice Hall</a:t>
            </a:r>
          </a:p>
        </p:txBody>
      </p:sp>
      <p:pic>
        <p:nvPicPr>
          <p:cNvPr id="1252360" name="Picture 8" descr="ch30_section01_slide17"/>
          <p:cNvPicPr>
            <a:picLocks noChangeAspect="1" noChangeArrowheads="1"/>
          </p:cNvPicPr>
          <p:nvPr/>
        </p:nvPicPr>
        <p:blipFill>
          <a:blip r:embed="rId3" cstate="print"/>
          <a:srcRect/>
          <a:stretch>
            <a:fillRect/>
          </a:stretch>
        </p:blipFill>
        <p:spPr bwMode="auto">
          <a:xfrm>
            <a:off x="219075" y="3706813"/>
            <a:ext cx="8361363" cy="1998662"/>
          </a:xfrm>
          <a:prstGeom prst="rect">
            <a:avLst/>
          </a:prstGeom>
          <a:noFill/>
        </p:spPr>
      </p:pic>
      <p:sp>
        <p:nvSpPr>
          <p:cNvPr id="1252358" name="Rectangle 6"/>
          <p:cNvSpPr>
            <a:spLocks noGrp="1" noChangeArrowheads="1"/>
          </p:cNvSpPr>
          <p:nvPr>
            <p:ph type="body" idx="1"/>
          </p:nvPr>
        </p:nvSpPr>
        <p:spPr/>
        <p:txBody>
          <a:bodyPr/>
          <a:lstStyle/>
          <a:p>
            <a:r>
              <a:rPr lang="en-US"/>
              <a:t>An adult lancelet has a definite head region that contains a mouth.</a:t>
            </a:r>
          </a:p>
          <a:p>
            <a:r>
              <a:rPr lang="en-US"/>
              <a:t>As water passes through the pharynx, a sticky mucus catches food particles. </a:t>
            </a:r>
          </a:p>
          <a:p>
            <a:r>
              <a:rPr lang="en-US"/>
              <a:t>The lancelet swallows the mucus into the digestive tract.</a:t>
            </a:r>
          </a:p>
        </p:txBody>
      </p:sp>
      <p:sp>
        <p:nvSpPr>
          <p:cNvPr id="1252363" name="Rectangle 11"/>
          <p:cNvSpPr>
            <a:spLocks noChangeArrowheads="1"/>
          </p:cNvSpPr>
          <p:nvPr/>
        </p:nvSpPr>
        <p:spPr bwMode="auto">
          <a:xfrm>
            <a:off x="6604000" y="5326063"/>
            <a:ext cx="1552575" cy="2333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2364" name="Rectangle 12"/>
          <p:cNvSpPr>
            <a:spLocks noChangeArrowheads="1"/>
          </p:cNvSpPr>
          <p:nvPr/>
        </p:nvSpPr>
        <p:spPr bwMode="auto">
          <a:xfrm>
            <a:off x="7947025" y="4795838"/>
            <a:ext cx="754063" cy="2333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2362" name="Text Box 10"/>
          <p:cNvSpPr txBox="1">
            <a:spLocks noChangeArrowheads="1"/>
          </p:cNvSpPr>
          <p:nvPr/>
        </p:nvSpPr>
        <p:spPr bwMode="auto">
          <a:xfrm>
            <a:off x="7766050" y="4816475"/>
            <a:ext cx="1090613"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Mouth </a:t>
            </a:r>
          </a:p>
        </p:txBody>
      </p:sp>
      <p:sp>
        <p:nvSpPr>
          <p:cNvPr id="1252361" name="Text Box 9"/>
          <p:cNvSpPr txBox="1">
            <a:spLocks noChangeArrowheads="1"/>
          </p:cNvSpPr>
          <p:nvPr/>
        </p:nvSpPr>
        <p:spPr bwMode="auto">
          <a:xfrm>
            <a:off x="5519738" y="5313363"/>
            <a:ext cx="318135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Pharynx with gill slits</a:t>
            </a:r>
          </a:p>
        </p:txBody>
      </p:sp>
      <p:sp>
        <p:nvSpPr>
          <p:cNvPr id="1252366" name="Rectangle 14"/>
          <p:cNvSpPr>
            <a:spLocks noGrp="1" noChangeArrowheads="1"/>
          </p:cNvSpPr>
          <p:nvPr>
            <p:ph type="title"/>
          </p:nvPr>
        </p:nvSpPr>
        <p:spPr/>
        <p:txBody>
          <a:bodyPr/>
          <a:lstStyle/>
          <a:p>
            <a:r>
              <a:rPr lang="en-US"/>
              <a:t>Nonvertebrate Chordates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235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23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4406" name="Rectangle 6"/>
          <p:cNvSpPr>
            <a:spLocks noGrp="1" noChangeArrowheads="1"/>
          </p:cNvSpPr>
          <p:nvPr>
            <p:ph type="body" idx="1"/>
          </p:nvPr>
        </p:nvSpPr>
        <p:spPr/>
        <p:txBody>
          <a:bodyPr/>
          <a:lstStyle/>
          <a:p>
            <a:r>
              <a:rPr lang="en-US"/>
              <a:t>Lancelets use the pharynx for gas exchange.</a:t>
            </a:r>
          </a:p>
          <a:p>
            <a:r>
              <a:rPr lang="en-US"/>
              <a:t>Lancelets are thin enough to exchange gases through their body surface.</a:t>
            </a:r>
          </a:p>
          <a:p>
            <a:r>
              <a:rPr lang="en-US"/>
              <a:t>Lancelets have a closed circulatory system and do not have a true heart.</a:t>
            </a:r>
          </a:p>
        </p:txBody>
      </p:sp>
      <p:sp>
        <p:nvSpPr>
          <p:cNvPr id="1254407" name="Rectangle 7"/>
          <p:cNvSpPr>
            <a:spLocks noGrp="1" noChangeArrowheads="1"/>
          </p:cNvSpPr>
          <p:nvPr>
            <p:ph type="title"/>
          </p:nvPr>
        </p:nvSpPr>
        <p:spPr/>
        <p:txBody>
          <a:bodyPr/>
          <a:lstStyle/>
          <a:p>
            <a:r>
              <a:rPr lang="en-US"/>
              <a:t>Nonvertebrate Chordates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440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440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30-1 The Chordates</a:t>
            </a:r>
          </a:p>
        </p:txBody>
      </p:sp>
      <p:pic>
        <p:nvPicPr>
          <p:cNvPr id="486413" name="Picture 13" descr="30_open"/>
          <p:cNvPicPr>
            <a:picLocks noChangeAspect="1" noChangeArrowheads="1"/>
          </p:cNvPicPr>
          <p:nvPr/>
        </p:nvPicPr>
        <p:blipFill>
          <a:blip r:embed="rId3" cstate="print"/>
          <a:srcRect/>
          <a:stretch>
            <a:fillRect/>
          </a:stretch>
        </p:blipFill>
        <p:spPr bwMode="auto">
          <a:xfrm>
            <a:off x="1822450" y="542925"/>
            <a:ext cx="5462588" cy="60483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59522" name="Rectangle 2"/>
          <p:cNvSpPr>
            <a:spLocks noGrp="1" noChangeArrowheads="1"/>
          </p:cNvSpPr>
          <p:nvPr>
            <p:ph type="title"/>
          </p:nvPr>
        </p:nvSpPr>
        <p:spPr>
          <a:xfrm>
            <a:off x="14288" y="165100"/>
            <a:ext cx="1069975" cy="427038"/>
          </a:xfrm>
        </p:spPr>
        <p:txBody>
          <a:bodyPr/>
          <a:lstStyle/>
          <a:p>
            <a:r>
              <a:rPr lang="en-US"/>
              <a:t>30-1</a:t>
            </a:r>
          </a:p>
        </p:txBody>
      </p:sp>
      <p:sp>
        <p:nvSpPr>
          <p:cNvPr id="1259523" name="Rectangle 3"/>
          <p:cNvSpPr>
            <a:spLocks noGrp="1" noChangeArrowheads="1"/>
          </p:cNvSpPr>
          <p:nvPr>
            <p:ph type="body" idx="1"/>
          </p:nvPr>
        </p:nvSpPr>
        <p:spPr/>
        <p:txBody>
          <a:bodyPr/>
          <a:lstStyle/>
          <a:p>
            <a:pPr lvl="2"/>
            <a:endParaRPr lang="en-US"/>
          </a:p>
          <a:p>
            <a:endParaRPr lang="en-US"/>
          </a:p>
        </p:txBody>
      </p:sp>
      <p:sp>
        <p:nvSpPr>
          <p:cNvPr id="1259525" name="Rectangle 5">
            <a:hlinkClick r:id="rId3" action="ppaction://hlinkfile"/>
          </p:cNvPr>
          <p:cNvSpPr>
            <a:spLocks noChangeArrowheads="1"/>
          </p:cNvSpPr>
          <p:nvPr/>
        </p:nvSpPr>
        <p:spPr bwMode="auto">
          <a:xfrm>
            <a:off x="5251450" y="2720975"/>
            <a:ext cx="2632075" cy="1047750"/>
          </a:xfrm>
          <a:prstGeom prst="rect">
            <a:avLst/>
          </a:prstGeom>
          <a:noFill/>
          <a:ln w="9525">
            <a:noFill/>
            <a:miter lim="800000"/>
            <a:headEnd/>
            <a:tailEnd/>
          </a:ln>
          <a:effectLst/>
        </p:spPr>
        <p:txBody>
          <a:bodyPr wrap="none" anchor="ctr">
            <a:spAutoFit/>
          </a:bodyPr>
          <a:lstStyle/>
          <a:p>
            <a:endParaRPr lang="en-US"/>
          </a:p>
        </p:txBody>
      </p:sp>
      <p:sp>
        <p:nvSpPr>
          <p:cNvPr id="1259526" name="Rectangle 6">
            <a:hlinkClick r:id="rId3"/>
          </p:cNvPr>
          <p:cNvSpPr>
            <a:spLocks noChangeArrowheads="1"/>
          </p:cNvSpPr>
          <p:nvPr/>
        </p:nvSpPr>
        <p:spPr bwMode="auto">
          <a:xfrm>
            <a:off x="5308600" y="2720975"/>
            <a:ext cx="2574925" cy="1092200"/>
          </a:xfrm>
          <a:prstGeom prst="rect">
            <a:avLst/>
          </a:prstGeom>
          <a:noFill/>
          <a:ln w="28575">
            <a:noFill/>
            <a:miter lim="800000"/>
            <a:headEnd/>
            <a:tailEnd/>
          </a:ln>
          <a:effec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2599" name="Rectangle 7"/>
          <p:cNvSpPr>
            <a:spLocks noGrp="1" noChangeArrowheads="1"/>
          </p:cNvSpPr>
          <p:nvPr>
            <p:ph type="title"/>
          </p:nvPr>
        </p:nvSpPr>
        <p:spPr>
          <a:xfrm>
            <a:off x="14288" y="165100"/>
            <a:ext cx="1069975" cy="427038"/>
          </a:xfrm>
        </p:spPr>
        <p:txBody>
          <a:bodyPr/>
          <a:lstStyle/>
          <a:p>
            <a:r>
              <a:rPr lang="en-US"/>
              <a:t>30-1</a:t>
            </a:r>
          </a:p>
        </p:txBody>
      </p:sp>
      <p:sp>
        <p:nvSpPr>
          <p:cNvPr id="1262600" name="Rectangle 8"/>
          <p:cNvSpPr>
            <a:spLocks noGrp="1" noChangeArrowheads="1"/>
          </p:cNvSpPr>
          <p:nvPr>
            <p:ph type="body" idx="1"/>
          </p:nvPr>
        </p:nvSpPr>
        <p:spPr/>
        <p:txBody>
          <a:bodyPr/>
          <a:lstStyle/>
          <a:p>
            <a:pPr lvl="1"/>
            <a:r>
              <a:rPr lang="en-US"/>
              <a:t>A characteristic of most, but not all, chordates is </a:t>
            </a:r>
          </a:p>
          <a:p>
            <a:pPr lvl="2"/>
            <a:r>
              <a:rPr lang="en-US"/>
              <a:t>pharyngeal pouches.	</a:t>
            </a:r>
          </a:p>
          <a:p>
            <a:pPr lvl="2"/>
            <a:r>
              <a:rPr lang="en-US"/>
              <a:t>a backbone.	</a:t>
            </a:r>
          </a:p>
          <a:p>
            <a:pPr lvl="2"/>
            <a:r>
              <a:rPr lang="en-US"/>
              <a:t>a hollow nerve cord.	</a:t>
            </a:r>
          </a:p>
          <a:p>
            <a:pPr lvl="2"/>
            <a:r>
              <a:rPr lang="en-US"/>
              <a:t>a tail that extends beyond the anus.</a:t>
            </a:r>
          </a:p>
        </p:txBody>
      </p:sp>
      <p:sp>
        <p:nvSpPr>
          <p:cNvPr id="1262596" name="Rectangle 4"/>
          <p:cNvSpPr>
            <a:spLocks noChangeArrowheads="1"/>
          </p:cNvSpPr>
          <p:nvPr/>
        </p:nvSpPr>
        <p:spPr bwMode="auto">
          <a:xfrm>
            <a:off x="949325" y="24257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2597"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262598" name="Picture 6" descr="A"/>
          <p:cNvPicPr>
            <a:picLocks noChangeAspect="1" noChangeArrowheads="1"/>
          </p:cNvPicPr>
          <p:nvPr/>
        </p:nvPicPr>
        <p:blipFill>
          <a:blip r:embed="rId4" cstate="print"/>
          <a:srcRect/>
          <a:stretch>
            <a:fillRect/>
          </a:stretch>
        </p:blipFill>
        <p:spPr bwMode="auto">
          <a:xfrm>
            <a:off x="236538" y="2393950"/>
            <a:ext cx="582612"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25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25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59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4647" name="Rectangle 7"/>
          <p:cNvSpPr>
            <a:spLocks noGrp="1" noChangeArrowheads="1"/>
          </p:cNvSpPr>
          <p:nvPr>
            <p:ph type="title"/>
          </p:nvPr>
        </p:nvSpPr>
        <p:spPr>
          <a:xfrm>
            <a:off x="14288" y="165100"/>
            <a:ext cx="1069975" cy="427038"/>
          </a:xfrm>
        </p:spPr>
        <p:txBody>
          <a:bodyPr/>
          <a:lstStyle/>
          <a:p>
            <a:r>
              <a:rPr lang="en-US"/>
              <a:t>30-1</a:t>
            </a:r>
          </a:p>
        </p:txBody>
      </p:sp>
      <p:sp>
        <p:nvSpPr>
          <p:cNvPr id="1264648" name="Rectangle 8"/>
          <p:cNvSpPr>
            <a:spLocks noGrp="1" noChangeArrowheads="1"/>
          </p:cNvSpPr>
          <p:nvPr>
            <p:ph type="body" idx="1"/>
          </p:nvPr>
        </p:nvSpPr>
        <p:spPr/>
        <p:txBody>
          <a:bodyPr/>
          <a:lstStyle/>
          <a:p>
            <a:pPr lvl="1"/>
            <a:r>
              <a:rPr lang="en-US"/>
              <a:t>In vertebrates, the developing backbone replaces the</a:t>
            </a:r>
          </a:p>
          <a:p>
            <a:pPr lvl="2"/>
            <a:r>
              <a:rPr lang="en-US"/>
              <a:t>pharyngeal pouches.	</a:t>
            </a:r>
          </a:p>
          <a:p>
            <a:pPr lvl="2"/>
            <a:r>
              <a:rPr lang="en-US"/>
              <a:t>hollow nerve cord.	</a:t>
            </a:r>
          </a:p>
          <a:p>
            <a:pPr lvl="2"/>
            <a:r>
              <a:rPr lang="en-US"/>
              <a:t>notochord.	</a:t>
            </a:r>
          </a:p>
          <a:p>
            <a:pPr lvl="2"/>
            <a:r>
              <a:rPr lang="en-US"/>
              <a:t>siphon and tunic.</a:t>
            </a:r>
          </a:p>
        </p:txBody>
      </p:sp>
      <p:sp>
        <p:nvSpPr>
          <p:cNvPr id="1264644" name="Rectangle 4"/>
          <p:cNvSpPr>
            <a:spLocks noChangeArrowheads="1"/>
          </p:cNvSpPr>
          <p:nvPr/>
        </p:nvSpPr>
        <p:spPr bwMode="auto">
          <a:xfrm>
            <a:off x="949325" y="35433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4645" name="Picture 5" descr="A"/>
          <p:cNvPicPr>
            <a:picLocks noChangeAspect="1" noChangeArrowheads="1"/>
          </p:cNvPicPr>
          <p:nvPr/>
        </p:nvPicPr>
        <p:blipFill>
          <a:blip r:embed="rId3" cstate="print"/>
          <a:srcRect/>
          <a:stretch>
            <a:fillRect/>
          </a:stretch>
        </p:blipFill>
        <p:spPr bwMode="auto">
          <a:xfrm>
            <a:off x="236538" y="3511550"/>
            <a:ext cx="582612" cy="519113"/>
          </a:xfrm>
          <a:prstGeom prst="rect">
            <a:avLst/>
          </a:prstGeom>
          <a:noFill/>
        </p:spPr>
      </p:pic>
      <p:pic>
        <p:nvPicPr>
          <p:cNvPr id="1264646" name="Picture 6"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46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46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464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6695" name="Rectangle 7"/>
          <p:cNvSpPr>
            <a:spLocks noGrp="1" noChangeArrowheads="1"/>
          </p:cNvSpPr>
          <p:nvPr>
            <p:ph type="title"/>
          </p:nvPr>
        </p:nvSpPr>
        <p:spPr>
          <a:xfrm>
            <a:off x="14288" y="165100"/>
            <a:ext cx="1069975" cy="427038"/>
          </a:xfrm>
        </p:spPr>
        <p:txBody>
          <a:bodyPr/>
          <a:lstStyle/>
          <a:p>
            <a:r>
              <a:rPr lang="en-US"/>
              <a:t>30-1</a:t>
            </a:r>
          </a:p>
        </p:txBody>
      </p:sp>
      <p:sp>
        <p:nvSpPr>
          <p:cNvPr id="1266696" name="Rectangle 8"/>
          <p:cNvSpPr>
            <a:spLocks noGrp="1" noChangeArrowheads="1"/>
          </p:cNvSpPr>
          <p:nvPr>
            <p:ph type="body" idx="1"/>
          </p:nvPr>
        </p:nvSpPr>
        <p:spPr/>
        <p:txBody>
          <a:bodyPr/>
          <a:lstStyle/>
          <a:p>
            <a:pPr lvl="1"/>
            <a:r>
              <a:rPr lang="en-US"/>
              <a:t>To which group of vertebrates are tunicates most closely related? </a:t>
            </a:r>
          </a:p>
          <a:p>
            <a:pPr lvl="2"/>
            <a:r>
              <a:rPr lang="en-US"/>
              <a:t>amphibians	</a:t>
            </a:r>
          </a:p>
          <a:p>
            <a:pPr lvl="2"/>
            <a:r>
              <a:rPr lang="en-US"/>
              <a:t>fishes	</a:t>
            </a:r>
          </a:p>
          <a:p>
            <a:pPr lvl="2"/>
            <a:r>
              <a:rPr lang="en-US"/>
              <a:t>reptiles	</a:t>
            </a:r>
          </a:p>
          <a:p>
            <a:pPr lvl="2"/>
            <a:r>
              <a:rPr lang="en-US"/>
              <a:t>mammals</a:t>
            </a:r>
          </a:p>
        </p:txBody>
      </p:sp>
      <p:sp>
        <p:nvSpPr>
          <p:cNvPr id="1266692" name="Rectangle 4"/>
          <p:cNvSpPr>
            <a:spLocks noChangeArrowheads="1"/>
          </p:cNvSpPr>
          <p:nvPr/>
        </p:nvSpPr>
        <p:spPr bwMode="auto">
          <a:xfrm>
            <a:off x="949325" y="286226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6693" name="Picture 5" descr="A"/>
          <p:cNvPicPr>
            <a:picLocks noChangeAspect="1" noChangeArrowheads="1"/>
          </p:cNvPicPr>
          <p:nvPr/>
        </p:nvPicPr>
        <p:blipFill>
          <a:blip r:embed="rId3" cstate="print"/>
          <a:srcRect/>
          <a:stretch>
            <a:fillRect/>
          </a:stretch>
        </p:blipFill>
        <p:spPr bwMode="auto">
          <a:xfrm>
            <a:off x="236538" y="2830513"/>
            <a:ext cx="582612" cy="519112"/>
          </a:xfrm>
          <a:prstGeom prst="rect">
            <a:avLst/>
          </a:prstGeom>
          <a:noFill/>
        </p:spPr>
      </p:pic>
      <p:pic>
        <p:nvPicPr>
          <p:cNvPr id="1266694" name="Picture 6"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66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66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669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8743" name="Rectangle 7"/>
          <p:cNvSpPr>
            <a:spLocks noGrp="1" noChangeArrowheads="1"/>
          </p:cNvSpPr>
          <p:nvPr>
            <p:ph type="title"/>
          </p:nvPr>
        </p:nvSpPr>
        <p:spPr>
          <a:xfrm>
            <a:off x="14288" y="165100"/>
            <a:ext cx="1069975" cy="427038"/>
          </a:xfrm>
        </p:spPr>
        <p:txBody>
          <a:bodyPr/>
          <a:lstStyle/>
          <a:p>
            <a:r>
              <a:rPr lang="en-US"/>
              <a:t>30-1</a:t>
            </a:r>
          </a:p>
        </p:txBody>
      </p:sp>
      <p:sp>
        <p:nvSpPr>
          <p:cNvPr id="1268744" name="Rectangle 8"/>
          <p:cNvSpPr>
            <a:spLocks noGrp="1" noChangeArrowheads="1"/>
          </p:cNvSpPr>
          <p:nvPr>
            <p:ph type="body" idx="1"/>
          </p:nvPr>
        </p:nvSpPr>
        <p:spPr>
          <a:xfrm>
            <a:off x="273050" y="1095375"/>
            <a:ext cx="7510463" cy="4314825"/>
          </a:xfrm>
        </p:spPr>
        <p:txBody>
          <a:bodyPr/>
          <a:lstStyle/>
          <a:p>
            <a:pPr lvl="1"/>
            <a:r>
              <a:rPr lang="en-US"/>
              <a:t>An animal that retains a notochord as an adult is a </a:t>
            </a:r>
          </a:p>
          <a:p>
            <a:pPr lvl="2"/>
            <a:r>
              <a:rPr lang="en-US"/>
              <a:t>tunicate.	</a:t>
            </a:r>
          </a:p>
          <a:p>
            <a:pPr lvl="2"/>
            <a:r>
              <a:rPr lang="en-US"/>
              <a:t>lancelet.	</a:t>
            </a:r>
          </a:p>
          <a:p>
            <a:pPr lvl="2"/>
            <a:r>
              <a:rPr lang="en-US"/>
              <a:t>fish.	</a:t>
            </a:r>
          </a:p>
          <a:p>
            <a:pPr lvl="2"/>
            <a:r>
              <a:rPr lang="en-US"/>
              <a:t>reptile.	</a:t>
            </a:r>
          </a:p>
        </p:txBody>
      </p:sp>
      <p:sp>
        <p:nvSpPr>
          <p:cNvPr id="1268740" name="Rectangle 4"/>
          <p:cNvSpPr>
            <a:spLocks noChangeArrowheads="1"/>
          </p:cNvSpPr>
          <p:nvPr/>
        </p:nvSpPr>
        <p:spPr bwMode="auto">
          <a:xfrm>
            <a:off x="949325" y="286226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8741" name="Picture 5" descr="A"/>
          <p:cNvPicPr>
            <a:picLocks noChangeAspect="1" noChangeArrowheads="1"/>
          </p:cNvPicPr>
          <p:nvPr/>
        </p:nvPicPr>
        <p:blipFill>
          <a:blip r:embed="rId3" cstate="print"/>
          <a:srcRect/>
          <a:stretch>
            <a:fillRect/>
          </a:stretch>
        </p:blipFill>
        <p:spPr bwMode="auto">
          <a:xfrm>
            <a:off x="236538" y="2830513"/>
            <a:ext cx="582612" cy="519112"/>
          </a:xfrm>
          <a:prstGeom prst="rect">
            <a:avLst/>
          </a:prstGeom>
          <a:noFill/>
        </p:spPr>
      </p:pic>
      <p:pic>
        <p:nvPicPr>
          <p:cNvPr id="1268742" name="Picture 6" descr="4"/>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87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87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87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70791" name="Rectangle 7"/>
          <p:cNvSpPr>
            <a:spLocks noGrp="1" noChangeArrowheads="1"/>
          </p:cNvSpPr>
          <p:nvPr>
            <p:ph type="title"/>
          </p:nvPr>
        </p:nvSpPr>
        <p:spPr>
          <a:xfrm>
            <a:off x="14288" y="165100"/>
            <a:ext cx="1069975" cy="427038"/>
          </a:xfrm>
        </p:spPr>
        <p:txBody>
          <a:bodyPr/>
          <a:lstStyle/>
          <a:p>
            <a:r>
              <a:rPr lang="en-US"/>
              <a:t>30-1</a:t>
            </a:r>
          </a:p>
        </p:txBody>
      </p:sp>
      <p:sp>
        <p:nvSpPr>
          <p:cNvPr id="1270792" name="Rectangle 8"/>
          <p:cNvSpPr>
            <a:spLocks noGrp="1" noChangeArrowheads="1"/>
          </p:cNvSpPr>
          <p:nvPr>
            <p:ph type="body" idx="1"/>
          </p:nvPr>
        </p:nvSpPr>
        <p:spPr/>
        <p:txBody>
          <a:bodyPr/>
          <a:lstStyle/>
          <a:p>
            <a:pPr lvl="1"/>
            <a:r>
              <a:rPr lang="en-US"/>
              <a:t>	In the lancelet, the pharynx and gill slits are used for</a:t>
            </a:r>
          </a:p>
          <a:p>
            <a:pPr lvl="2"/>
            <a:r>
              <a:rPr lang="en-US"/>
              <a:t>feeding and gas exchange.	</a:t>
            </a:r>
          </a:p>
          <a:p>
            <a:pPr lvl="2"/>
            <a:r>
              <a:rPr lang="en-US"/>
              <a:t>reproduction and excretion.	</a:t>
            </a:r>
          </a:p>
          <a:p>
            <a:pPr lvl="2"/>
            <a:r>
              <a:rPr lang="en-US"/>
              <a:t>circulation and sensory detection.	</a:t>
            </a:r>
          </a:p>
          <a:p>
            <a:pPr lvl="2"/>
            <a:r>
              <a:rPr lang="en-US"/>
              <a:t>movement and digestion.		</a:t>
            </a:r>
          </a:p>
        </p:txBody>
      </p:sp>
      <p:sp>
        <p:nvSpPr>
          <p:cNvPr id="1270788" name="Rectangle 4"/>
          <p:cNvSpPr>
            <a:spLocks noChangeArrowheads="1"/>
          </p:cNvSpPr>
          <p:nvPr/>
        </p:nvSpPr>
        <p:spPr bwMode="auto">
          <a:xfrm>
            <a:off x="949325" y="22352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70789" name="Picture 5" descr="A"/>
          <p:cNvPicPr>
            <a:picLocks noChangeAspect="1" noChangeArrowheads="1"/>
          </p:cNvPicPr>
          <p:nvPr/>
        </p:nvPicPr>
        <p:blipFill>
          <a:blip r:embed="rId3" cstate="print"/>
          <a:srcRect/>
          <a:stretch>
            <a:fillRect/>
          </a:stretch>
        </p:blipFill>
        <p:spPr bwMode="auto">
          <a:xfrm>
            <a:off x="236538" y="2203450"/>
            <a:ext cx="582612" cy="519113"/>
          </a:xfrm>
          <a:prstGeom prst="rect">
            <a:avLst/>
          </a:prstGeom>
          <a:noFill/>
        </p:spPr>
      </p:pic>
      <p:pic>
        <p:nvPicPr>
          <p:cNvPr id="1270790" name="Picture 6"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7078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70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078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p:txBody>
          <a:bodyPr/>
          <a:lstStyle/>
          <a:p>
            <a:r>
              <a:rPr lang="en-US"/>
              <a:t>What Is a Chordate?</a:t>
            </a:r>
          </a:p>
        </p:txBody>
      </p:sp>
      <p:sp>
        <p:nvSpPr>
          <p:cNvPr id="82962" name="Rectangle 18"/>
          <p:cNvSpPr>
            <a:spLocks noGrp="1" noChangeArrowheads="1"/>
          </p:cNvSpPr>
          <p:nvPr>
            <p:ph type="body" idx="1"/>
          </p:nvPr>
        </p:nvSpPr>
        <p:spPr>
          <a:noFill/>
        </p:spPr>
        <p:txBody>
          <a:bodyPr/>
          <a:lstStyle/>
          <a:p>
            <a:endParaRPr lang="en-US"/>
          </a:p>
          <a:p>
            <a:pPr lvl="1"/>
            <a:r>
              <a:rPr lang="en-US"/>
              <a:t>What characteristics do all chordates share?</a:t>
            </a:r>
          </a:p>
          <a:p>
            <a:pPr lvl="1"/>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72835" name="Rectangle 3"/>
          <p:cNvSpPr>
            <a:spLocks noGrp="1" noChangeArrowheads="1"/>
          </p:cNvSpPr>
          <p:nvPr>
            <p:ph type="body" idx="1"/>
          </p:nvPr>
        </p:nvSpPr>
        <p:spPr>
          <a:xfrm>
            <a:off x="273050" y="1095375"/>
            <a:ext cx="8551863" cy="5573713"/>
          </a:xfrm>
        </p:spPr>
        <p:txBody>
          <a:bodyPr/>
          <a:lstStyle/>
          <a:p>
            <a:r>
              <a:rPr lang="en-US"/>
              <a:t>What Is a Chordate?</a:t>
            </a:r>
          </a:p>
          <a:p>
            <a:pPr lvl="1"/>
            <a:r>
              <a:rPr lang="en-US" b="0"/>
              <a:t>Members of the phylum Chordata are called </a:t>
            </a:r>
            <a:r>
              <a:rPr lang="en-US"/>
              <a:t>chordates.</a:t>
            </a:r>
          </a:p>
          <a:p>
            <a:pPr lvl="1"/>
            <a:r>
              <a:rPr lang="en-US"/>
              <a:t>A chordate is an animal that has, for at least some stage of its life, a dorsal, hollow nerve cord; a notochord; pharyngeal pouches; and a tail that extends beyond the anus.</a:t>
            </a:r>
          </a:p>
        </p:txBody>
      </p:sp>
      <p:sp>
        <p:nvSpPr>
          <p:cNvPr id="1272837" name="Rectangle 5"/>
          <p:cNvSpPr>
            <a:spLocks noChangeArrowheads="1"/>
          </p:cNvSpPr>
          <p:nvPr/>
        </p:nvSpPr>
        <p:spPr bwMode="auto">
          <a:xfrm>
            <a:off x="396875" y="2239963"/>
            <a:ext cx="1087438" cy="728662"/>
          </a:xfrm>
          <a:prstGeom prst="rect">
            <a:avLst/>
          </a:prstGeom>
          <a:solidFill>
            <a:schemeClr val="bg1"/>
          </a:solidFill>
          <a:ln w="9525">
            <a:solidFill>
              <a:schemeClr val="bg1"/>
            </a:solidFill>
            <a:miter lim="800000"/>
            <a:headEnd/>
            <a:tailEnd/>
          </a:ln>
          <a:effectLst/>
        </p:spPr>
        <p:txBody>
          <a:bodyPr wrap="none" anchor="ctr"/>
          <a:lstStyle/>
          <a:p>
            <a:endParaRPr lang="en-US"/>
          </a:p>
        </p:txBody>
      </p:sp>
      <p:pic>
        <p:nvPicPr>
          <p:cNvPr id="1272836" name="Picture 4" descr="key"/>
          <p:cNvPicPr>
            <a:picLocks noChangeAspect="1" noChangeArrowheads="1"/>
          </p:cNvPicPr>
          <p:nvPr/>
        </p:nvPicPr>
        <p:blipFill>
          <a:blip r:embed="rId3" cstate="print"/>
          <a:srcRect/>
          <a:stretch>
            <a:fillRect/>
          </a:stretch>
        </p:blipFill>
        <p:spPr bwMode="auto">
          <a:xfrm>
            <a:off x="622300" y="2827338"/>
            <a:ext cx="673100" cy="434975"/>
          </a:xfrm>
          <a:prstGeom prst="rect">
            <a:avLst/>
          </a:prstGeom>
          <a:noFill/>
        </p:spPr>
      </p:pic>
      <p:sp>
        <p:nvSpPr>
          <p:cNvPr id="1272840" name="Rectangle 8"/>
          <p:cNvSpPr>
            <a:spLocks noGrp="1" noChangeArrowheads="1"/>
          </p:cNvSpPr>
          <p:nvPr>
            <p:ph type="title"/>
          </p:nvPr>
        </p:nvSpPr>
        <p:spPr/>
        <p:txBody>
          <a:bodyPr/>
          <a:lstStyle/>
          <a:p>
            <a:r>
              <a:rPr lang="en-US"/>
              <a:t>What Is a Chordate?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283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728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ooter Placeholder 4"/>
          <p:cNvSpPr>
            <a:spLocks noGrp="1"/>
          </p:cNvSpPr>
          <p:nvPr>
            <p:ph type="ftr" sz="quarter" idx="11"/>
          </p:nvPr>
        </p:nvSpPr>
        <p:spPr/>
        <p:txBody>
          <a:bodyPr/>
          <a:lstStyle/>
          <a:p>
            <a:r>
              <a:rPr lang="en-US"/>
              <a:t>Copyright Pearson Prentice Hall</a:t>
            </a:r>
          </a:p>
        </p:txBody>
      </p:sp>
      <p:pic>
        <p:nvPicPr>
          <p:cNvPr id="1233953" name="Picture 33" descr="p767"/>
          <p:cNvPicPr>
            <a:picLocks noChangeAspect="1" noChangeArrowheads="1"/>
          </p:cNvPicPr>
          <p:nvPr/>
        </p:nvPicPr>
        <p:blipFill>
          <a:blip r:embed="rId3" cstate="print"/>
          <a:srcRect/>
          <a:stretch>
            <a:fillRect/>
          </a:stretch>
        </p:blipFill>
        <p:spPr bwMode="auto">
          <a:xfrm>
            <a:off x="447675" y="2841625"/>
            <a:ext cx="8248650" cy="2381250"/>
          </a:xfrm>
          <a:prstGeom prst="rect">
            <a:avLst/>
          </a:prstGeom>
          <a:noFill/>
        </p:spPr>
      </p:pic>
      <p:sp>
        <p:nvSpPr>
          <p:cNvPr id="1233926" name="Rectangle 6"/>
          <p:cNvSpPr>
            <a:spLocks noGrp="1" noChangeArrowheads="1"/>
          </p:cNvSpPr>
          <p:nvPr>
            <p:ph type="body" idx="1"/>
          </p:nvPr>
        </p:nvSpPr>
        <p:spPr>
          <a:xfrm>
            <a:off x="250825" y="1004888"/>
            <a:ext cx="8642350" cy="4848225"/>
          </a:xfrm>
        </p:spPr>
        <p:txBody>
          <a:bodyPr/>
          <a:lstStyle/>
          <a:p>
            <a:r>
              <a:rPr lang="en-US"/>
              <a:t>Characteristics of Chordates</a:t>
            </a:r>
          </a:p>
        </p:txBody>
      </p:sp>
      <p:sp>
        <p:nvSpPr>
          <p:cNvPr id="1233938" name="Rectangle 18"/>
          <p:cNvSpPr>
            <a:spLocks noChangeArrowheads="1"/>
          </p:cNvSpPr>
          <p:nvPr/>
        </p:nvSpPr>
        <p:spPr bwMode="auto">
          <a:xfrm>
            <a:off x="3614738" y="5327650"/>
            <a:ext cx="2033587" cy="4810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33931" name="Text Box 11"/>
          <p:cNvSpPr txBox="1">
            <a:spLocks noChangeArrowheads="1"/>
          </p:cNvSpPr>
          <p:nvPr/>
        </p:nvSpPr>
        <p:spPr bwMode="auto">
          <a:xfrm>
            <a:off x="1957388" y="2370138"/>
            <a:ext cx="2171700" cy="366712"/>
          </a:xfrm>
          <a:prstGeom prst="rect">
            <a:avLst/>
          </a:prstGeom>
          <a:solidFill>
            <a:schemeClr val="bg1"/>
          </a:solidFill>
          <a:ln w="9525">
            <a:noFill/>
            <a:miter lim="800000"/>
            <a:headEnd/>
            <a:tailEnd/>
          </a:ln>
          <a:effectLst/>
        </p:spPr>
        <p:txBody>
          <a:bodyPr>
            <a:spAutoFit/>
          </a:bodyPr>
          <a:lstStyle/>
          <a:p>
            <a:pPr>
              <a:spcBef>
                <a:spcPct val="50000"/>
              </a:spcBef>
            </a:pPr>
            <a:r>
              <a:rPr lang="en-US" sz="1800">
                <a:solidFill>
                  <a:schemeClr val="tx1"/>
                </a:solidFill>
              </a:rPr>
              <a:t>Muscle segments</a:t>
            </a:r>
          </a:p>
        </p:txBody>
      </p:sp>
      <p:sp>
        <p:nvSpPr>
          <p:cNvPr id="1233933" name="Text Box 13"/>
          <p:cNvSpPr txBox="1">
            <a:spLocks noChangeArrowheads="1"/>
          </p:cNvSpPr>
          <p:nvPr/>
        </p:nvSpPr>
        <p:spPr bwMode="auto">
          <a:xfrm>
            <a:off x="7983538" y="4953000"/>
            <a:ext cx="893762"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Mouth  </a:t>
            </a:r>
          </a:p>
        </p:txBody>
      </p:sp>
      <p:sp>
        <p:nvSpPr>
          <p:cNvPr id="1233929" name="Text Box 9"/>
          <p:cNvSpPr txBox="1">
            <a:spLocks noChangeArrowheads="1"/>
          </p:cNvSpPr>
          <p:nvPr/>
        </p:nvSpPr>
        <p:spPr bwMode="auto">
          <a:xfrm>
            <a:off x="3311525" y="5541963"/>
            <a:ext cx="253523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Pharyngeal pouches </a:t>
            </a:r>
          </a:p>
        </p:txBody>
      </p:sp>
      <p:sp>
        <p:nvSpPr>
          <p:cNvPr id="1233932" name="Text Box 12"/>
          <p:cNvSpPr txBox="1">
            <a:spLocks noChangeArrowheads="1"/>
          </p:cNvSpPr>
          <p:nvPr/>
        </p:nvSpPr>
        <p:spPr bwMode="auto">
          <a:xfrm>
            <a:off x="2255838" y="4881563"/>
            <a:ext cx="879475"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Anus </a:t>
            </a:r>
          </a:p>
        </p:txBody>
      </p:sp>
      <p:sp>
        <p:nvSpPr>
          <p:cNvPr id="1233928" name="Text Box 8"/>
          <p:cNvSpPr txBox="1">
            <a:spLocks noChangeArrowheads="1"/>
          </p:cNvSpPr>
          <p:nvPr/>
        </p:nvSpPr>
        <p:spPr bwMode="auto">
          <a:xfrm>
            <a:off x="1001713" y="4906963"/>
            <a:ext cx="692150"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Tail </a:t>
            </a:r>
          </a:p>
        </p:txBody>
      </p:sp>
      <p:sp>
        <p:nvSpPr>
          <p:cNvPr id="1233945" name="Rectangle 25"/>
          <p:cNvSpPr>
            <a:spLocks noGrp="1" noChangeArrowheads="1"/>
          </p:cNvSpPr>
          <p:nvPr>
            <p:ph type="title"/>
          </p:nvPr>
        </p:nvSpPr>
        <p:spPr/>
        <p:txBody>
          <a:bodyPr/>
          <a:lstStyle/>
          <a:p>
            <a:r>
              <a:rPr lang="en-US"/>
              <a:t>What Is a Chordate?</a:t>
            </a:r>
          </a:p>
        </p:txBody>
      </p:sp>
      <p:sp>
        <p:nvSpPr>
          <p:cNvPr id="1233934" name="Text Box 14"/>
          <p:cNvSpPr txBox="1">
            <a:spLocks noChangeArrowheads="1"/>
          </p:cNvSpPr>
          <p:nvPr/>
        </p:nvSpPr>
        <p:spPr bwMode="auto">
          <a:xfrm>
            <a:off x="6845300" y="2549525"/>
            <a:ext cx="21907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Hollow nerve cord  </a:t>
            </a:r>
          </a:p>
        </p:txBody>
      </p:sp>
      <p:sp>
        <p:nvSpPr>
          <p:cNvPr id="1233935" name="Text Box 15"/>
          <p:cNvSpPr txBox="1">
            <a:spLocks noChangeArrowheads="1"/>
          </p:cNvSpPr>
          <p:nvPr/>
        </p:nvSpPr>
        <p:spPr bwMode="auto">
          <a:xfrm>
            <a:off x="6015038" y="2162175"/>
            <a:ext cx="15176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Notochord </a:t>
            </a:r>
          </a:p>
        </p:txBody>
      </p:sp>
      <p:sp>
        <p:nvSpPr>
          <p:cNvPr id="1233954" name="Freeform 34"/>
          <p:cNvSpPr>
            <a:spLocks/>
          </p:cNvSpPr>
          <p:nvPr/>
        </p:nvSpPr>
        <p:spPr bwMode="auto">
          <a:xfrm>
            <a:off x="3371850" y="2732088"/>
            <a:ext cx="311150" cy="698500"/>
          </a:xfrm>
          <a:custGeom>
            <a:avLst/>
            <a:gdLst/>
            <a:ahLst/>
            <a:cxnLst>
              <a:cxn ang="0">
                <a:pos x="0" y="440"/>
              </a:cxn>
              <a:cxn ang="0">
                <a:pos x="4" y="0"/>
              </a:cxn>
              <a:cxn ang="0">
                <a:pos x="196" y="396"/>
              </a:cxn>
            </a:cxnLst>
            <a:rect l="0" t="0" r="r" b="b"/>
            <a:pathLst>
              <a:path w="196" h="440">
                <a:moveTo>
                  <a:pt x="0" y="440"/>
                </a:moveTo>
                <a:lnTo>
                  <a:pt x="4" y="0"/>
                </a:lnTo>
                <a:lnTo>
                  <a:pt x="196" y="396"/>
                </a:lnTo>
              </a:path>
            </a:pathLst>
          </a:custGeom>
          <a:noFill/>
          <a:ln w="28575" cap="flat" cmpd="sng">
            <a:solidFill>
              <a:schemeClr val="tx1"/>
            </a:solidFill>
            <a:prstDash val="solid"/>
            <a:round/>
            <a:headEnd type="none" w="med" len="med"/>
            <a:tailEnd type="none" w="med" len="med"/>
          </a:ln>
          <a:effectLst/>
        </p:spPr>
        <p:txBody>
          <a:bodyPr>
            <a:spAutoFit/>
          </a:bodyPr>
          <a:lstStyle/>
          <a:p>
            <a:endParaRPr lang="en-US"/>
          </a:p>
        </p:txBody>
      </p:sp>
      <p:sp>
        <p:nvSpPr>
          <p:cNvPr id="1233955" name="Line 35"/>
          <p:cNvSpPr>
            <a:spLocks noChangeShapeType="1"/>
          </p:cNvSpPr>
          <p:nvPr/>
        </p:nvSpPr>
        <p:spPr bwMode="auto">
          <a:xfrm>
            <a:off x="1282700" y="4337050"/>
            <a:ext cx="0" cy="596900"/>
          </a:xfrm>
          <a:prstGeom prst="line">
            <a:avLst/>
          </a:prstGeom>
          <a:noFill/>
          <a:ln w="28575">
            <a:solidFill>
              <a:schemeClr val="tx1"/>
            </a:solidFill>
            <a:round/>
            <a:headEnd/>
            <a:tailEnd/>
          </a:ln>
          <a:effectLst/>
        </p:spPr>
        <p:txBody>
          <a:bodyPr>
            <a:spAutoFit/>
          </a:bodyPr>
          <a:lstStyle/>
          <a:p>
            <a:endParaRPr lang="en-US"/>
          </a:p>
        </p:txBody>
      </p:sp>
      <p:sp>
        <p:nvSpPr>
          <p:cNvPr id="1233956" name="Line 36"/>
          <p:cNvSpPr>
            <a:spLocks noChangeShapeType="1"/>
          </p:cNvSpPr>
          <p:nvPr/>
        </p:nvSpPr>
        <p:spPr bwMode="auto">
          <a:xfrm flipH="1">
            <a:off x="2978150" y="4438650"/>
            <a:ext cx="419100" cy="609600"/>
          </a:xfrm>
          <a:prstGeom prst="line">
            <a:avLst/>
          </a:prstGeom>
          <a:noFill/>
          <a:ln w="28575">
            <a:solidFill>
              <a:schemeClr val="tx1"/>
            </a:solidFill>
            <a:round/>
            <a:headEnd/>
            <a:tailEnd/>
          </a:ln>
          <a:effectLst/>
        </p:spPr>
        <p:txBody>
          <a:bodyPr>
            <a:spAutoFit/>
          </a:bodyPr>
          <a:lstStyle/>
          <a:p>
            <a:endParaRPr lang="en-US"/>
          </a:p>
        </p:txBody>
      </p:sp>
      <p:sp>
        <p:nvSpPr>
          <p:cNvPr id="1233957" name="Line 37"/>
          <p:cNvSpPr>
            <a:spLocks noChangeShapeType="1"/>
          </p:cNvSpPr>
          <p:nvPr/>
        </p:nvSpPr>
        <p:spPr bwMode="auto">
          <a:xfrm flipH="1">
            <a:off x="5765800" y="2368550"/>
            <a:ext cx="317500" cy="889000"/>
          </a:xfrm>
          <a:prstGeom prst="line">
            <a:avLst/>
          </a:prstGeom>
          <a:noFill/>
          <a:ln w="28575">
            <a:solidFill>
              <a:schemeClr val="tx1"/>
            </a:solidFill>
            <a:round/>
            <a:headEnd/>
            <a:tailEnd/>
          </a:ln>
          <a:effectLst/>
        </p:spPr>
        <p:txBody>
          <a:bodyPr>
            <a:spAutoFit/>
          </a:bodyPr>
          <a:lstStyle/>
          <a:p>
            <a:endParaRPr lang="en-US"/>
          </a:p>
        </p:txBody>
      </p:sp>
      <p:sp>
        <p:nvSpPr>
          <p:cNvPr id="1233958" name="Line 38"/>
          <p:cNvSpPr>
            <a:spLocks noChangeShapeType="1"/>
          </p:cNvSpPr>
          <p:nvPr/>
        </p:nvSpPr>
        <p:spPr bwMode="auto">
          <a:xfrm flipV="1">
            <a:off x="6654800" y="2762250"/>
            <a:ext cx="241300" cy="406400"/>
          </a:xfrm>
          <a:prstGeom prst="line">
            <a:avLst/>
          </a:prstGeom>
          <a:noFill/>
          <a:ln w="28575">
            <a:solidFill>
              <a:schemeClr val="tx1"/>
            </a:solidFill>
            <a:round/>
            <a:headEnd/>
            <a:tailEnd/>
          </a:ln>
          <a:effectLst/>
        </p:spPr>
        <p:txBody>
          <a:bodyPr>
            <a:spAutoFit/>
          </a:bodyPr>
          <a:lstStyle/>
          <a:p>
            <a:endParaRPr lang="en-US"/>
          </a:p>
        </p:txBody>
      </p:sp>
      <p:sp>
        <p:nvSpPr>
          <p:cNvPr id="1233959" name="Line 39"/>
          <p:cNvSpPr>
            <a:spLocks noChangeShapeType="1"/>
          </p:cNvSpPr>
          <p:nvPr/>
        </p:nvSpPr>
        <p:spPr bwMode="auto">
          <a:xfrm>
            <a:off x="8178800" y="4273550"/>
            <a:ext cx="196850" cy="704850"/>
          </a:xfrm>
          <a:prstGeom prst="line">
            <a:avLst/>
          </a:prstGeom>
          <a:noFill/>
          <a:ln w="28575">
            <a:solidFill>
              <a:schemeClr val="tx1"/>
            </a:solidFill>
            <a:round/>
            <a:headEnd/>
            <a:tailEnd/>
          </a:ln>
          <a:effectLst/>
        </p:spPr>
        <p:txBody>
          <a:bodyPr>
            <a:spAutoFit/>
          </a:bodyPr>
          <a:lstStyle/>
          <a:p>
            <a:endParaRPr lang="en-US"/>
          </a:p>
        </p:txBody>
      </p:sp>
      <p:sp>
        <p:nvSpPr>
          <p:cNvPr id="1233960" name="Freeform 40"/>
          <p:cNvSpPr>
            <a:spLocks/>
          </p:cNvSpPr>
          <p:nvPr/>
        </p:nvSpPr>
        <p:spPr bwMode="auto">
          <a:xfrm>
            <a:off x="5645150" y="4305300"/>
            <a:ext cx="590550" cy="1327150"/>
          </a:xfrm>
          <a:custGeom>
            <a:avLst/>
            <a:gdLst/>
            <a:ahLst/>
            <a:cxnLst>
              <a:cxn ang="0">
                <a:pos x="224" y="20"/>
              </a:cxn>
              <a:cxn ang="0">
                <a:pos x="0" y="836"/>
              </a:cxn>
              <a:cxn ang="0">
                <a:pos x="372" y="0"/>
              </a:cxn>
            </a:cxnLst>
            <a:rect l="0" t="0" r="r" b="b"/>
            <a:pathLst>
              <a:path w="372" h="836">
                <a:moveTo>
                  <a:pt x="224" y="20"/>
                </a:moveTo>
                <a:lnTo>
                  <a:pt x="0" y="836"/>
                </a:lnTo>
                <a:lnTo>
                  <a:pt x="372" y="0"/>
                </a:lnTo>
              </a:path>
            </a:pathLst>
          </a:custGeom>
          <a:noFill/>
          <a:ln w="28575" cap="flat" cmpd="sng">
            <a:solidFill>
              <a:schemeClr val="tx1"/>
            </a:solidFill>
            <a:prstDash val="solid"/>
            <a:round/>
            <a:headEnd type="none" w="med" len="med"/>
            <a:tailEnd type="none" w="med" len="me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Copyright Pearson Prentice Hall</a:t>
            </a:r>
          </a:p>
        </p:txBody>
      </p:sp>
      <p:sp>
        <p:nvSpPr>
          <p:cNvPr id="423947" name="Rectangle 11"/>
          <p:cNvSpPr>
            <a:spLocks noGrp="1" noChangeArrowheads="1"/>
          </p:cNvSpPr>
          <p:nvPr>
            <p:ph type="body" idx="1"/>
          </p:nvPr>
        </p:nvSpPr>
        <p:spPr/>
        <p:txBody>
          <a:bodyPr/>
          <a:lstStyle/>
          <a:p>
            <a:r>
              <a:rPr lang="en-US"/>
              <a:t>The </a:t>
            </a:r>
            <a:r>
              <a:rPr lang="en-US" b="1"/>
              <a:t>notochord</a:t>
            </a:r>
            <a:r>
              <a:rPr lang="en-US"/>
              <a:t> is a long supporting rod that runs through the body just below the nerve cord.</a:t>
            </a:r>
          </a:p>
        </p:txBody>
      </p:sp>
      <p:sp>
        <p:nvSpPr>
          <p:cNvPr id="423956" name="Rectangle 20"/>
          <p:cNvSpPr>
            <a:spLocks noChangeArrowheads="1"/>
          </p:cNvSpPr>
          <p:nvPr/>
        </p:nvSpPr>
        <p:spPr bwMode="auto">
          <a:xfrm>
            <a:off x="6372225" y="2017713"/>
            <a:ext cx="1160463" cy="2762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60" name="Rectangle 24"/>
          <p:cNvSpPr>
            <a:spLocks noGrp="1" noChangeArrowheads="1"/>
          </p:cNvSpPr>
          <p:nvPr>
            <p:ph type="title"/>
          </p:nvPr>
        </p:nvSpPr>
        <p:spPr/>
        <p:txBody>
          <a:bodyPr/>
          <a:lstStyle/>
          <a:p>
            <a:r>
              <a:rPr lang="en-US"/>
              <a:t>What Is a Chordate?</a:t>
            </a:r>
          </a:p>
        </p:txBody>
      </p:sp>
      <p:pic>
        <p:nvPicPr>
          <p:cNvPr id="423963" name="Picture 27" descr="p767"/>
          <p:cNvPicPr>
            <a:picLocks noChangeAspect="1" noChangeArrowheads="1"/>
          </p:cNvPicPr>
          <p:nvPr/>
        </p:nvPicPr>
        <p:blipFill>
          <a:blip r:embed="rId3" cstate="print"/>
          <a:srcRect/>
          <a:stretch>
            <a:fillRect/>
          </a:stretch>
        </p:blipFill>
        <p:spPr bwMode="auto">
          <a:xfrm>
            <a:off x="447675" y="2841625"/>
            <a:ext cx="8248650" cy="2381250"/>
          </a:xfrm>
          <a:prstGeom prst="rect">
            <a:avLst/>
          </a:prstGeom>
          <a:noFill/>
        </p:spPr>
      </p:pic>
      <p:sp>
        <p:nvSpPr>
          <p:cNvPr id="423971" name="Text Box 35"/>
          <p:cNvSpPr txBox="1">
            <a:spLocks noChangeArrowheads="1"/>
          </p:cNvSpPr>
          <p:nvPr/>
        </p:nvSpPr>
        <p:spPr bwMode="auto">
          <a:xfrm>
            <a:off x="6015038" y="2162175"/>
            <a:ext cx="1517650"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rPr>
              <a:t>Notochord </a:t>
            </a:r>
          </a:p>
        </p:txBody>
      </p:sp>
      <p:sp>
        <p:nvSpPr>
          <p:cNvPr id="423975" name="Line 39"/>
          <p:cNvSpPr>
            <a:spLocks noChangeShapeType="1"/>
          </p:cNvSpPr>
          <p:nvPr/>
        </p:nvSpPr>
        <p:spPr bwMode="auto">
          <a:xfrm flipH="1">
            <a:off x="5765800" y="2368550"/>
            <a:ext cx="317500" cy="889000"/>
          </a:xfrm>
          <a:prstGeom prst="line">
            <a:avLst/>
          </a:prstGeom>
          <a:noFill/>
          <a:ln w="28575">
            <a:solidFill>
              <a:schemeClr val="tx1"/>
            </a:solidFill>
            <a:round/>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Copyright Pearson Prentice Hall</a:t>
            </a:r>
          </a:p>
        </p:txBody>
      </p:sp>
      <p:pic>
        <p:nvPicPr>
          <p:cNvPr id="1229842" name="Picture 18" descr="p767"/>
          <p:cNvPicPr>
            <a:picLocks noChangeAspect="1" noChangeArrowheads="1"/>
          </p:cNvPicPr>
          <p:nvPr/>
        </p:nvPicPr>
        <p:blipFill>
          <a:blip r:embed="rId3" cstate="print"/>
          <a:srcRect/>
          <a:stretch>
            <a:fillRect/>
          </a:stretch>
        </p:blipFill>
        <p:spPr bwMode="auto">
          <a:xfrm>
            <a:off x="447675" y="2841625"/>
            <a:ext cx="8248650" cy="2381250"/>
          </a:xfrm>
          <a:prstGeom prst="rect">
            <a:avLst/>
          </a:prstGeom>
          <a:noFill/>
        </p:spPr>
      </p:pic>
      <p:sp>
        <p:nvSpPr>
          <p:cNvPr id="1229830" name="Rectangle 6"/>
          <p:cNvSpPr>
            <a:spLocks noGrp="1" noChangeArrowheads="1"/>
          </p:cNvSpPr>
          <p:nvPr>
            <p:ph type="body" idx="1"/>
          </p:nvPr>
        </p:nvSpPr>
        <p:spPr/>
        <p:txBody>
          <a:bodyPr/>
          <a:lstStyle/>
          <a:p>
            <a:r>
              <a:rPr lang="en-US" b="1"/>
              <a:t>Pharyngeal pouches</a:t>
            </a:r>
            <a:r>
              <a:rPr lang="en-US"/>
              <a:t> are paired structures in the throat (pharynx) region.</a:t>
            </a:r>
          </a:p>
        </p:txBody>
      </p:sp>
      <p:sp>
        <p:nvSpPr>
          <p:cNvPr id="1229833" name="Rectangle 9"/>
          <p:cNvSpPr>
            <a:spLocks noChangeArrowheads="1"/>
          </p:cNvSpPr>
          <p:nvPr/>
        </p:nvSpPr>
        <p:spPr bwMode="auto">
          <a:xfrm>
            <a:off x="3629025" y="5446713"/>
            <a:ext cx="2105025" cy="6683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29832" name="Text Box 8"/>
          <p:cNvSpPr txBox="1">
            <a:spLocks noChangeArrowheads="1"/>
          </p:cNvSpPr>
          <p:nvPr/>
        </p:nvSpPr>
        <p:spPr bwMode="auto">
          <a:xfrm>
            <a:off x="3236913" y="5503863"/>
            <a:ext cx="3478212" cy="457200"/>
          </a:xfrm>
          <a:prstGeom prst="rect">
            <a:avLst/>
          </a:prstGeom>
          <a:noFill/>
          <a:ln w="9525">
            <a:noFill/>
            <a:miter lim="800000"/>
            <a:headEnd/>
            <a:tailEnd/>
          </a:ln>
          <a:effectLst/>
        </p:spPr>
        <p:txBody>
          <a:bodyPr>
            <a:spAutoFit/>
          </a:bodyPr>
          <a:lstStyle/>
          <a:p>
            <a:pPr>
              <a:spcBef>
                <a:spcPct val="50000"/>
              </a:spcBef>
            </a:pPr>
            <a:r>
              <a:rPr lang="en-US" sz="2400">
                <a:solidFill>
                  <a:schemeClr val="tx1"/>
                </a:solidFill>
              </a:rPr>
              <a:t>Pharyngeal</a:t>
            </a:r>
            <a:r>
              <a:rPr lang="en-US" sz="2400" b="0">
                <a:solidFill>
                  <a:schemeClr val="tx1"/>
                </a:solidFill>
              </a:rPr>
              <a:t> </a:t>
            </a:r>
            <a:r>
              <a:rPr lang="en-US" sz="2400">
                <a:solidFill>
                  <a:schemeClr val="tx1"/>
                </a:solidFill>
              </a:rPr>
              <a:t>pouches </a:t>
            </a:r>
          </a:p>
        </p:txBody>
      </p:sp>
      <p:sp>
        <p:nvSpPr>
          <p:cNvPr id="1229838" name="Rectangle 14"/>
          <p:cNvSpPr>
            <a:spLocks noGrp="1" noChangeArrowheads="1"/>
          </p:cNvSpPr>
          <p:nvPr>
            <p:ph type="title"/>
          </p:nvPr>
        </p:nvSpPr>
        <p:spPr/>
        <p:txBody>
          <a:bodyPr/>
          <a:lstStyle/>
          <a:p>
            <a:r>
              <a:rPr lang="en-US"/>
              <a:t>What Is a Chordate?</a:t>
            </a:r>
          </a:p>
        </p:txBody>
      </p:sp>
      <p:sp>
        <p:nvSpPr>
          <p:cNvPr id="1229841" name="Freeform 17"/>
          <p:cNvSpPr>
            <a:spLocks/>
          </p:cNvSpPr>
          <p:nvPr/>
        </p:nvSpPr>
        <p:spPr bwMode="auto">
          <a:xfrm>
            <a:off x="5608638" y="4427538"/>
            <a:ext cx="658812" cy="1103312"/>
          </a:xfrm>
          <a:custGeom>
            <a:avLst/>
            <a:gdLst/>
            <a:ahLst/>
            <a:cxnLst>
              <a:cxn ang="0">
                <a:pos x="267" y="0"/>
              </a:cxn>
              <a:cxn ang="0">
                <a:pos x="0" y="695"/>
              </a:cxn>
              <a:cxn ang="0">
                <a:pos x="415" y="28"/>
              </a:cxn>
            </a:cxnLst>
            <a:rect l="0" t="0" r="r" b="b"/>
            <a:pathLst>
              <a:path w="415" h="695">
                <a:moveTo>
                  <a:pt x="267" y="0"/>
                </a:moveTo>
                <a:lnTo>
                  <a:pt x="0" y="695"/>
                </a:lnTo>
                <a:lnTo>
                  <a:pt x="415" y="28"/>
                </a:lnTo>
              </a:path>
            </a:pathLst>
          </a:custGeom>
          <a:noFill/>
          <a:ln w="28575" cap="flat" cmpd="sng">
            <a:solidFill>
              <a:schemeClr val="tx1"/>
            </a:solidFill>
            <a:prstDash val="solid"/>
            <a:round/>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Copyright Pearson Prentice Hall</a:t>
            </a:r>
          </a:p>
        </p:txBody>
      </p:sp>
      <p:pic>
        <p:nvPicPr>
          <p:cNvPr id="1231887" name="Picture 15" descr="p767"/>
          <p:cNvPicPr>
            <a:picLocks noChangeAspect="1" noChangeArrowheads="1"/>
          </p:cNvPicPr>
          <p:nvPr/>
        </p:nvPicPr>
        <p:blipFill>
          <a:blip r:embed="rId3" cstate="print"/>
          <a:srcRect/>
          <a:stretch>
            <a:fillRect/>
          </a:stretch>
        </p:blipFill>
        <p:spPr bwMode="auto">
          <a:xfrm>
            <a:off x="447675" y="2841625"/>
            <a:ext cx="8248650" cy="2381250"/>
          </a:xfrm>
          <a:prstGeom prst="rect">
            <a:avLst/>
          </a:prstGeom>
          <a:noFill/>
        </p:spPr>
      </p:pic>
      <p:sp>
        <p:nvSpPr>
          <p:cNvPr id="1231878" name="Rectangle 6"/>
          <p:cNvSpPr>
            <a:spLocks noGrp="1" noChangeArrowheads="1"/>
          </p:cNvSpPr>
          <p:nvPr>
            <p:ph type="body" idx="1"/>
          </p:nvPr>
        </p:nvSpPr>
        <p:spPr/>
        <p:txBody>
          <a:bodyPr/>
          <a:lstStyle/>
          <a:p>
            <a:r>
              <a:rPr lang="en-US"/>
              <a:t>The tail can contain bone and muscle and is used for swimming by many aquatic species.</a:t>
            </a:r>
          </a:p>
        </p:txBody>
      </p:sp>
      <p:sp>
        <p:nvSpPr>
          <p:cNvPr id="1231881" name="Rectangle 9"/>
          <p:cNvSpPr>
            <a:spLocks noChangeArrowheads="1"/>
          </p:cNvSpPr>
          <p:nvPr/>
        </p:nvSpPr>
        <p:spPr bwMode="auto">
          <a:xfrm>
            <a:off x="1058863" y="5051425"/>
            <a:ext cx="422275" cy="3048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31880" name="Text Box 8"/>
          <p:cNvSpPr txBox="1">
            <a:spLocks noChangeArrowheads="1"/>
          </p:cNvSpPr>
          <p:nvPr/>
        </p:nvSpPr>
        <p:spPr bwMode="auto">
          <a:xfrm>
            <a:off x="1022350" y="4962525"/>
            <a:ext cx="1344613" cy="457200"/>
          </a:xfrm>
          <a:prstGeom prst="rect">
            <a:avLst/>
          </a:prstGeom>
          <a:noFill/>
          <a:ln w="9525">
            <a:noFill/>
            <a:miter lim="800000"/>
            <a:headEnd/>
            <a:tailEnd/>
          </a:ln>
          <a:effectLst/>
        </p:spPr>
        <p:txBody>
          <a:bodyPr>
            <a:spAutoFit/>
          </a:bodyPr>
          <a:lstStyle/>
          <a:p>
            <a:pPr>
              <a:spcBef>
                <a:spcPct val="50000"/>
              </a:spcBef>
            </a:pPr>
            <a:r>
              <a:rPr lang="en-US" sz="2400">
                <a:solidFill>
                  <a:schemeClr val="tx1"/>
                </a:solidFill>
              </a:rPr>
              <a:t>Tail</a:t>
            </a:r>
            <a:r>
              <a:rPr lang="en-US" sz="2400" b="0">
                <a:solidFill>
                  <a:schemeClr val="tx1"/>
                </a:solidFill>
                <a:effectLst>
                  <a:outerShdw blurRad="38100" dist="38100" dir="2700000" algn="tl">
                    <a:srgbClr val="C0C0C0"/>
                  </a:outerShdw>
                </a:effectLst>
              </a:rPr>
              <a:t> </a:t>
            </a:r>
          </a:p>
        </p:txBody>
      </p:sp>
      <p:sp>
        <p:nvSpPr>
          <p:cNvPr id="1231884" name="Rectangle 12"/>
          <p:cNvSpPr>
            <a:spLocks noGrp="1" noChangeArrowheads="1"/>
          </p:cNvSpPr>
          <p:nvPr>
            <p:ph type="title"/>
          </p:nvPr>
        </p:nvSpPr>
        <p:spPr/>
        <p:txBody>
          <a:bodyPr/>
          <a:lstStyle/>
          <a:p>
            <a:r>
              <a:rPr lang="en-US"/>
              <a:t>What Is a Chordate?</a:t>
            </a:r>
          </a:p>
        </p:txBody>
      </p:sp>
      <p:sp>
        <p:nvSpPr>
          <p:cNvPr id="1231886" name="Line 14"/>
          <p:cNvSpPr>
            <a:spLocks noChangeShapeType="1"/>
          </p:cNvSpPr>
          <p:nvPr/>
        </p:nvSpPr>
        <p:spPr bwMode="auto">
          <a:xfrm>
            <a:off x="1482725" y="4349750"/>
            <a:ext cx="0" cy="623888"/>
          </a:xfrm>
          <a:prstGeom prst="line">
            <a:avLst/>
          </a:prstGeom>
          <a:noFill/>
          <a:ln w="28575">
            <a:solidFill>
              <a:schemeClr val="tx1"/>
            </a:solidFill>
            <a:round/>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51562" name="Rectangle 10"/>
          <p:cNvSpPr>
            <a:spLocks noGrp="1" noChangeArrowheads="1"/>
          </p:cNvSpPr>
          <p:nvPr>
            <p:ph type="body" idx="1"/>
          </p:nvPr>
        </p:nvSpPr>
        <p:spPr>
          <a:noFill/>
        </p:spPr>
        <p:txBody>
          <a:bodyPr/>
          <a:lstStyle/>
          <a:p>
            <a:r>
              <a:rPr lang="en-US"/>
              <a:t>Most Chordates Are Vertebrates</a:t>
            </a:r>
          </a:p>
          <a:p>
            <a:pPr lvl="2"/>
            <a:r>
              <a:rPr lang="en-US"/>
              <a:t>About 96 percent of all chordate species are vertebrates.</a:t>
            </a:r>
          </a:p>
          <a:p>
            <a:pPr lvl="2"/>
            <a:r>
              <a:rPr lang="en-US"/>
              <a:t>Most vertebrates have a vertebral column, or backbone. </a:t>
            </a:r>
          </a:p>
          <a:p>
            <a:pPr lvl="2"/>
            <a:r>
              <a:rPr lang="en-US"/>
              <a:t>In vertebrates, the dorsal, hollow nerve cord is called the spinal cord.</a:t>
            </a:r>
          </a:p>
          <a:p>
            <a:pPr lvl="1"/>
            <a:endParaRPr lang="en-US"/>
          </a:p>
        </p:txBody>
      </p:sp>
      <p:sp>
        <p:nvSpPr>
          <p:cNvPr id="151563" name="Rectangle 11"/>
          <p:cNvSpPr>
            <a:spLocks noGrp="1" noChangeArrowheads="1"/>
          </p:cNvSpPr>
          <p:nvPr>
            <p:ph type="title"/>
          </p:nvPr>
        </p:nvSpPr>
        <p:spPr/>
        <p:txBody>
          <a:bodyPr/>
          <a:lstStyle/>
          <a:p>
            <a:r>
              <a:rPr lang="en-US"/>
              <a:t>What Is a Chordate?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56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156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O3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BioQuiz_6-27">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Quiz_6-2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Quiz_6-2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Quiz_6-2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Quiz_6-2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Quiz_6-2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Quiz_6-2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Quiz_6-2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Quiz_6-2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Quiz_6-2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Quiz_6-2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Quiz_6-2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Quiz_6-2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Quiz_6-2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pecual ke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pecual ke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specual ke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pecual ke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pecual ke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pecual ke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pecual ke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pecual ke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pecual ke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pecual ke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pecual ke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pecual ke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pecual ke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pecual ke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TotalTime>
  <Words>1041</Words>
  <Application>Microsoft Office PowerPoint</Application>
  <PresentationFormat>On-screen Show (4:3)</PresentationFormat>
  <Paragraphs>197</Paragraphs>
  <Slides>26</Slides>
  <Notes>26</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26</vt:i4>
      </vt:variant>
    </vt:vector>
  </HeadingPairs>
  <TitlesOfParts>
    <vt:vector size="45" baseType="lpstr">
      <vt:lpstr>Arial</vt:lpstr>
      <vt:lpstr>ＭＳ Ｐゴシック</vt:lpstr>
      <vt:lpstr>Wingdings</vt:lpstr>
      <vt:lpstr>Times New Roman</vt:lpstr>
      <vt:lpstr>BIO3d</vt:lpstr>
      <vt:lpstr>1_BIO3a_Subchapter Head</vt:lpstr>
      <vt:lpstr>BIO3a_Key Concept</vt:lpstr>
      <vt:lpstr>BIO3a_Key Concept_2</vt:lpstr>
      <vt:lpstr>specual key</vt:lpstr>
      <vt:lpstr>BIO3a_OUTLINE_HEADER</vt:lpstr>
      <vt:lpstr>BIO3a_Outline_NO_HEAD</vt:lpstr>
      <vt:lpstr>BIO3a_Outline</vt:lpstr>
      <vt:lpstr>BIO3a_Active_Art</vt:lpstr>
      <vt:lpstr>BIO3a_Activity</vt:lpstr>
      <vt:lpstr>BIO3a_Movie</vt:lpstr>
      <vt:lpstr>BIO3a_Quiz</vt:lpstr>
      <vt:lpstr>BIO3a_END</vt:lpstr>
      <vt:lpstr>BioQuiz_6-27</vt:lpstr>
      <vt:lpstr>1_BIO3a_Quiz</vt:lpstr>
      <vt:lpstr>Biology</vt:lpstr>
      <vt:lpstr>30-1 The Chordates</vt:lpstr>
      <vt:lpstr>What Is a Chordate?</vt:lpstr>
      <vt:lpstr>What Is a Chordate?</vt:lpstr>
      <vt:lpstr>What Is a Chordate?</vt:lpstr>
      <vt:lpstr>What Is a Chordate?</vt:lpstr>
      <vt:lpstr>What Is a Chordate?</vt:lpstr>
      <vt:lpstr>What Is a Chordate?</vt:lpstr>
      <vt:lpstr>What Is a Chordate?</vt:lpstr>
      <vt:lpstr>What Is a Chordate?</vt:lpstr>
      <vt:lpstr>What Is a Chordate?</vt:lpstr>
      <vt:lpstr>Nonvertebrate Chordates</vt:lpstr>
      <vt:lpstr>Nonvertebrate Chordates</vt:lpstr>
      <vt:lpstr>Nonvertebrate Chordates</vt:lpstr>
      <vt:lpstr>Nonvertebrate Chordates</vt:lpstr>
      <vt:lpstr>Nonvertebrate Chordates</vt:lpstr>
      <vt:lpstr>Nonvertebrate Chordates</vt:lpstr>
      <vt:lpstr>Nonvertebrate Chordates</vt:lpstr>
      <vt:lpstr>Nonvertebrate Chordates</vt:lpstr>
      <vt:lpstr>30-1</vt:lpstr>
      <vt:lpstr>30-1</vt:lpstr>
      <vt:lpstr>30-1</vt:lpstr>
      <vt:lpstr>30-1</vt:lpstr>
      <vt:lpstr>30-1</vt:lpstr>
      <vt:lpstr>30-1</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11</cp:revision>
  <dcterms:modified xsi:type="dcterms:W3CDTF">2011-11-02T20:14:23Z</dcterms:modified>
</cp:coreProperties>
</file>