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66" r:id="rId8"/>
    <p:sldMasterId id="2147483670" r:id="rId9"/>
    <p:sldMasterId id="2147483671" r:id="rId10"/>
    <p:sldMasterId id="2147483667" r:id="rId11"/>
    <p:sldMasterId id="2147483678" r:id="rId12"/>
    <p:sldMasterId id="2147483685" r:id="rId13"/>
    <p:sldMasterId id="2147483686" r:id="rId14"/>
  </p:sldMasterIdLst>
  <p:notesMasterIdLst>
    <p:notesMasterId r:id="rId78"/>
  </p:notesMasterIdLst>
  <p:sldIdLst>
    <p:sldId id="256" r:id="rId15"/>
    <p:sldId id="265" r:id="rId16"/>
    <p:sldId id="257" r:id="rId17"/>
    <p:sldId id="278" r:id="rId18"/>
    <p:sldId id="280" r:id="rId19"/>
    <p:sldId id="263" r:id="rId20"/>
    <p:sldId id="282" r:id="rId21"/>
    <p:sldId id="283" r:id="rId22"/>
    <p:sldId id="285" r:id="rId23"/>
    <p:sldId id="286" r:id="rId24"/>
    <p:sldId id="287" r:id="rId25"/>
    <p:sldId id="288" r:id="rId26"/>
    <p:sldId id="277" r:id="rId27"/>
    <p:sldId id="290" r:id="rId28"/>
    <p:sldId id="291" r:id="rId29"/>
    <p:sldId id="292" r:id="rId30"/>
    <p:sldId id="332" r:id="rId31"/>
    <p:sldId id="293" r:id="rId32"/>
    <p:sldId id="334" r:id="rId33"/>
    <p:sldId id="335" r:id="rId34"/>
    <p:sldId id="294" r:id="rId35"/>
    <p:sldId id="336" r:id="rId36"/>
    <p:sldId id="273" r:id="rId37"/>
    <p:sldId id="343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38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289" r:id="rId60"/>
    <p:sldId id="281" r:id="rId61"/>
    <p:sldId id="318" r:id="rId62"/>
    <p:sldId id="340" r:id="rId63"/>
    <p:sldId id="319" r:id="rId64"/>
    <p:sldId id="320" r:id="rId65"/>
    <p:sldId id="321" r:id="rId66"/>
    <p:sldId id="322" r:id="rId67"/>
    <p:sldId id="323" r:id="rId68"/>
    <p:sldId id="279" r:id="rId69"/>
    <p:sldId id="342" r:id="rId70"/>
    <p:sldId id="326" r:id="rId71"/>
    <p:sldId id="327" r:id="rId72"/>
    <p:sldId id="328" r:id="rId73"/>
    <p:sldId id="329" r:id="rId74"/>
    <p:sldId id="330" r:id="rId75"/>
    <p:sldId id="331" r:id="rId76"/>
    <p:sldId id="275" r:id="rId7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9" autoAdjust="0"/>
    <p:restoredTop sz="92072" autoAdjust="0"/>
  </p:normalViewPr>
  <p:slideViewPr>
    <p:cSldViewPr snapToGrid="0">
      <p:cViewPr varScale="1">
        <p:scale>
          <a:sx n="40" d="100"/>
          <a:sy n="40" d="100"/>
        </p:scale>
        <p:origin x="-73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76" Type="http://schemas.openxmlformats.org/officeDocument/2006/relationships/slide" Target="slides/slide62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slide" Target="slides/slide60.xml"/><Relationship Id="rId79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7.xml"/><Relationship Id="rId8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77" Type="http://schemas.openxmlformats.org/officeDocument/2006/relationships/slide" Target="slides/slide6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80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fld id="{914689D3-71AA-45BD-9E28-5BCD89B05E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10BCF-A60C-4530-B557-79C129BC772F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C78268-4680-4EA0-806C-DE609CC1A2BF}" type="slidenum">
              <a:rPr lang="en-US"/>
              <a:pPr/>
              <a:t>10</a:t>
            </a:fld>
            <a:endParaRPr lang="en-US"/>
          </a:p>
        </p:txBody>
      </p:sp>
      <p:sp>
        <p:nvSpPr>
          <p:cNvPr id="1243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830832-AB4D-4FB6-8260-DF34ECD5168A}" type="slidenum">
              <a:rPr lang="en-US"/>
              <a:pPr/>
              <a:t>11</a:t>
            </a:fld>
            <a:endParaRPr lang="en-US"/>
          </a:p>
        </p:txBody>
      </p:sp>
      <p:sp>
        <p:nvSpPr>
          <p:cNvPr id="1245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39638-7E7B-4E6B-8CE3-05D9244B331A}" type="slidenum">
              <a:rPr lang="en-US"/>
              <a:pPr/>
              <a:t>12</a:t>
            </a:fld>
            <a:endParaRPr lang="en-US"/>
          </a:p>
        </p:txBody>
      </p:sp>
      <p:sp>
        <p:nvSpPr>
          <p:cNvPr id="1247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AD7E80-E964-4BA3-A086-EFC6D5837971}" type="slidenum">
              <a:rPr lang="en-US"/>
              <a:pPr/>
              <a:t>13</a:t>
            </a:fld>
            <a:endParaRPr lang="en-US"/>
          </a:p>
        </p:txBody>
      </p:sp>
      <p:sp>
        <p:nvSpPr>
          <p:cNvPr id="1224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78D01A-3959-40E5-9B22-0CFC18343E5C}" type="slidenum">
              <a:rPr lang="en-US"/>
              <a:pPr/>
              <a:t>14</a:t>
            </a:fld>
            <a:endParaRPr lang="en-US"/>
          </a:p>
        </p:txBody>
      </p:sp>
      <p:sp>
        <p:nvSpPr>
          <p:cNvPr id="1251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38383D-EBFF-48CB-9F5E-15813C3ACE4F}" type="slidenum">
              <a:rPr lang="en-US"/>
              <a:pPr/>
              <a:t>15</a:t>
            </a:fld>
            <a:endParaRPr lang="en-US"/>
          </a:p>
        </p:txBody>
      </p:sp>
      <p:sp>
        <p:nvSpPr>
          <p:cNvPr id="1253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51146-9112-46B0-80A4-D1434CF32D65}" type="slidenum">
              <a:rPr lang="en-US"/>
              <a:pPr/>
              <a:t>16</a:t>
            </a:fld>
            <a:endParaRPr lang="en-US"/>
          </a:p>
        </p:txBody>
      </p:sp>
      <p:sp>
        <p:nvSpPr>
          <p:cNvPr id="1255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internal organs of a typical bony fish are shown here.</a:t>
            </a:r>
            <a:endParaRPr lang="en-US" b="1" i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FAC72D-6B43-46D2-AF33-FC2C0B048084}" type="slidenum">
              <a:rPr lang="en-US"/>
              <a:pPr/>
              <a:t>17</a:t>
            </a:fld>
            <a:endParaRPr lang="en-US"/>
          </a:p>
        </p:txBody>
      </p:sp>
      <p:sp>
        <p:nvSpPr>
          <p:cNvPr id="133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internal organs of a typical bony fish are shown here. </a:t>
            </a:r>
            <a:endParaRPr lang="en-US" b="1" i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1BE320-118E-4FEA-B662-C3E1FC985FF3}" type="slidenum">
              <a:rPr lang="en-US"/>
              <a:pPr/>
              <a:t>18</a:t>
            </a:fld>
            <a:endParaRPr lang="en-US"/>
          </a:p>
        </p:txBody>
      </p:sp>
      <p:sp>
        <p:nvSpPr>
          <p:cNvPr id="1257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2BC7A5-B7D1-4C62-9F05-915E7980E452}" type="slidenum">
              <a:rPr lang="en-US"/>
              <a:pPr/>
              <a:t>19</a:t>
            </a:fld>
            <a:endParaRPr lang="en-US"/>
          </a:p>
        </p:txBody>
      </p:sp>
      <p:sp>
        <p:nvSpPr>
          <p:cNvPr id="134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D8A3A3-9499-4AE0-853A-5E3D9BD9B444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</a:t>
            </a:r>
            <a:r>
              <a:rPr lang="en-US">
                <a:cs typeface="Arial" charset="0"/>
              </a:rPr>
              <a:t>© </a:t>
            </a:r>
            <a:r>
              <a:rPr lang="en-US"/>
              <a:t>Art Wolfe/Stone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69B78-CB8E-4D40-B804-87D35629437D}" type="slidenum">
              <a:rPr lang="en-US"/>
              <a:pPr/>
              <a:t>20</a:t>
            </a:fld>
            <a:endParaRPr lang="en-US"/>
          </a:p>
        </p:txBody>
      </p:sp>
      <p:sp>
        <p:nvSpPr>
          <p:cNvPr id="134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ED77AE-95B9-4169-8C37-55DC6D55B0AF}" type="slidenum">
              <a:rPr lang="en-US"/>
              <a:pPr/>
              <a:t>21</a:t>
            </a:fld>
            <a:endParaRPr lang="en-US"/>
          </a:p>
        </p:txBody>
      </p:sp>
      <p:sp>
        <p:nvSpPr>
          <p:cNvPr id="1259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C546F-EA89-4281-8786-74A67AB8BC28}" type="slidenum">
              <a:rPr lang="en-US"/>
              <a:pPr/>
              <a:t>22</a:t>
            </a:fld>
            <a:endParaRPr lang="en-US"/>
          </a:p>
        </p:txBody>
      </p:sp>
      <p:sp>
        <p:nvSpPr>
          <p:cNvPr id="135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B9D9A9-8E3F-4D4D-A096-2ADA86212507}" type="slidenum">
              <a:rPr lang="en-US"/>
              <a:pPr/>
              <a:t>23</a:t>
            </a:fld>
            <a:endParaRPr lang="en-US"/>
          </a:p>
        </p:txBody>
      </p:sp>
      <p:sp>
        <p:nvSpPr>
          <p:cNvPr id="68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BDDCC-4598-4D18-978C-CF3927C84366}" type="slidenum">
              <a:rPr lang="en-US"/>
              <a:pPr/>
              <a:t>24</a:t>
            </a:fld>
            <a:endParaRPr lang="en-US"/>
          </a:p>
        </p:txBody>
      </p:sp>
      <p:sp>
        <p:nvSpPr>
          <p:cNvPr id="140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2534CB-11F7-43F4-9BB1-F860E7451B4C}" type="slidenum">
              <a:rPr lang="en-US"/>
              <a:pPr/>
              <a:t>25</a:t>
            </a:fld>
            <a:endParaRPr lang="en-US"/>
          </a:p>
        </p:txBody>
      </p:sp>
      <p:sp>
        <p:nvSpPr>
          <p:cNvPr id="1263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Blood circulates through a fish’s body in a single loop—from the heart to the gills to the rest of the body, and then back to the heart again. </a:t>
            </a:r>
            <a:endParaRPr lang="en-US" b="1" i="1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B43FAE-E94C-4F32-B9E2-EE6DEB7A4481}" type="slidenum">
              <a:rPr lang="en-US"/>
              <a:pPr/>
              <a:t>26</a:t>
            </a:fld>
            <a:endParaRPr lang="en-US"/>
          </a:p>
        </p:txBody>
      </p:sp>
      <p:sp>
        <p:nvSpPr>
          <p:cNvPr id="1265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08628B-3ED9-4EC8-9194-6EE867476D9A}" type="slidenum">
              <a:rPr lang="en-US"/>
              <a:pPr/>
              <a:t>27</a:t>
            </a:fld>
            <a:endParaRPr lang="en-US"/>
          </a:p>
        </p:txBody>
      </p:sp>
      <p:sp>
        <p:nvSpPr>
          <p:cNvPr id="1267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312FCA-725A-46FC-A1DE-0A71C9CECE22}" type="slidenum">
              <a:rPr lang="en-US"/>
              <a:pPr/>
              <a:t>28</a:t>
            </a:fld>
            <a:endParaRPr lang="en-US"/>
          </a:p>
        </p:txBody>
      </p:sp>
      <p:sp>
        <p:nvSpPr>
          <p:cNvPr id="1269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AC8C9-0760-412B-B99B-F31C4E6B0F54}" type="slidenum">
              <a:rPr lang="en-US"/>
              <a:pPr/>
              <a:t>29</a:t>
            </a:fld>
            <a:endParaRPr lang="en-US"/>
          </a:p>
        </p:txBody>
      </p:sp>
      <p:sp>
        <p:nvSpPr>
          <p:cNvPr id="1271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18293-8424-4882-A0D2-3541394A9A1C}" type="slidenum">
              <a:rPr lang="en-US"/>
              <a:pPr/>
              <a:t>3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E7DF7A-2566-4994-91F4-B0419D70F894}" type="slidenum">
              <a:rPr lang="en-US"/>
              <a:pPr/>
              <a:t>30</a:t>
            </a:fld>
            <a:endParaRPr lang="en-US"/>
          </a:p>
        </p:txBody>
      </p:sp>
      <p:sp>
        <p:nvSpPr>
          <p:cNvPr id="1273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D2760-BB8A-4349-AD65-3E94253E7D00}" type="slidenum">
              <a:rPr lang="en-US"/>
              <a:pPr/>
              <a:t>31</a:t>
            </a:fld>
            <a:endParaRPr lang="en-US"/>
          </a:p>
        </p:txBody>
      </p:sp>
      <p:sp>
        <p:nvSpPr>
          <p:cNvPr id="1275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The internal organs of a typical bony fish are shown here. </a:t>
            </a:r>
            <a:endParaRPr lang="en-US" b="1" i="1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332FB-93E3-4897-8B34-AD7AB976C654}" type="slidenum">
              <a:rPr lang="en-US"/>
              <a:pPr/>
              <a:t>32</a:t>
            </a:fld>
            <a:endParaRPr lang="en-US"/>
          </a:p>
        </p:txBody>
      </p:sp>
      <p:sp>
        <p:nvSpPr>
          <p:cNvPr id="135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b="1" i="1"/>
          </a:p>
          <a:p>
            <a:endParaRPr lang="en-US" b="1" i="1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A12C3-6B6F-40EE-AFED-E64EDD6DF3D6}" type="slidenum">
              <a:rPr lang="en-US"/>
              <a:pPr/>
              <a:t>33</a:t>
            </a:fld>
            <a:endParaRPr lang="en-US"/>
          </a:p>
        </p:txBody>
      </p:sp>
      <p:sp>
        <p:nvSpPr>
          <p:cNvPr id="1277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7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brain of a fish, like all vertebrate brains, is situated at the anterior end of the spinal cord and has several different parts. </a:t>
            </a:r>
            <a:endParaRPr lang="en-US" b="1" i="1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ECF6F3-E675-4998-9F7F-296A381CDA9D}" type="slidenum">
              <a:rPr lang="en-US"/>
              <a:pPr/>
              <a:t>34</a:t>
            </a:fld>
            <a:endParaRPr lang="en-US"/>
          </a:p>
        </p:txBody>
      </p:sp>
      <p:sp>
        <p:nvSpPr>
          <p:cNvPr id="1280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8A8C4-70AE-40DE-BDF0-120D51038A5A}" type="slidenum">
              <a:rPr lang="en-US"/>
              <a:pPr/>
              <a:t>35</a:t>
            </a:fld>
            <a:endParaRPr lang="en-US"/>
          </a:p>
        </p:txBody>
      </p:sp>
      <p:sp>
        <p:nvSpPr>
          <p:cNvPr id="1282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6BC78-6B58-4CEB-B18E-4D0836BDCBDB}" type="slidenum">
              <a:rPr lang="en-US"/>
              <a:pPr/>
              <a:t>36</a:t>
            </a:fld>
            <a:endParaRPr lang="en-US"/>
          </a:p>
        </p:txBody>
      </p:sp>
      <p:sp>
        <p:nvSpPr>
          <p:cNvPr id="128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6B0103-A05A-489D-9362-A49E147239FC}" type="slidenum">
              <a:rPr lang="en-US"/>
              <a:pPr/>
              <a:t>37</a:t>
            </a:fld>
            <a:endParaRPr lang="en-US"/>
          </a:p>
        </p:txBody>
      </p:sp>
      <p:sp>
        <p:nvSpPr>
          <p:cNvPr id="128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135918-168E-4104-92DC-48F12FB4A600}" type="slidenum">
              <a:rPr lang="en-US"/>
              <a:pPr/>
              <a:t>38</a:t>
            </a:fld>
            <a:endParaRPr lang="en-US"/>
          </a:p>
        </p:txBody>
      </p:sp>
      <p:sp>
        <p:nvSpPr>
          <p:cNvPr id="128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5AFC1-B4B6-44A0-B6D1-558E97167146}" type="slidenum">
              <a:rPr lang="en-US"/>
              <a:pPr/>
              <a:t>39</a:t>
            </a:fld>
            <a:endParaRPr lang="en-US"/>
          </a:p>
        </p:txBody>
      </p:sp>
      <p:sp>
        <p:nvSpPr>
          <p:cNvPr id="129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B1A53B-5F24-4159-B0C7-9025528ABB4D}" type="slidenum">
              <a:rPr lang="en-US"/>
              <a:pPr/>
              <a:t>4</a:t>
            </a:fld>
            <a:endParaRPr lang="en-US"/>
          </a:p>
        </p:txBody>
      </p:sp>
      <p:sp>
        <p:nvSpPr>
          <p:cNvPr id="1226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Fishes come in many shapes and sizes. </a:t>
            </a:r>
            <a:r>
              <a:rPr lang="en-US" b="1"/>
              <a:t>Like most fishes, this African cichlid has paired fins, scales, and gills. </a:t>
            </a:r>
            <a:r>
              <a:rPr lang="en-US"/>
              <a:t>Photo Credit: ©Labat-Lanceau/AUSCAPE International</a:t>
            </a:r>
          </a:p>
          <a:p>
            <a:pPr>
              <a:spcBef>
                <a:spcPct val="0"/>
              </a:spcBef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1B34D-481B-44AF-8607-CCE99CF7112C}" type="slidenum">
              <a:rPr lang="en-US"/>
              <a:pPr/>
              <a:t>40</a:t>
            </a:fld>
            <a:endParaRPr lang="en-US"/>
          </a:p>
        </p:txBody>
      </p:sp>
      <p:sp>
        <p:nvSpPr>
          <p:cNvPr id="129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0BDAF6-FD31-4FC0-89F0-4E730D042564}" type="slidenum">
              <a:rPr lang="en-US"/>
              <a:pPr/>
              <a:t>41</a:t>
            </a:fld>
            <a:endParaRPr lang="en-US"/>
          </a:p>
        </p:txBody>
      </p:sp>
      <p:sp>
        <p:nvSpPr>
          <p:cNvPr id="129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internal organs of a typical bony fish are shown here. 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4252EE-BAE0-4D96-B364-C4BD79C111CE}" type="slidenum">
              <a:rPr lang="en-US"/>
              <a:pPr/>
              <a:t>42</a:t>
            </a:fld>
            <a:endParaRPr lang="en-US"/>
          </a:p>
        </p:txBody>
      </p:sp>
      <p:sp>
        <p:nvSpPr>
          <p:cNvPr id="129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5854A-F7EF-414A-8B48-56BBE0189494}" type="slidenum">
              <a:rPr lang="en-US"/>
              <a:pPr/>
              <a:t>43</a:t>
            </a:fld>
            <a:endParaRPr lang="en-US"/>
          </a:p>
        </p:txBody>
      </p:sp>
      <p:sp>
        <p:nvSpPr>
          <p:cNvPr id="129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98133-5028-4DB8-A19F-7C8C701E68A4}" type="slidenum">
              <a:rPr lang="en-US"/>
              <a:pPr/>
              <a:t>44</a:t>
            </a:fld>
            <a:endParaRPr lang="en-US"/>
          </a:p>
        </p:txBody>
      </p:sp>
      <p:sp>
        <p:nvSpPr>
          <p:cNvPr id="130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95172-3B42-4B7A-88CD-91CB4DBC8A43}" type="slidenum">
              <a:rPr lang="en-US"/>
              <a:pPr/>
              <a:t>45</a:t>
            </a:fld>
            <a:endParaRPr lang="en-US"/>
          </a:p>
        </p:txBody>
      </p:sp>
      <p:sp>
        <p:nvSpPr>
          <p:cNvPr id="130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6D9D70-2B17-4F51-B1CA-4EEDC6BFB01B}" type="slidenum">
              <a:rPr lang="en-US"/>
              <a:pPr/>
              <a:t>46</a:t>
            </a:fld>
            <a:endParaRPr lang="en-US"/>
          </a:p>
        </p:txBody>
      </p:sp>
      <p:sp>
        <p:nvSpPr>
          <p:cNvPr id="1249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1402A5-94D0-41F6-BAF8-FEF56E9D1CA5}" type="slidenum">
              <a:rPr lang="en-US"/>
              <a:pPr/>
              <a:t>47</a:t>
            </a:fld>
            <a:endParaRPr lang="en-US"/>
          </a:p>
        </p:txBody>
      </p:sp>
      <p:sp>
        <p:nvSpPr>
          <p:cNvPr id="1232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8C34D5-CA5B-45DA-802B-CB57B9170EAD}" type="slidenum">
              <a:rPr lang="en-US"/>
              <a:pPr/>
              <a:t>48</a:t>
            </a:fld>
            <a:endParaRPr lang="en-US"/>
          </a:p>
        </p:txBody>
      </p:sp>
      <p:sp>
        <p:nvSpPr>
          <p:cNvPr id="130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920BB-D4B2-4CD4-ACE0-7B25BFDF16B9}" type="slidenum">
              <a:rPr lang="en-US"/>
              <a:pPr/>
              <a:t>49</a:t>
            </a:fld>
            <a:endParaRPr lang="en-US"/>
          </a:p>
        </p:txBody>
      </p:sp>
      <p:sp>
        <p:nvSpPr>
          <p:cNvPr id="135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Animals Animals/©Zig Leszczynski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45B58-C6AD-40ED-87D5-9B3AF545A904}" type="slidenum">
              <a:rPr lang="en-US"/>
              <a:pPr/>
              <a:t>5</a:t>
            </a:fld>
            <a:endParaRPr lang="en-US"/>
          </a:p>
        </p:txBody>
      </p:sp>
      <p:sp>
        <p:nvSpPr>
          <p:cNvPr id="1230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C4C2E5-317E-4952-BE2B-FE57600704C5}" type="slidenum">
              <a:rPr lang="en-US"/>
              <a:pPr/>
              <a:t>50</a:t>
            </a:fld>
            <a:endParaRPr lang="en-US"/>
          </a:p>
        </p:txBody>
      </p:sp>
      <p:sp>
        <p:nvSpPr>
          <p:cNvPr id="131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AA8849-3BB8-460B-81AB-DE32B72E796D}" type="slidenum">
              <a:rPr lang="en-US"/>
              <a:pPr/>
              <a:t>51</a:t>
            </a:fld>
            <a:endParaRPr lang="en-US"/>
          </a:p>
        </p:txBody>
      </p:sp>
      <p:sp>
        <p:nvSpPr>
          <p:cNvPr id="131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A685A3-A910-4EA6-A7A6-E7E2F113D66A}" type="slidenum">
              <a:rPr lang="en-US"/>
              <a:pPr/>
              <a:t>52</a:t>
            </a:fld>
            <a:endParaRPr lang="en-US"/>
          </a:p>
        </p:txBody>
      </p:sp>
      <p:sp>
        <p:nvSpPr>
          <p:cNvPr id="131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232067-E2CE-4D38-AE9F-41BE94EA8171}" type="slidenum">
              <a:rPr lang="en-US"/>
              <a:pPr/>
              <a:t>53</a:t>
            </a:fld>
            <a:endParaRPr lang="en-US"/>
          </a:p>
        </p:txBody>
      </p:sp>
      <p:sp>
        <p:nvSpPr>
          <p:cNvPr id="131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0DF236-D98B-4F86-910E-34B750664ADB}" type="slidenum">
              <a:rPr lang="en-US"/>
              <a:pPr/>
              <a:t>54</a:t>
            </a:fld>
            <a:endParaRPr lang="en-US"/>
          </a:p>
        </p:txBody>
      </p:sp>
      <p:sp>
        <p:nvSpPr>
          <p:cNvPr id="131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2C965-FCDF-417C-841E-71FC812039AF}" type="slidenum">
              <a:rPr lang="en-US"/>
              <a:pPr/>
              <a:t>55</a:t>
            </a:fld>
            <a:endParaRPr lang="en-US"/>
          </a:p>
        </p:txBody>
      </p:sp>
      <p:sp>
        <p:nvSpPr>
          <p:cNvPr id="1228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B6E3E-FF70-4F5B-86A5-29A28D95DF67}" type="slidenum">
              <a:rPr lang="en-US"/>
              <a:pPr/>
              <a:t>56</a:t>
            </a:fld>
            <a:endParaRPr lang="en-US"/>
          </a:p>
        </p:txBody>
      </p:sp>
      <p:sp>
        <p:nvSpPr>
          <p:cNvPr id="137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©Ralph A. Clevenger/CORBIS</a:t>
            </a: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10E692-869F-47DC-87A5-89079613A726}" type="slidenum">
              <a:rPr lang="en-US"/>
              <a:pPr/>
              <a:t>57</a:t>
            </a:fld>
            <a:endParaRPr lang="en-US"/>
          </a:p>
        </p:txBody>
      </p:sp>
      <p:sp>
        <p:nvSpPr>
          <p:cNvPr id="132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82C85-C1FF-4622-A9CE-036156FACF46}" type="slidenum">
              <a:rPr lang="en-US"/>
              <a:pPr/>
              <a:t>58</a:t>
            </a:fld>
            <a:endParaRPr lang="en-US"/>
          </a:p>
        </p:txBody>
      </p:sp>
      <p:sp>
        <p:nvSpPr>
          <p:cNvPr id="132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207E0E-886F-48CD-828E-90FB66A8A632}" type="slidenum">
              <a:rPr lang="en-US"/>
              <a:pPr/>
              <a:t>59</a:t>
            </a:fld>
            <a:endParaRPr lang="en-US"/>
          </a:p>
        </p:txBody>
      </p:sp>
      <p:sp>
        <p:nvSpPr>
          <p:cNvPr id="133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E18A29-C3DD-451E-8F3F-2AC29CF12DD9}" type="slidenum">
              <a:rPr lang="en-US"/>
              <a:pPr/>
              <a:t>6</a:t>
            </a:fld>
            <a:endParaRPr lang="en-US"/>
          </a:p>
        </p:txBody>
      </p:sp>
      <p:sp>
        <p:nvSpPr>
          <p:cNvPr id="67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C2FC77-6CE1-4443-A58A-2A680EBFA7C6}" type="slidenum">
              <a:rPr lang="en-US"/>
              <a:pPr/>
              <a:t>60</a:t>
            </a:fld>
            <a:endParaRPr lang="en-US"/>
          </a:p>
        </p:txBody>
      </p:sp>
      <p:sp>
        <p:nvSpPr>
          <p:cNvPr id="133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4DC29A-DA08-45CE-8C9D-E3E4A34D4C4F}" type="slidenum">
              <a:rPr lang="en-US"/>
              <a:pPr/>
              <a:t>61</a:t>
            </a:fld>
            <a:endParaRPr lang="en-US"/>
          </a:p>
        </p:txBody>
      </p:sp>
      <p:sp>
        <p:nvSpPr>
          <p:cNvPr id="133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74DB7F-5A73-4CD8-BB25-4C59B55EBC45}" type="slidenum">
              <a:rPr lang="en-US"/>
              <a:pPr/>
              <a:t>62</a:t>
            </a:fld>
            <a:endParaRPr lang="en-US"/>
          </a:p>
        </p:txBody>
      </p:sp>
      <p:sp>
        <p:nvSpPr>
          <p:cNvPr id="133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E50D4-AA33-4D26-BB65-12BBCE6FFDC0}" type="slidenum">
              <a:rPr lang="en-US"/>
              <a:pPr/>
              <a:t>63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526838-EDA7-430E-9996-11D2EDB2869D}" type="slidenum">
              <a:rPr lang="en-US"/>
              <a:pPr/>
              <a:t>7</a:t>
            </a:fld>
            <a:endParaRPr lang="en-US"/>
          </a:p>
        </p:txBody>
      </p:sp>
      <p:sp>
        <p:nvSpPr>
          <p:cNvPr id="1234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66E85D-5ADC-47A3-B6A3-1C23CC563E44}" type="slidenum">
              <a:rPr lang="en-US"/>
              <a:pPr/>
              <a:t>8</a:t>
            </a:fld>
            <a:endParaRPr lang="en-US"/>
          </a:p>
        </p:txBody>
      </p:sp>
      <p:sp>
        <p:nvSpPr>
          <p:cNvPr id="1236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F20C24-1686-4E0C-B2E9-14345A002461}" type="slidenum">
              <a:rPr lang="en-US"/>
              <a:pPr/>
              <a:t>9</a:t>
            </a:fld>
            <a:endParaRPr lang="en-US"/>
          </a:p>
        </p:txBody>
      </p:sp>
      <p:sp>
        <p:nvSpPr>
          <p:cNvPr id="1241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9121D-A890-42D6-A956-C61424762E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76DDC-D2D2-477C-83EE-108533AE2B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0E41C-3215-44C6-8F81-EFA7A3AB22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0027D2-472F-47DB-A87F-81BE4C93EC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5D380-B7DE-4FDA-9F0C-C2219020EE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53AAD-105D-40D6-B157-594D88B6E2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A7199-8998-41F2-A237-55B22D8E5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E813D-C313-4064-9FAC-3ABAD713C8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DE7D5-03CB-48A6-A1B5-29A64CE985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88DAE-354C-41A5-BD77-2B8FD9346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0"/>
            <a:ext cx="22177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00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0"/>
            <a:ext cx="22177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00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0"/>
            <a:ext cx="213677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2579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17" Type="http://schemas.openxmlformats.org/officeDocument/2006/relationships/hyperlink" Target="Resources/ch30_sectn02_quiz.qtb" TargetMode="Externa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2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BIOLOGY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BF2F97B6-0E7E-47C8-9AE9-1515416FF6A5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F433A79A-3572-40B9-8A95-1FC96F599188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5800" indent="-685800">
              <a:spcAft>
                <a:spcPct val="50000"/>
              </a:spcAft>
              <a:tabLst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C635DA2D-A685-4B34-9E22-F978FF852FB1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marL="685800" indent="-6858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804863" indent="-4763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919163" indent="1588" algn="l" rtl="0" fontAlgn="base">
        <a:spcBef>
          <a:spcPct val="0"/>
        </a:spcBef>
        <a:spcAft>
          <a:spcPct val="50000"/>
        </a:spcAft>
        <a:buAutoNum type="alphaLcPeriod"/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346325" indent="-4572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fld id="{49DDDCC3-9668-4E7C-A1E9-90FB2E15104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4034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24035" name="Rectangle 3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40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240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240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240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24040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324041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24042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324043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24044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324045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4046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24047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324048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4049" name="Picture 17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324050" name="Picture 18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4051" name="Text Box 19"/>
          <p:cNvSpPr txBox="1">
            <a:spLocks noChangeArrowheads="1"/>
          </p:cNvSpPr>
          <p:nvPr/>
        </p:nvSpPr>
        <p:spPr bwMode="auto">
          <a:xfrm>
            <a:off x="4016375" y="26590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solidFill>
                  <a:schemeClr val="tx1"/>
                </a:solidFill>
                <a:effectLst/>
              </a:rPr>
              <a:t>- or -</a:t>
            </a:r>
          </a:p>
        </p:txBody>
      </p:sp>
      <p:pic>
        <p:nvPicPr>
          <p:cNvPr id="1324052" name="Picture 20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24053" name="Text Box 21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Continue to:</a:t>
            </a:r>
          </a:p>
        </p:txBody>
      </p:sp>
      <p:sp>
        <p:nvSpPr>
          <p:cNvPr id="1324054" name="Text Box 22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Click to Launch:</a:t>
            </a:r>
          </a:p>
        </p:txBody>
      </p:sp>
      <p:sp>
        <p:nvSpPr>
          <p:cNvPr id="1324055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24056" name="Rectangle 24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A50FDEEE-DCB6-4003-8DC1-22B3D7CCBF3D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710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2710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7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2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2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2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27112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327113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27114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327115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27116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327117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7118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27119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327120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7121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2712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27123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2A9F6912-0686-4F97-9B30-91E9D0DB7CA5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Section open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3733A7CC-4D15-496D-AD1B-F4C0CA232371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38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4401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856955C6-07DF-4075-BFA3-3DBADF5487F2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45876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6419A982-DCE5-4308-B4EB-68DE6CB9C348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2304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A0917EF2-35CE-4A3F-A186-8817FEED7F4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585744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30FB0645-D247-4B22-A6AA-3261CE75D073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455613" indent="1588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60417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F363FBF5-5697-4DC0-B559-13A408C1817B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54F0E958-B85C-485D-824B-9035629D8F8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47345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>
            <a:off x="1776413" y="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30-2 Fishes</a:t>
            </a:r>
          </a:p>
        </p:txBody>
      </p:sp>
      <p:pic>
        <p:nvPicPr>
          <p:cNvPr id="557072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16230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333ACFEC-3230-4D5B-A13F-5DFFC82A79A1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62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30_sectn02_quiz.qtb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3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31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6" name="Picture 14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7563" y="387350"/>
            <a:ext cx="4968875" cy="608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21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4211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Fishes evolved paired pectoral (anterior) and pelvic (posterior) fins.</a:t>
            </a:r>
          </a:p>
          <a:p>
            <a:r>
              <a:rPr lang="en-US"/>
              <a:t>These fins were attached to girdles—structures of cartilage or bone that support the fins. </a:t>
            </a:r>
          </a:p>
          <a:p>
            <a:r>
              <a:rPr lang="en-US" b="1"/>
              <a:t>Cartilage</a:t>
            </a:r>
            <a:r>
              <a:rPr lang="en-US"/>
              <a:t> is a strong tissue that supports the body and is softer and more flexible than bone.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Paired fins gave fishes more control of body movement. </a:t>
            </a:r>
          </a:p>
          <a:p>
            <a:r>
              <a:rPr lang="en-US"/>
              <a:t>Tail fins and powerful muscles gave fishes greater thrust when swimming.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The Rise of Modern Fishes</a:t>
            </a:r>
          </a:p>
          <a:p>
            <a:pPr lvl="2"/>
            <a:r>
              <a:rPr lang="en-US"/>
              <a:t>Early jawed fishes soon disappeared, but left behind two major groups that continued to evolve and still survive today. </a:t>
            </a:r>
          </a:p>
          <a:p>
            <a:pPr lvl="2"/>
            <a:r>
              <a:rPr lang="en-US"/>
              <a:t>One group—the ancestors of modern sharks and rays—evolved a skeleton made of strong, resilient cartilage. </a:t>
            </a:r>
          </a:p>
          <a:p>
            <a:pPr lvl="2"/>
            <a:r>
              <a:rPr lang="en-US"/>
              <a:t>The other group evolved skeletons made of true bone.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are fishes adapted for life in water?</a:t>
            </a:r>
          </a:p>
          <a:p>
            <a:pPr lvl="1"/>
            <a:endParaRPr lang="en-US"/>
          </a:p>
        </p:txBody>
      </p:sp>
      <p:sp>
        <p:nvSpPr>
          <p:cNvPr id="1223686" name="Rectangle 6"/>
          <p:cNvSpPr>
            <a:spLocks noGrp="1" noChangeArrowheads="1"/>
          </p:cNvSpPr>
          <p:nvPr>
            <p:ph type="title"/>
          </p:nvPr>
        </p:nvSpPr>
        <p:spPr>
          <a:xfrm>
            <a:off x="3473450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Form and Function in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03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696325" cy="4619625"/>
          </a:xfrm>
        </p:spPr>
        <p:txBody>
          <a:bodyPr/>
          <a:lstStyle/>
          <a:p>
            <a:r>
              <a:rPr lang="en-US"/>
              <a:t>Form and Function in Fishes</a:t>
            </a:r>
          </a:p>
          <a:p>
            <a:pPr lvl="1"/>
            <a:r>
              <a:rPr lang="en-US"/>
              <a:t>Adaptations to aquatic life include various modes of feeding, specialized structures for gas exchange, and paired fins for locomotion.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>
                <a:solidFill>
                  <a:srgbClr val="008000"/>
                </a:solidFill>
              </a:rPr>
              <a:t>Feeding</a:t>
            </a:r>
            <a:endParaRPr lang="en-US"/>
          </a:p>
          <a:p>
            <a:pPr lvl="2"/>
            <a:r>
              <a:rPr lang="en-US"/>
              <a:t>Every mode of feeding is seen in fishes.</a:t>
            </a:r>
          </a:p>
          <a:p>
            <a:pPr lvl="2"/>
            <a:r>
              <a:rPr lang="en-US"/>
              <a:t>A single fish may exhibit several modes of feeding, depending on the type of food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4420" name="Picture 20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441700"/>
            <a:ext cx="5983287" cy="2976563"/>
          </a:xfrm>
          <a:prstGeom prst="rect">
            <a:avLst/>
          </a:prstGeom>
          <a:noFill/>
        </p:spPr>
      </p:pic>
      <p:sp>
        <p:nvSpPr>
          <p:cNvPr id="12544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544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642350" cy="4848225"/>
          </a:xfrm>
        </p:spPr>
        <p:txBody>
          <a:bodyPr/>
          <a:lstStyle/>
          <a:p>
            <a:r>
              <a:rPr lang="en-US"/>
              <a:t>Food passes through the mouth and esophagus, into the stomach.</a:t>
            </a:r>
          </a:p>
          <a:p>
            <a:r>
              <a:rPr lang="en-US"/>
              <a:t>In the stomach, the food is partially broken down. </a:t>
            </a:r>
          </a:p>
        </p:txBody>
      </p:sp>
      <p:sp>
        <p:nvSpPr>
          <p:cNvPr id="1254411" name="Rectangle 11"/>
          <p:cNvSpPr>
            <a:spLocks noChangeArrowheads="1"/>
          </p:cNvSpPr>
          <p:nvPr/>
        </p:nvSpPr>
        <p:spPr bwMode="auto">
          <a:xfrm>
            <a:off x="3603625" y="2955925"/>
            <a:ext cx="769938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4412" name="Rectangle 12"/>
          <p:cNvSpPr>
            <a:spLocks noChangeArrowheads="1"/>
          </p:cNvSpPr>
          <p:nvPr/>
        </p:nvSpPr>
        <p:spPr bwMode="auto">
          <a:xfrm>
            <a:off x="5081588" y="2882900"/>
            <a:ext cx="928687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4410" name="Text Box 10"/>
          <p:cNvSpPr txBox="1">
            <a:spLocks noChangeArrowheads="1"/>
          </p:cNvSpPr>
          <p:nvPr/>
        </p:nvSpPr>
        <p:spPr bwMode="auto">
          <a:xfrm>
            <a:off x="7721600" y="5006975"/>
            <a:ext cx="1201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Mouth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4409" name="Text Box 9"/>
          <p:cNvSpPr txBox="1">
            <a:spLocks noChangeArrowheads="1"/>
          </p:cNvSpPr>
          <p:nvPr/>
        </p:nvSpPr>
        <p:spPr bwMode="auto">
          <a:xfrm>
            <a:off x="5324475" y="2752725"/>
            <a:ext cx="226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Esophagus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4408" name="Text Box 8"/>
          <p:cNvSpPr txBox="1">
            <a:spLocks noChangeArrowheads="1"/>
          </p:cNvSpPr>
          <p:nvPr/>
        </p:nvSpPr>
        <p:spPr bwMode="auto">
          <a:xfrm>
            <a:off x="3644900" y="2909888"/>
            <a:ext cx="226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Stomach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254418" name="Line 18"/>
          <p:cNvSpPr>
            <a:spLocks noChangeShapeType="1"/>
          </p:cNvSpPr>
          <p:nvPr/>
        </p:nvSpPr>
        <p:spPr bwMode="auto">
          <a:xfrm flipV="1">
            <a:off x="4243388" y="3429000"/>
            <a:ext cx="42862" cy="159861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4419" name="Line 19"/>
          <p:cNvSpPr>
            <a:spLocks noChangeShapeType="1"/>
          </p:cNvSpPr>
          <p:nvPr/>
        </p:nvSpPr>
        <p:spPr bwMode="auto">
          <a:xfrm flipV="1">
            <a:off x="5311775" y="3089275"/>
            <a:ext cx="315913" cy="19716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4421" name="Line 21"/>
          <p:cNvSpPr>
            <a:spLocks noChangeShapeType="1"/>
          </p:cNvSpPr>
          <p:nvPr/>
        </p:nvSpPr>
        <p:spPr bwMode="auto">
          <a:xfrm flipH="1">
            <a:off x="7362825" y="5265738"/>
            <a:ext cx="4254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38380" name="Picture 12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001713" y="3519488"/>
            <a:ext cx="6223000" cy="3095625"/>
          </a:xfrm>
          <a:prstGeom prst="rect">
            <a:avLst/>
          </a:prstGeom>
          <a:noFill/>
        </p:spPr>
      </p:pic>
      <p:sp>
        <p:nvSpPr>
          <p:cNvPr id="133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33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642350" cy="4848225"/>
          </a:xfrm>
        </p:spPr>
        <p:txBody>
          <a:bodyPr/>
          <a:lstStyle/>
          <a:p>
            <a:r>
              <a:rPr lang="en-US"/>
              <a:t>In many fishes, the food is further processed in fingerlike pouches called pyloric ceca.</a:t>
            </a:r>
          </a:p>
          <a:p>
            <a:r>
              <a:rPr lang="en-US"/>
              <a:t>The pyloric ceca secretes digestive enzymes and absorbs nutrients from the digested food.</a:t>
            </a:r>
          </a:p>
        </p:txBody>
      </p:sp>
      <p:sp>
        <p:nvSpPr>
          <p:cNvPr id="1338375" name="Rectangle 7"/>
          <p:cNvSpPr>
            <a:spLocks noChangeArrowheads="1"/>
          </p:cNvSpPr>
          <p:nvPr/>
        </p:nvSpPr>
        <p:spPr bwMode="auto">
          <a:xfrm>
            <a:off x="4949825" y="3062288"/>
            <a:ext cx="479425" cy="3667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8376" name="Rectangle 8"/>
          <p:cNvSpPr>
            <a:spLocks noChangeArrowheads="1"/>
          </p:cNvSpPr>
          <p:nvPr/>
        </p:nvSpPr>
        <p:spPr bwMode="auto">
          <a:xfrm>
            <a:off x="4667250" y="3109913"/>
            <a:ext cx="1233488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8374" name="Text Box 6"/>
          <p:cNvSpPr txBox="1">
            <a:spLocks noChangeArrowheads="1"/>
          </p:cNvSpPr>
          <p:nvPr/>
        </p:nvSpPr>
        <p:spPr bwMode="auto">
          <a:xfrm>
            <a:off x="4398963" y="3203575"/>
            <a:ext cx="226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Pyloric</a:t>
            </a:r>
            <a:r>
              <a:rPr lang="en-US" sz="1800" b="0">
                <a:solidFill>
                  <a:schemeClr val="tx1"/>
                </a:solidFill>
                <a:effectLst/>
              </a:rPr>
              <a:t> </a:t>
            </a:r>
            <a:r>
              <a:rPr lang="en-US" sz="1800">
                <a:solidFill>
                  <a:schemeClr val="tx1"/>
                </a:solidFill>
                <a:effectLst/>
              </a:rPr>
              <a:t>cecum</a:t>
            </a:r>
            <a:r>
              <a:rPr lang="en-US" sz="1800" b="0">
                <a:solidFill>
                  <a:schemeClr val="tx1"/>
                </a:solidFill>
                <a:effectLst/>
              </a:rPr>
              <a:t>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38381" name="Line 13"/>
          <p:cNvSpPr>
            <a:spLocks noChangeShapeType="1"/>
          </p:cNvSpPr>
          <p:nvPr/>
        </p:nvSpPr>
        <p:spPr bwMode="auto">
          <a:xfrm flipH="1">
            <a:off x="4478338" y="3614738"/>
            <a:ext cx="469900" cy="15938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6469" name="Picture 21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441700"/>
            <a:ext cx="5983287" cy="2976563"/>
          </a:xfrm>
          <a:prstGeom prst="rect">
            <a:avLst/>
          </a:prstGeom>
          <a:noFill/>
        </p:spPr>
      </p:pic>
      <p:sp>
        <p:nvSpPr>
          <p:cNvPr id="12564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564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642350" cy="4848225"/>
          </a:xfrm>
        </p:spPr>
        <p:txBody>
          <a:bodyPr/>
          <a:lstStyle/>
          <a:p>
            <a:r>
              <a:rPr lang="en-US"/>
              <a:t>The liver and pancreas add enzymes and other digestive chemicals to the food as it moves through the digestive tract. </a:t>
            </a:r>
          </a:p>
        </p:txBody>
      </p:sp>
      <p:sp>
        <p:nvSpPr>
          <p:cNvPr id="1256460" name="Rectangle 12"/>
          <p:cNvSpPr>
            <a:spLocks noChangeArrowheads="1"/>
          </p:cNvSpPr>
          <p:nvPr/>
        </p:nvSpPr>
        <p:spPr bwMode="auto">
          <a:xfrm>
            <a:off x="3395663" y="5892800"/>
            <a:ext cx="3048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6461" name="Rectangle 13"/>
          <p:cNvSpPr>
            <a:spLocks noChangeArrowheads="1"/>
          </p:cNvSpPr>
          <p:nvPr/>
        </p:nvSpPr>
        <p:spPr bwMode="auto">
          <a:xfrm>
            <a:off x="4084638" y="6364288"/>
            <a:ext cx="704850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6462" name="Rectangle 14"/>
          <p:cNvSpPr>
            <a:spLocks noChangeArrowheads="1"/>
          </p:cNvSpPr>
          <p:nvPr/>
        </p:nvSpPr>
        <p:spPr bwMode="auto">
          <a:xfrm>
            <a:off x="5295900" y="6386513"/>
            <a:ext cx="704850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6463" name="Rectangle 15"/>
          <p:cNvSpPr>
            <a:spLocks noChangeArrowheads="1"/>
          </p:cNvSpPr>
          <p:nvPr/>
        </p:nvSpPr>
        <p:spPr bwMode="auto">
          <a:xfrm>
            <a:off x="4672013" y="6203950"/>
            <a:ext cx="704850" cy="160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6459" name="Text Box 11"/>
          <p:cNvSpPr txBox="1">
            <a:spLocks noChangeArrowheads="1"/>
          </p:cNvSpPr>
          <p:nvPr/>
        </p:nvSpPr>
        <p:spPr bwMode="auto">
          <a:xfrm>
            <a:off x="5727700" y="3062288"/>
            <a:ext cx="226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Liver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6458" name="Text Box 10"/>
          <p:cNvSpPr txBox="1">
            <a:spLocks noChangeArrowheads="1"/>
          </p:cNvSpPr>
          <p:nvPr/>
        </p:nvSpPr>
        <p:spPr bwMode="auto">
          <a:xfrm>
            <a:off x="1511300" y="6011863"/>
            <a:ext cx="226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Pancreas 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56470" name="Line 22"/>
          <p:cNvSpPr>
            <a:spLocks noChangeShapeType="1"/>
          </p:cNvSpPr>
          <p:nvPr/>
        </p:nvSpPr>
        <p:spPr bwMode="auto">
          <a:xfrm flipV="1">
            <a:off x="2586038" y="5454650"/>
            <a:ext cx="1985962" cy="6619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6471" name="Line 23"/>
          <p:cNvSpPr>
            <a:spLocks noChangeShapeType="1"/>
          </p:cNvSpPr>
          <p:nvPr/>
        </p:nvSpPr>
        <p:spPr bwMode="auto">
          <a:xfrm flipH="1">
            <a:off x="5329238" y="3429000"/>
            <a:ext cx="661987" cy="20891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65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3465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642350" cy="4848225"/>
          </a:xfrm>
        </p:spPr>
        <p:txBody>
          <a:bodyPr/>
          <a:lstStyle/>
          <a:p>
            <a:r>
              <a:rPr lang="en-US"/>
              <a:t>The intestine completes the process of digestion and nutrient absorption. </a:t>
            </a:r>
          </a:p>
        </p:txBody>
      </p:sp>
      <p:sp>
        <p:nvSpPr>
          <p:cNvPr id="1346565" name="Rectangle 5"/>
          <p:cNvSpPr>
            <a:spLocks noChangeArrowheads="1"/>
          </p:cNvSpPr>
          <p:nvPr/>
        </p:nvSpPr>
        <p:spPr bwMode="auto">
          <a:xfrm>
            <a:off x="3395663" y="5892800"/>
            <a:ext cx="3048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6566" name="Rectangle 6"/>
          <p:cNvSpPr>
            <a:spLocks noChangeArrowheads="1"/>
          </p:cNvSpPr>
          <p:nvPr/>
        </p:nvSpPr>
        <p:spPr bwMode="auto">
          <a:xfrm>
            <a:off x="4084638" y="6364288"/>
            <a:ext cx="704850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6567" name="Rectangle 7"/>
          <p:cNvSpPr>
            <a:spLocks noChangeArrowheads="1"/>
          </p:cNvSpPr>
          <p:nvPr/>
        </p:nvSpPr>
        <p:spPr bwMode="auto">
          <a:xfrm>
            <a:off x="5295900" y="6386513"/>
            <a:ext cx="704850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6568" name="Rectangle 8"/>
          <p:cNvSpPr>
            <a:spLocks noChangeArrowheads="1"/>
          </p:cNvSpPr>
          <p:nvPr/>
        </p:nvSpPr>
        <p:spPr bwMode="auto">
          <a:xfrm>
            <a:off x="4672013" y="6203950"/>
            <a:ext cx="704850" cy="160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6571" name="Text Box 11"/>
          <p:cNvSpPr txBox="1">
            <a:spLocks noChangeArrowheads="1"/>
          </p:cNvSpPr>
          <p:nvPr/>
        </p:nvSpPr>
        <p:spPr bwMode="auto">
          <a:xfrm>
            <a:off x="749300" y="2909888"/>
            <a:ext cx="226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Intestine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46575" name="Text Box 15"/>
          <p:cNvSpPr txBox="1">
            <a:spLocks noChangeArrowheads="1"/>
          </p:cNvSpPr>
          <p:nvPr/>
        </p:nvSpPr>
        <p:spPr bwMode="auto">
          <a:xfrm>
            <a:off x="3332163" y="3819525"/>
            <a:ext cx="3440112" cy="381000"/>
          </a:xfrm>
          <a:prstGeom prst="rect">
            <a:avLst/>
          </a:prstGeom>
          <a:solidFill>
            <a:srgbClr val="FFFF99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0">
                <a:solidFill>
                  <a:schemeClr val="tx1"/>
                </a:solidFill>
                <a:effectLst/>
              </a:rPr>
              <a:t>Only show “Intestine” label on this slide.</a:t>
            </a:r>
          </a:p>
        </p:txBody>
      </p:sp>
      <p:pic>
        <p:nvPicPr>
          <p:cNvPr id="1346581" name="Picture 21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441700"/>
            <a:ext cx="5983287" cy="2976563"/>
          </a:xfrm>
          <a:prstGeom prst="rect">
            <a:avLst/>
          </a:prstGeom>
          <a:noFill/>
        </p:spPr>
      </p:pic>
      <p:sp>
        <p:nvSpPr>
          <p:cNvPr id="1346582" name="Line 22"/>
          <p:cNvSpPr>
            <a:spLocks noChangeShapeType="1"/>
          </p:cNvSpPr>
          <p:nvPr/>
        </p:nvSpPr>
        <p:spPr bwMode="auto">
          <a:xfrm>
            <a:off x="1812925" y="3429000"/>
            <a:ext cx="2427288" cy="20256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486413" name="Picture 13" descr="30_o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8325" y="533400"/>
            <a:ext cx="5468938" cy="6056313"/>
          </a:xfrm>
          <a:prstGeom prst="rect">
            <a:avLst/>
          </a:prstGeom>
          <a:noFill/>
        </p:spPr>
      </p:pic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30-2 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48625" name="Picture 17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441700"/>
            <a:ext cx="5983287" cy="2976563"/>
          </a:xfrm>
          <a:prstGeom prst="rect">
            <a:avLst/>
          </a:prstGeom>
          <a:noFill/>
        </p:spPr>
      </p:pic>
      <p:sp>
        <p:nvSpPr>
          <p:cNvPr id="13486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3486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642350" cy="4848225"/>
          </a:xfrm>
        </p:spPr>
        <p:txBody>
          <a:bodyPr/>
          <a:lstStyle/>
          <a:p>
            <a:r>
              <a:rPr lang="en-US"/>
              <a:t>Undigested material is eliminated through the anus.</a:t>
            </a:r>
          </a:p>
        </p:txBody>
      </p:sp>
      <p:sp>
        <p:nvSpPr>
          <p:cNvPr id="1348613" name="Rectangle 5"/>
          <p:cNvSpPr>
            <a:spLocks noChangeArrowheads="1"/>
          </p:cNvSpPr>
          <p:nvPr/>
        </p:nvSpPr>
        <p:spPr bwMode="auto">
          <a:xfrm>
            <a:off x="3395663" y="5892800"/>
            <a:ext cx="3048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8614" name="Rectangle 6"/>
          <p:cNvSpPr>
            <a:spLocks noChangeArrowheads="1"/>
          </p:cNvSpPr>
          <p:nvPr/>
        </p:nvSpPr>
        <p:spPr bwMode="auto">
          <a:xfrm>
            <a:off x="4084638" y="6364288"/>
            <a:ext cx="704850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8615" name="Rectangle 7"/>
          <p:cNvSpPr>
            <a:spLocks noChangeArrowheads="1"/>
          </p:cNvSpPr>
          <p:nvPr/>
        </p:nvSpPr>
        <p:spPr bwMode="auto">
          <a:xfrm>
            <a:off x="5295900" y="6386513"/>
            <a:ext cx="704850" cy="160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8616" name="Rectangle 8"/>
          <p:cNvSpPr>
            <a:spLocks noChangeArrowheads="1"/>
          </p:cNvSpPr>
          <p:nvPr/>
        </p:nvSpPr>
        <p:spPr bwMode="auto">
          <a:xfrm>
            <a:off x="4672013" y="6203950"/>
            <a:ext cx="704850" cy="160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8620" name="Text Box 12"/>
          <p:cNvSpPr txBox="1">
            <a:spLocks noChangeArrowheads="1"/>
          </p:cNvSpPr>
          <p:nvPr/>
        </p:nvSpPr>
        <p:spPr bwMode="auto">
          <a:xfrm>
            <a:off x="488950" y="5407025"/>
            <a:ext cx="226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Anus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48632" name="Line 24"/>
          <p:cNvSpPr>
            <a:spLocks noChangeShapeType="1"/>
          </p:cNvSpPr>
          <p:nvPr/>
        </p:nvSpPr>
        <p:spPr bwMode="auto">
          <a:xfrm flipV="1">
            <a:off x="1166813" y="5581650"/>
            <a:ext cx="2538412" cy="17303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8510" name="Picture 14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441700"/>
            <a:ext cx="5983287" cy="2976563"/>
          </a:xfrm>
          <a:prstGeom prst="rect">
            <a:avLst/>
          </a:prstGeom>
          <a:noFill/>
        </p:spPr>
      </p:pic>
      <p:sp>
        <p:nvSpPr>
          <p:cNvPr id="125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547100" cy="4848225"/>
          </a:xfrm>
          <a:noFill/>
        </p:spPr>
        <p:txBody>
          <a:bodyPr/>
          <a:lstStyle/>
          <a:p>
            <a:pPr lvl="1"/>
            <a:r>
              <a:rPr lang="en-US"/>
              <a:t>Respiration</a:t>
            </a:r>
          </a:p>
          <a:p>
            <a:pPr lvl="2"/>
            <a:r>
              <a:rPr lang="en-US"/>
              <a:t>Most fishes exchange gases using gills located on either side of the pharynx.</a:t>
            </a:r>
          </a:p>
        </p:txBody>
      </p:sp>
      <p:sp>
        <p:nvSpPr>
          <p:cNvPr id="1258502" name="Text Box 6"/>
          <p:cNvSpPr txBox="1">
            <a:spLocks noChangeArrowheads="1"/>
          </p:cNvSpPr>
          <p:nvPr/>
        </p:nvSpPr>
        <p:spPr bwMode="auto">
          <a:xfrm>
            <a:off x="5761038" y="2957513"/>
            <a:ext cx="226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Gills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258511" name="Line 15"/>
          <p:cNvSpPr>
            <a:spLocks noChangeShapeType="1"/>
          </p:cNvSpPr>
          <p:nvPr/>
        </p:nvSpPr>
        <p:spPr bwMode="auto">
          <a:xfrm flipH="1">
            <a:off x="5675313" y="3429000"/>
            <a:ext cx="300037" cy="17113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0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3506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3050" y="968375"/>
            <a:ext cx="8547100" cy="4848225"/>
          </a:xfrm>
          <a:noFill/>
        </p:spPr>
        <p:txBody>
          <a:bodyPr/>
          <a:lstStyle/>
          <a:p>
            <a:pPr lvl="2"/>
            <a:r>
              <a:rPr lang="en-US"/>
              <a:t>Fishes use their gills to exchange gases by pulling oxygen-rich water in through their mouths, pumping it over their gill filaments, and pushing oxygen-poor water out through openings in the sides of the pharynx.</a:t>
            </a:r>
          </a:p>
        </p:txBody>
      </p:sp>
      <p:pic>
        <p:nvPicPr>
          <p:cNvPr id="1350666" name="Picture 10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441700"/>
            <a:ext cx="5983287" cy="2976563"/>
          </a:xfrm>
          <a:prstGeom prst="rect">
            <a:avLst/>
          </a:prstGeom>
          <a:noFill/>
        </p:spPr>
      </p:pic>
      <p:sp>
        <p:nvSpPr>
          <p:cNvPr id="1350668" name="Text Box 12"/>
          <p:cNvSpPr txBox="1">
            <a:spLocks noChangeArrowheads="1"/>
          </p:cNvSpPr>
          <p:nvPr/>
        </p:nvSpPr>
        <p:spPr bwMode="auto">
          <a:xfrm>
            <a:off x="5761038" y="2957513"/>
            <a:ext cx="226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Gills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50669" name="Line 13"/>
          <p:cNvSpPr>
            <a:spLocks noChangeShapeType="1"/>
          </p:cNvSpPr>
          <p:nvPr/>
        </p:nvSpPr>
        <p:spPr bwMode="auto">
          <a:xfrm flipH="1">
            <a:off x="5675313" y="3429000"/>
            <a:ext cx="300037" cy="17113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5762625"/>
          </a:xfrm>
          <a:noFill/>
        </p:spPr>
        <p:txBody>
          <a:bodyPr/>
          <a:lstStyle/>
          <a:p>
            <a:pPr lvl="1"/>
            <a:r>
              <a:rPr lang="en-US"/>
              <a:t>Circulation</a:t>
            </a:r>
          </a:p>
          <a:p>
            <a:pPr lvl="2"/>
            <a:r>
              <a:rPr lang="en-US"/>
              <a:t>Fishes have closed circulatory systems with a heart that pumps blood around the body in a single loop from the heart to the gills, from the gills to the rest of the body, and then back to the heart.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0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5762625"/>
          </a:xfrm>
          <a:noFill/>
        </p:spPr>
        <p:txBody>
          <a:bodyPr/>
          <a:lstStyle/>
          <a:p>
            <a:pPr lvl="2">
              <a:lnSpc>
                <a:spcPct val="90000"/>
              </a:lnSpc>
            </a:pPr>
            <a:r>
              <a:rPr lang="en-US"/>
              <a:t>In most fishes, the heart has four parts:</a:t>
            </a:r>
          </a:p>
          <a:p>
            <a:pPr lvl="3">
              <a:lnSpc>
                <a:spcPct val="90000"/>
              </a:lnSpc>
            </a:pPr>
            <a:r>
              <a:rPr lang="en-US"/>
              <a:t>the sinus venosus</a:t>
            </a:r>
          </a:p>
          <a:p>
            <a:pPr lvl="3">
              <a:lnSpc>
                <a:spcPct val="90000"/>
              </a:lnSpc>
            </a:pPr>
            <a:r>
              <a:rPr lang="en-US"/>
              <a:t>the atrium</a:t>
            </a:r>
          </a:p>
          <a:p>
            <a:pPr lvl="3">
              <a:lnSpc>
                <a:spcPct val="90000"/>
              </a:lnSpc>
            </a:pPr>
            <a:r>
              <a:rPr lang="en-US"/>
              <a:t>the ventricle</a:t>
            </a:r>
          </a:p>
          <a:p>
            <a:pPr lvl="3">
              <a:lnSpc>
                <a:spcPct val="90000"/>
              </a:lnSpc>
            </a:pPr>
            <a:r>
              <a:rPr lang="en-US"/>
              <a:t>the bulbus arteriosis</a:t>
            </a:r>
          </a:p>
          <a:p>
            <a:pPr lvl="1">
              <a:lnSpc>
                <a:spcPct val="75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25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pic>
        <p:nvPicPr>
          <p:cNvPr id="1262604" name="Picture 12" descr="ch30_section02_slide23"/>
          <p:cNvPicPr>
            <a:picLocks noChangeAspect="1" noChangeArrowheads="1"/>
          </p:cNvPicPr>
          <p:nvPr/>
        </p:nvPicPr>
        <p:blipFill>
          <a:blip r:embed="rId3" cstate="print"/>
          <a:srcRect b="20338"/>
          <a:stretch>
            <a:fillRect/>
          </a:stretch>
        </p:blipFill>
        <p:spPr bwMode="auto">
          <a:xfrm>
            <a:off x="1376363" y="1349375"/>
            <a:ext cx="6323012" cy="3967163"/>
          </a:xfrm>
          <a:prstGeom prst="rect">
            <a:avLst/>
          </a:prstGeom>
          <a:noFill/>
        </p:spPr>
      </p:pic>
      <p:sp>
        <p:nvSpPr>
          <p:cNvPr id="1262605" name="Rectangle 13"/>
          <p:cNvSpPr>
            <a:spLocks noChangeArrowheads="1"/>
          </p:cNvSpPr>
          <p:nvPr/>
        </p:nvSpPr>
        <p:spPr bwMode="auto">
          <a:xfrm>
            <a:off x="5545138" y="1408113"/>
            <a:ext cx="420687" cy="2619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2606" name="Rectangle 14"/>
          <p:cNvSpPr>
            <a:spLocks noChangeArrowheads="1"/>
          </p:cNvSpPr>
          <p:nvPr/>
        </p:nvSpPr>
        <p:spPr bwMode="auto">
          <a:xfrm>
            <a:off x="6408738" y="1530350"/>
            <a:ext cx="1000125" cy="623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2607" name="Rectangle 15"/>
          <p:cNvSpPr>
            <a:spLocks noChangeArrowheads="1"/>
          </p:cNvSpPr>
          <p:nvPr/>
        </p:nvSpPr>
        <p:spPr bwMode="auto">
          <a:xfrm>
            <a:off x="1844675" y="2190750"/>
            <a:ext cx="1000125" cy="623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2603" name="Text Box 11"/>
          <p:cNvSpPr txBox="1">
            <a:spLocks noChangeArrowheads="1"/>
          </p:cNvSpPr>
          <p:nvPr/>
        </p:nvSpPr>
        <p:spPr bwMode="auto">
          <a:xfrm>
            <a:off x="1620838" y="1979613"/>
            <a:ext cx="14128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Body muscle circulation </a:t>
            </a:r>
          </a:p>
        </p:txBody>
      </p:sp>
      <p:sp>
        <p:nvSpPr>
          <p:cNvPr id="1262601" name="Text Box 9"/>
          <p:cNvSpPr txBox="1">
            <a:spLocks noChangeArrowheads="1"/>
          </p:cNvSpPr>
          <p:nvPr/>
        </p:nvSpPr>
        <p:spPr bwMode="auto">
          <a:xfrm>
            <a:off x="6372225" y="1354138"/>
            <a:ext cx="15446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Brain and head circulation </a:t>
            </a:r>
          </a:p>
        </p:txBody>
      </p:sp>
      <p:sp>
        <p:nvSpPr>
          <p:cNvPr id="1262608" name="Rectangle 16"/>
          <p:cNvSpPr>
            <a:spLocks noChangeArrowheads="1"/>
          </p:cNvSpPr>
          <p:nvPr/>
        </p:nvSpPr>
        <p:spPr bwMode="auto">
          <a:xfrm>
            <a:off x="5100638" y="4970463"/>
            <a:ext cx="58102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2609" name="Rectangle 17"/>
          <p:cNvSpPr>
            <a:spLocks noChangeArrowheads="1"/>
          </p:cNvSpPr>
          <p:nvPr/>
        </p:nvSpPr>
        <p:spPr bwMode="auto">
          <a:xfrm>
            <a:off x="2960688" y="4600575"/>
            <a:ext cx="827087" cy="668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2600" name="Text Box 8"/>
          <p:cNvSpPr txBox="1">
            <a:spLocks noChangeArrowheads="1"/>
          </p:cNvSpPr>
          <p:nvPr/>
        </p:nvSpPr>
        <p:spPr bwMode="auto">
          <a:xfrm>
            <a:off x="5059363" y="4913313"/>
            <a:ext cx="389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Heart </a:t>
            </a:r>
          </a:p>
        </p:txBody>
      </p:sp>
      <p:sp>
        <p:nvSpPr>
          <p:cNvPr id="1262599" name="Text Box 7"/>
          <p:cNvSpPr txBox="1">
            <a:spLocks noChangeArrowheads="1"/>
          </p:cNvSpPr>
          <p:nvPr/>
        </p:nvSpPr>
        <p:spPr bwMode="auto">
          <a:xfrm>
            <a:off x="2495550" y="4718050"/>
            <a:ext cx="2239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Digestive system circulation </a:t>
            </a:r>
          </a:p>
        </p:txBody>
      </p:sp>
      <p:sp>
        <p:nvSpPr>
          <p:cNvPr id="1262602" name="Text Box 10"/>
          <p:cNvSpPr txBox="1">
            <a:spLocks noChangeArrowheads="1"/>
          </p:cNvSpPr>
          <p:nvPr/>
        </p:nvSpPr>
        <p:spPr bwMode="auto">
          <a:xfrm>
            <a:off x="5419725" y="1355725"/>
            <a:ext cx="3895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Gills  </a:t>
            </a:r>
          </a:p>
        </p:txBody>
      </p:sp>
      <p:pic>
        <p:nvPicPr>
          <p:cNvPr id="1262612" name="Picture 20" descr="ch30_section02_slide23"/>
          <p:cNvPicPr>
            <a:picLocks noChangeAspect="1" noChangeArrowheads="1"/>
          </p:cNvPicPr>
          <p:nvPr/>
        </p:nvPicPr>
        <p:blipFill>
          <a:blip r:embed="rId3" cstate="print"/>
          <a:srcRect l="22543" t="82222" r="18611" b="2716"/>
          <a:stretch>
            <a:fillRect/>
          </a:stretch>
        </p:blipFill>
        <p:spPr bwMode="auto">
          <a:xfrm>
            <a:off x="1552575" y="5357813"/>
            <a:ext cx="6070600" cy="1223962"/>
          </a:xfrm>
          <a:prstGeom prst="rect">
            <a:avLst/>
          </a:prstGeom>
          <a:noFill/>
        </p:spPr>
      </p:pic>
      <p:sp>
        <p:nvSpPr>
          <p:cNvPr id="126259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Circulation in a Fish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46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646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Oxygen-poor blood from the veins collects in the sinus venosus.</a:t>
            </a:r>
          </a:p>
        </p:txBody>
      </p:sp>
      <p:sp>
        <p:nvSpPr>
          <p:cNvPr id="1264649" name="Rectangle 9"/>
          <p:cNvSpPr>
            <a:spLocks noChangeArrowheads="1"/>
          </p:cNvSpPr>
          <p:nvPr/>
        </p:nvSpPr>
        <p:spPr bwMode="auto">
          <a:xfrm>
            <a:off x="4572000" y="1465263"/>
            <a:ext cx="2336800" cy="10302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4648" name="Text Box 8"/>
          <p:cNvSpPr txBox="1">
            <a:spLocks noChangeArrowheads="1"/>
          </p:cNvSpPr>
          <p:nvPr/>
        </p:nvSpPr>
        <p:spPr bwMode="auto">
          <a:xfrm>
            <a:off x="4572000" y="1558925"/>
            <a:ext cx="3314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>
                <a:solidFill>
                  <a:schemeClr val="tx1"/>
                </a:solidFill>
                <a:effectLst/>
              </a:rPr>
              <a:t> </a:t>
            </a:r>
            <a:r>
              <a:rPr lang="en-US" sz="2400">
                <a:solidFill>
                  <a:schemeClr val="tx1"/>
                </a:solidFill>
                <a:effectLst/>
              </a:rPr>
              <a:t>Sinus Venosus</a:t>
            </a:r>
            <a:endParaRPr lang="en-US" sz="24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64657" name="Picture 17" descr="Untitled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27" r="6226"/>
          <a:stretch>
            <a:fillRect/>
          </a:stretch>
        </p:blipFill>
        <p:spPr bwMode="auto">
          <a:xfrm>
            <a:off x="4300538" y="2073275"/>
            <a:ext cx="4532312" cy="2470150"/>
          </a:xfrm>
          <a:prstGeom prst="rect">
            <a:avLst/>
          </a:prstGeom>
          <a:noFill/>
        </p:spPr>
      </p:pic>
      <p:sp>
        <p:nvSpPr>
          <p:cNvPr id="1264658" name="Line 18"/>
          <p:cNvSpPr>
            <a:spLocks noChangeShapeType="1"/>
          </p:cNvSpPr>
          <p:nvPr/>
        </p:nvSpPr>
        <p:spPr bwMode="auto">
          <a:xfrm flipH="1">
            <a:off x="5407025" y="1954213"/>
            <a:ext cx="95250" cy="8683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66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666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The </a:t>
            </a:r>
            <a:r>
              <a:rPr lang="en-US" b="1"/>
              <a:t>atrium</a:t>
            </a:r>
            <a:r>
              <a:rPr lang="en-US"/>
              <a:t> is a large muscular chamber that serves as a one-way compartment for blood that is about to enter the ventricle.</a:t>
            </a:r>
          </a:p>
          <a:p>
            <a:r>
              <a:rPr lang="en-US"/>
              <a:t>Blood enters the atrium and flows to the ventricle.</a:t>
            </a:r>
          </a:p>
        </p:txBody>
      </p:sp>
      <p:pic>
        <p:nvPicPr>
          <p:cNvPr id="1266703" name="Picture 15" descr="Untitled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27" r="6226"/>
          <a:stretch>
            <a:fillRect/>
          </a:stretch>
        </p:blipFill>
        <p:spPr bwMode="auto">
          <a:xfrm>
            <a:off x="4300538" y="2073275"/>
            <a:ext cx="4532312" cy="2470150"/>
          </a:xfrm>
          <a:prstGeom prst="rect">
            <a:avLst/>
          </a:prstGeom>
          <a:noFill/>
        </p:spPr>
      </p:pic>
      <p:sp>
        <p:nvSpPr>
          <p:cNvPr id="1266696" name="Text Box 8"/>
          <p:cNvSpPr txBox="1">
            <a:spLocks noChangeArrowheads="1"/>
          </p:cNvSpPr>
          <p:nvPr/>
        </p:nvSpPr>
        <p:spPr bwMode="auto">
          <a:xfrm>
            <a:off x="6870700" y="1357313"/>
            <a:ext cx="33147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Atrium</a:t>
            </a:r>
          </a:p>
          <a:p>
            <a:pPr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66704" name="Line 16"/>
          <p:cNvSpPr>
            <a:spLocks noChangeShapeType="1"/>
          </p:cNvSpPr>
          <p:nvPr/>
        </p:nvSpPr>
        <p:spPr bwMode="auto">
          <a:xfrm flipH="1">
            <a:off x="6842125" y="1765300"/>
            <a:ext cx="584200" cy="9620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87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687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103688" cy="4848225"/>
          </a:xfrm>
        </p:spPr>
        <p:txBody>
          <a:bodyPr/>
          <a:lstStyle/>
          <a:p>
            <a:r>
              <a:rPr lang="en-US"/>
              <a:t>The </a:t>
            </a:r>
            <a:r>
              <a:rPr lang="en-US" b="1"/>
              <a:t>ventricle</a:t>
            </a:r>
            <a:r>
              <a:rPr lang="en-US"/>
              <a:t> is a thick-walled, muscular chamber that is the actual pumping portion of the heart.</a:t>
            </a:r>
          </a:p>
          <a:p>
            <a:r>
              <a:rPr lang="en-US"/>
              <a:t>The ventricle pumps blood into the bulbus arteriosus.</a:t>
            </a:r>
          </a:p>
        </p:txBody>
      </p:sp>
      <p:sp>
        <p:nvSpPr>
          <p:cNvPr id="1268745" name="Rectangle 9"/>
          <p:cNvSpPr>
            <a:spLocks noChangeArrowheads="1"/>
          </p:cNvSpPr>
          <p:nvPr/>
        </p:nvSpPr>
        <p:spPr bwMode="auto">
          <a:xfrm>
            <a:off x="3962400" y="3986213"/>
            <a:ext cx="2322513" cy="12049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8746" name="Rectangle 10"/>
          <p:cNvSpPr>
            <a:spLocks noChangeArrowheads="1"/>
          </p:cNvSpPr>
          <p:nvPr/>
        </p:nvSpPr>
        <p:spPr bwMode="auto">
          <a:xfrm>
            <a:off x="3716338" y="3630613"/>
            <a:ext cx="1625600" cy="682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8744" name="Text Box 8"/>
          <p:cNvSpPr txBox="1">
            <a:spLocks noChangeArrowheads="1"/>
          </p:cNvSpPr>
          <p:nvPr/>
        </p:nvSpPr>
        <p:spPr bwMode="auto">
          <a:xfrm>
            <a:off x="4572000" y="4846638"/>
            <a:ext cx="3314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Ventricle</a:t>
            </a:r>
            <a:r>
              <a:rPr lang="en-US" sz="1800" b="0">
                <a:solidFill>
                  <a:schemeClr val="tx1"/>
                </a:solidFill>
                <a:effectLst/>
              </a:rPr>
              <a:t> </a:t>
            </a:r>
            <a:r>
              <a:rPr 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pic>
        <p:nvPicPr>
          <p:cNvPr id="1268751" name="Picture 15" descr="Untitled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27" r="6226"/>
          <a:stretch>
            <a:fillRect/>
          </a:stretch>
        </p:blipFill>
        <p:spPr bwMode="auto">
          <a:xfrm>
            <a:off x="4300538" y="2073275"/>
            <a:ext cx="4532312" cy="2470150"/>
          </a:xfrm>
          <a:prstGeom prst="rect">
            <a:avLst/>
          </a:prstGeom>
          <a:noFill/>
        </p:spPr>
      </p:pic>
      <p:sp>
        <p:nvSpPr>
          <p:cNvPr id="1268752" name="Line 16"/>
          <p:cNvSpPr>
            <a:spLocks noChangeShapeType="1"/>
          </p:cNvSpPr>
          <p:nvPr/>
        </p:nvSpPr>
        <p:spPr bwMode="auto">
          <a:xfrm flipV="1">
            <a:off x="5549900" y="3925888"/>
            <a:ext cx="803275" cy="10080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07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707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The bulbus arteriosus moves blood into the ventral aorta and toward the gills.</a:t>
            </a:r>
          </a:p>
        </p:txBody>
      </p:sp>
      <p:sp>
        <p:nvSpPr>
          <p:cNvPr id="1270794" name="Rectangle 10"/>
          <p:cNvSpPr>
            <a:spLocks noChangeArrowheads="1"/>
          </p:cNvSpPr>
          <p:nvPr/>
        </p:nvSpPr>
        <p:spPr bwMode="auto">
          <a:xfrm>
            <a:off x="4984750" y="3836988"/>
            <a:ext cx="1816100" cy="755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792" name="Text Box 8"/>
          <p:cNvSpPr txBox="1">
            <a:spLocks noChangeArrowheads="1"/>
          </p:cNvSpPr>
          <p:nvPr/>
        </p:nvSpPr>
        <p:spPr bwMode="auto">
          <a:xfrm>
            <a:off x="5829300" y="1276350"/>
            <a:ext cx="3314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Bulbus arteriosus</a:t>
            </a:r>
            <a:endParaRPr lang="en-US" sz="24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70799" name="Picture 15" descr="Untitled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27" r="6226"/>
          <a:stretch>
            <a:fillRect/>
          </a:stretch>
        </p:blipFill>
        <p:spPr bwMode="auto">
          <a:xfrm>
            <a:off x="4300538" y="2073275"/>
            <a:ext cx="4532312" cy="2470150"/>
          </a:xfrm>
          <a:prstGeom prst="rect">
            <a:avLst/>
          </a:prstGeom>
          <a:noFill/>
        </p:spPr>
      </p:pic>
      <p:sp>
        <p:nvSpPr>
          <p:cNvPr id="1270800" name="Line 16"/>
          <p:cNvSpPr>
            <a:spLocks noChangeShapeType="1"/>
          </p:cNvSpPr>
          <p:nvPr/>
        </p:nvSpPr>
        <p:spPr bwMode="auto">
          <a:xfrm>
            <a:off x="7945438" y="1717675"/>
            <a:ext cx="173037" cy="214471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Fish?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are the basic characteristics of fishes?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5762625"/>
          </a:xfrm>
          <a:noFill/>
        </p:spPr>
        <p:txBody>
          <a:bodyPr/>
          <a:lstStyle/>
          <a:p>
            <a:pPr lvl="1"/>
            <a:r>
              <a:rPr lang="en-US"/>
              <a:t>Excretion</a:t>
            </a:r>
          </a:p>
          <a:p>
            <a:pPr lvl="2"/>
            <a:r>
              <a:rPr lang="en-US"/>
              <a:t>Fishes eliminate nitrogenous wastes in the form of ammonia.</a:t>
            </a:r>
          </a:p>
          <a:p>
            <a:pPr lvl="2"/>
            <a:r>
              <a:rPr lang="en-US"/>
              <a:t>Some wastes diffuse through the gills into the surrounding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48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7488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Others wastes are removed by kidneys.</a:t>
            </a:r>
          </a:p>
          <a:p>
            <a:r>
              <a:rPr lang="en-US"/>
              <a:t>The kidneys of marine fishes concentrate wastes and return water to the body.</a:t>
            </a:r>
          </a:p>
        </p:txBody>
      </p:sp>
      <p:sp>
        <p:nvSpPr>
          <p:cNvPr id="1274890" name="Rectangle 10"/>
          <p:cNvSpPr>
            <a:spLocks noChangeArrowheads="1"/>
          </p:cNvSpPr>
          <p:nvPr/>
        </p:nvSpPr>
        <p:spPr bwMode="auto">
          <a:xfrm>
            <a:off x="1817688" y="2879725"/>
            <a:ext cx="987425" cy="239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4896" name="Text Box 16"/>
          <p:cNvSpPr txBox="1">
            <a:spLocks noChangeArrowheads="1"/>
          </p:cNvSpPr>
          <p:nvPr/>
        </p:nvSpPr>
        <p:spPr bwMode="auto">
          <a:xfrm>
            <a:off x="1885950" y="2690813"/>
            <a:ext cx="119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Kidney   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pic>
        <p:nvPicPr>
          <p:cNvPr id="1274897" name="Picture 17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298825"/>
            <a:ext cx="5983287" cy="2976563"/>
          </a:xfrm>
          <a:prstGeom prst="rect">
            <a:avLst/>
          </a:prstGeom>
          <a:noFill/>
        </p:spPr>
      </p:pic>
      <p:sp>
        <p:nvSpPr>
          <p:cNvPr id="1274898" name="Line 18"/>
          <p:cNvSpPr>
            <a:spLocks noChangeShapeType="1"/>
          </p:cNvSpPr>
          <p:nvPr/>
        </p:nvSpPr>
        <p:spPr bwMode="auto">
          <a:xfrm>
            <a:off x="2474913" y="3009900"/>
            <a:ext cx="1387475" cy="160813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35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kidneys of freshwater fishes pump out dilute urine.</a:t>
            </a:r>
          </a:p>
        </p:txBody>
      </p:sp>
      <p:sp>
        <p:nvSpPr>
          <p:cNvPr id="1354757" name="Rectangle 5"/>
          <p:cNvSpPr>
            <a:spLocks noChangeArrowheads="1"/>
          </p:cNvSpPr>
          <p:nvPr/>
        </p:nvSpPr>
        <p:spPr bwMode="auto">
          <a:xfrm>
            <a:off x="1751013" y="2911475"/>
            <a:ext cx="987425" cy="239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4758" name="Text Box 6"/>
          <p:cNvSpPr txBox="1">
            <a:spLocks noChangeArrowheads="1"/>
          </p:cNvSpPr>
          <p:nvPr/>
        </p:nvSpPr>
        <p:spPr bwMode="auto">
          <a:xfrm>
            <a:off x="1885950" y="2690813"/>
            <a:ext cx="119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Kidney   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pic>
        <p:nvPicPr>
          <p:cNvPr id="1354759" name="Picture 7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298825"/>
            <a:ext cx="5983287" cy="2976563"/>
          </a:xfrm>
          <a:prstGeom prst="rect">
            <a:avLst/>
          </a:prstGeom>
          <a:noFill/>
        </p:spPr>
      </p:pic>
      <p:sp>
        <p:nvSpPr>
          <p:cNvPr id="1354760" name="Line 8"/>
          <p:cNvSpPr>
            <a:spLocks noChangeShapeType="1"/>
          </p:cNvSpPr>
          <p:nvPr/>
        </p:nvSpPr>
        <p:spPr bwMode="auto">
          <a:xfrm>
            <a:off x="2474913" y="3009900"/>
            <a:ext cx="1387475" cy="160813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76935" name="Rectangle 7"/>
          <p:cNvSpPr>
            <a:spLocks noChangeArrowheads="1"/>
          </p:cNvSpPr>
          <p:nvPr/>
        </p:nvSpPr>
        <p:spPr bwMode="auto">
          <a:xfrm>
            <a:off x="7851775" y="2582863"/>
            <a:ext cx="928688" cy="247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1"/>
            <a:r>
              <a:rPr lang="en-US"/>
              <a:t>Response </a:t>
            </a:r>
          </a:p>
          <a:p>
            <a:pPr lvl="2"/>
            <a:r>
              <a:rPr lang="en-US"/>
              <a:t>Fishes have well-developed nervous systems organized around a brain. </a:t>
            </a:r>
          </a:p>
        </p:txBody>
      </p:sp>
      <p:pic>
        <p:nvPicPr>
          <p:cNvPr id="1276940" name="Picture 12" descr="fish"/>
          <p:cNvPicPr>
            <a:picLocks noChangeAspect="1" noChangeArrowheads="1"/>
          </p:cNvPicPr>
          <p:nvPr/>
        </p:nvPicPr>
        <p:blipFill>
          <a:blip r:embed="rId3" cstate="print"/>
          <a:srcRect l="1802" t="5841" r="1802" b="5840"/>
          <a:stretch>
            <a:fillRect/>
          </a:stretch>
        </p:blipFill>
        <p:spPr bwMode="auto">
          <a:xfrm>
            <a:off x="1262063" y="3298825"/>
            <a:ext cx="5983287" cy="2976563"/>
          </a:xfrm>
          <a:prstGeom prst="rect">
            <a:avLst/>
          </a:prstGeom>
          <a:noFill/>
        </p:spPr>
      </p:pic>
      <p:sp>
        <p:nvSpPr>
          <p:cNvPr id="1276941" name="Line 13"/>
          <p:cNvSpPr>
            <a:spLocks noChangeShapeType="1"/>
          </p:cNvSpPr>
          <p:nvPr/>
        </p:nvSpPr>
        <p:spPr bwMode="auto">
          <a:xfrm flipH="1">
            <a:off x="5976938" y="3530600"/>
            <a:ext cx="473075" cy="99695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6934" name="Text Box 6"/>
          <p:cNvSpPr txBox="1">
            <a:spLocks noChangeArrowheads="1"/>
          </p:cNvSpPr>
          <p:nvPr/>
        </p:nvSpPr>
        <p:spPr bwMode="auto">
          <a:xfrm>
            <a:off x="6199188" y="3101975"/>
            <a:ext cx="331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Brain </a:t>
            </a:r>
            <a:r>
              <a:rPr 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89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7898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The olfactory bulbs are involved with the sense of smell, or olfaction. </a:t>
            </a:r>
          </a:p>
        </p:txBody>
      </p:sp>
      <p:pic>
        <p:nvPicPr>
          <p:cNvPr id="1278994" name="Picture 18" descr="FISHBRAINS"/>
          <p:cNvPicPr>
            <a:picLocks noChangeAspect="1" noChangeArrowheads="1"/>
          </p:cNvPicPr>
          <p:nvPr/>
        </p:nvPicPr>
        <p:blipFill>
          <a:blip r:embed="rId3" cstate="print"/>
          <a:srcRect l="10770" t="3636" r="19736"/>
          <a:stretch>
            <a:fillRect/>
          </a:stretch>
        </p:blipFill>
        <p:spPr bwMode="auto">
          <a:xfrm>
            <a:off x="5265738" y="925513"/>
            <a:ext cx="1833562" cy="5005387"/>
          </a:xfrm>
          <a:prstGeom prst="rect">
            <a:avLst/>
          </a:prstGeom>
          <a:noFill/>
        </p:spPr>
      </p:pic>
      <p:sp>
        <p:nvSpPr>
          <p:cNvPr id="1278995" name="Line 19"/>
          <p:cNvSpPr>
            <a:spLocks noChangeShapeType="1"/>
          </p:cNvSpPr>
          <p:nvPr/>
        </p:nvSpPr>
        <p:spPr bwMode="auto">
          <a:xfrm>
            <a:off x="6557963" y="1703388"/>
            <a:ext cx="8524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8996" name="Text Box 20"/>
          <p:cNvSpPr txBox="1">
            <a:spLocks noChangeArrowheads="1"/>
          </p:cNvSpPr>
          <p:nvPr/>
        </p:nvSpPr>
        <p:spPr bwMode="auto">
          <a:xfrm>
            <a:off x="7389813" y="1571625"/>
            <a:ext cx="1190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Olfactory bulb   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10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810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In most vertebrates, the </a:t>
            </a:r>
            <a:r>
              <a:rPr lang="en-US" b="1"/>
              <a:t>cerebrum</a:t>
            </a:r>
            <a:r>
              <a:rPr lang="en-US"/>
              <a:t> is responsible for all the voluntary activities of the body.</a:t>
            </a:r>
          </a:p>
          <a:p>
            <a:r>
              <a:rPr lang="en-US"/>
              <a:t>In fishes, however, the cerebrum primarily processes the sense of smell.</a:t>
            </a:r>
          </a:p>
        </p:txBody>
      </p:sp>
      <p:pic>
        <p:nvPicPr>
          <p:cNvPr id="1281037" name="Picture 13" descr="FISHBRAINS"/>
          <p:cNvPicPr>
            <a:picLocks noChangeAspect="1" noChangeArrowheads="1"/>
          </p:cNvPicPr>
          <p:nvPr/>
        </p:nvPicPr>
        <p:blipFill>
          <a:blip r:embed="rId3" cstate="print"/>
          <a:srcRect l="10770" t="3636" r="19736"/>
          <a:stretch>
            <a:fillRect/>
          </a:stretch>
        </p:blipFill>
        <p:spPr bwMode="auto">
          <a:xfrm>
            <a:off x="5265738" y="925513"/>
            <a:ext cx="1833562" cy="5005387"/>
          </a:xfrm>
          <a:prstGeom prst="rect">
            <a:avLst/>
          </a:prstGeom>
          <a:noFill/>
        </p:spPr>
      </p:pic>
      <p:sp>
        <p:nvSpPr>
          <p:cNvPr id="1281038" name="Line 14"/>
          <p:cNvSpPr>
            <a:spLocks noChangeShapeType="1"/>
          </p:cNvSpPr>
          <p:nvPr/>
        </p:nvSpPr>
        <p:spPr bwMode="auto">
          <a:xfrm>
            <a:off x="6496050" y="2490788"/>
            <a:ext cx="5191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1039" name="Text Box 15"/>
          <p:cNvSpPr txBox="1">
            <a:spLocks noChangeArrowheads="1"/>
          </p:cNvSpPr>
          <p:nvPr/>
        </p:nvSpPr>
        <p:spPr bwMode="auto">
          <a:xfrm>
            <a:off x="6978650" y="2265363"/>
            <a:ext cx="139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Cerebrum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30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830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The optic lobes process information from the eyes. </a:t>
            </a:r>
          </a:p>
        </p:txBody>
      </p:sp>
      <p:pic>
        <p:nvPicPr>
          <p:cNvPr id="1283084" name="Picture 12" descr="FISHBRAINS"/>
          <p:cNvPicPr>
            <a:picLocks noChangeAspect="1" noChangeArrowheads="1"/>
          </p:cNvPicPr>
          <p:nvPr/>
        </p:nvPicPr>
        <p:blipFill>
          <a:blip r:embed="rId3" cstate="print"/>
          <a:srcRect l="10770" t="3636" r="19736"/>
          <a:stretch>
            <a:fillRect/>
          </a:stretch>
        </p:blipFill>
        <p:spPr bwMode="auto">
          <a:xfrm>
            <a:off x="5265738" y="925513"/>
            <a:ext cx="1833562" cy="5005387"/>
          </a:xfrm>
          <a:prstGeom prst="rect">
            <a:avLst/>
          </a:prstGeom>
          <a:noFill/>
        </p:spPr>
      </p:pic>
      <p:sp>
        <p:nvSpPr>
          <p:cNvPr id="1283085" name="Line 13"/>
          <p:cNvSpPr>
            <a:spLocks noChangeShapeType="1"/>
          </p:cNvSpPr>
          <p:nvPr/>
        </p:nvSpPr>
        <p:spPr bwMode="auto">
          <a:xfrm>
            <a:off x="6496050" y="3443288"/>
            <a:ext cx="5191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3086" name="Text Box 14"/>
          <p:cNvSpPr txBox="1">
            <a:spLocks noChangeArrowheads="1"/>
          </p:cNvSpPr>
          <p:nvPr/>
        </p:nvSpPr>
        <p:spPr bwMode="auto">
          <a:xfrm>
            <a:off x="6978650" y="3217863"/>
            <a:ext cx="1397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Optic lobe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8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The </a:t>
            </a:r>
            <a:r>
              <a:rPr lang="en-US" b="1"/>
              <a:t>cerebellum</a:t>
            </a:r>
            <a:r>
              <a:rPr lang="en-US"/>
              <a:t> coordinates body movements. </a:t>
            </a:r>
          </a:p>
        </p:txBody>
      </p:sp>
      <p:pic>
        <p:nvPicPr>
          <p:cNvPr id="1285132" name="Picture 12" descr="FISHBRAINS"/>
          <p:cNvPicPr>
            <a:picLocks noChangeAspect="1" noChangeArrowheads="1"/>
          </p:cNvPicPr>
          <p:nvPr/>
        </p:nvPicPr>
        <p:blipFill>
          <a:blip r:embed="rId3" cstate="print"/>
          <a:srcRect l="10770" t="3636" r="19736"/>
          <a:stretch>
            <a:fillRect/>
          </a:stretch>
        </p:blipFill>
        <p:spPr bwMode="auto">
          <a:xfrm>
            <a:off x="5265738" y="925513"/>
            <a:ext cx="1833562" cy="5005387"/>
          </a:xfrm>
          <a:prstGeom prst="rect">
            <a:avLst/>
          </a:prstGeom>
          <a:noFill/>
        </p:spPr>
      </p:pic>
      <p:sp>
        <p:nvSpPr>
          <p:cNvPr id="1285133" name="Line 13"/>
          <p:cNvSpPr>
            <a:spLocks noChangeShapeType="1"/>
          </p:cNvSpPr>
          <p:nvPr/>
        </p:nvSpPr>
        <p:spPr bwMode="auto">
          <a:xfrm>
            <a:off x="6496050" y="3998913"/>
            <a:ext cx="5191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5134" name="Text Box 14"/>
          <p:cNvSpPr txBox="1">
            <a:spLocks noChangeArrowheads="1"/>
          </p:cNvSpPr>
          <p:nvPr/>
        </p:nvSpPr>
        <p:spPr bwMode="auto">
          <a:xfrm>
            <a:off x="6978650" y="3773488"/>
            <a:ext cx="149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Cerebellum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871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070350" cy="4848225"/>
          </a:xfrm>
        </p:spPr>
        <p:txBody>
          <a:bodyPr/>
          <a:lstStyle/>
          <a:p>
            <a:r>
              <a:rPr lang="en-US"/>
              <a:t>The </a:t>
            </a:r>
            <a:r>
              <a:rPr lang="en-US" b="1"/>
              <a:t>medulla oblongata</a:t>
            </a:r>
            <a:r>
              <a:rPr lang="en-US"/>
              <a:t> controls the functioning of many internal organs.</a:t>
            </a:r>
          </a:p>
        </p:txBody>
      </p:sp>
      <p:sp>
        <p:nvSpPr>
          <p:cNvPr id="1287178" name="Rectangle 10"/>
          <p:cNvSpPr>
            <a:spLocks noChangeArrowheads="1"/>
          </p:cNvSpPr>
          <p:nvPr/>
        </p:nvSpPr>
        <p:spPr bwMode="auto">
          <a:xfrm>
            <a:off x="6823075" y="4513263"/>
            <a:ext cx="1784350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7183" name="Picture 15" descr="FISHBRAINS"/>
          <p:cNvPicPr>
            <a:picLocks noChangeAspect="1" noChangeArrowheads="1"/>
          </p:cNvPicPr>
          <p:nvPr/>
        </p:nvPicPr>
        <p:blipFill>
          <a:blip r:embed="rId3" cstate="print"/>
          <a:srcRect l="10770" t="3636" r="19736"/>
          <a:stretch>
            <a:fillRect/>
          </a:stretch>
        </p:blipFill>
        <p:spPr bwMode="auto">
          <a:xfrm>
            <a:off x="5265738" y="925513"/>
            <a:ext cx="1833562" cy="5005387"/>
          </a:xfrm>
          <a:prstGeom prst="rect">
            <a:avLst/>
          </a:prstGeom>
          <a:noFill/>
        </p:spPr>
      </p:pic>
      <p:sp>
        <p:nvSpPr>
          <p:cNvPr id="1287184" name="Line 16"/>
          <p:cNvSpPr>
            <a:spLocks noChangeShapeType="1"/>
          </p:cNvSpPr>
          <p:nvPr/>
        </p:nvSpPr>
        <p:spPr bwMode="auto">
          <a:xfrm>
            <a:off x="6416675" y="4681538"/>
            <a:ext cx="5984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7177" name="Text Box 9"/>
          <p:cNvSpPr txBox="1">
            <a:spLocks noChangeArrowheads="1"/>
          </p:cNvSpPr>
          <p:nvPr/>
        </p:nvSpPr>
        <p:spPr bwMode="auto">
          <a:xfrm>
            <a:off x="6983413" y="4487863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Medulla oblongata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92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892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Almost all fishes that are active in daylight have well-developed eyes and color vision. </a:t>
            </a:r>
          </a:p>
          <a:p>
            <a:r>
              <a:rPr lang="en-US"/>
              <a:t>Many fishes have extraordinary senses of taste and smell.</a:t>
            </a:r>
          </a:p>
          <a:p>
            <a:r>
              <a:rPr lang="en-US"/>
              <a:t>Most fishes have ears but may not hear sounds well.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25741" name="Picture 13" descr="ch30_section02_slide4"/>
          <p:cNvPicPr>
            <a:picLocks noChangeAspect="1" noChangeArrowheads="1"/>
          </p:cNvPicPr>
          <p:nvPr/>
        </p:nvPicPr>
        <p:blipFill>
          <a:blip r:embed="rId3" cstate="print"/>
          <a:srcRect r="1044" b="2197"/>
          <a:stretch>
            <a:fillRect/>
          </a:stretch>
        </p:blipFill>
        <p:spPr bwMode="auto">
          <a:xfrm>
            <a:off x="1444625" y="3271838"/>
            <a:ext cx="6323013" cy="30384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2257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What Is a Fish?</a:t>
            </a:r>
          </a:p>
        </p:txBody>
      </p:sp>
      <p:sp>
        <p:nvSpPr>
          <p:cNvPr id="1225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3925" cy="4619625"/>
          </a:xfrm>
        </p:spPr>
        <p:txBody>
          <a:bodyPr/>
          <a:lstStyle/>
          <a:p>
            <a:r>
              <a:rPr lang="en-US"/>
              <a:t>What Is a Fish?</a:t>
            </a:r>
          </a:p>
          <a:p>
            <a:pPr lvl="1">
              <a:spcBef>
                <a:spcPct val="15000"/>
              </a:spcBef>
              <a:spcAft>
                <a:spcPct val="0"/>
              </a:spcAft>
            </a:pPr>
            <a:r>
              <a:rPr lang="en-US"/>
              <a:t>Fishes are aquatic vertebrates. Most fishes have paired fins, scales, and gills. </a:t>
            </a:r>
          </a:p>
          <a:p>
            <a:pPr lvl="2">
              <a:buFontTx/>
              <a:buNone/>
            </a:pPr>
            <a:endParaRPr lang="en-US"/>
          </a:p>
        </p:txBody>
      </p:sp>
      <p:sp>
        <p:nvSpPr>
          <p:cNvPr id="1225742" name="Rectangle 14"/>
          <p:cNvSpPr>
            <a:spLocks noChangeArrowheads="1"/>
          </p:cNvSpPr>
          <p:nvPr/>
        </p:nvSpPr>
        <p:spPr bwMode="auto">
          <a:xfrm>
            <a:off x="2279650" y="6111875"/>
            <a:ext cx="668338" cy="1349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43" name="Rectangle 15"/>
          <p:cNvSpPr>
            <a:spLocks noChangeArrowheads="1"/>
          </p:cNvSpPr>
          <p:nvPr/>
        </p:nvSpPr>
        <p:spPr bwMode="auto">
          <a:xfrm>
            <a:off x="7358063" y="5087938"/>
            <a:ext cx="668337" cy="1349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36" name="Text Box 8"/>
          <p:cNvSpPr txBox="1">
            <a:spLocks noChangeArrowheads="1"/>
          </p:cNvSpPr>
          <p:nvPr/>
        </p:nvSpPr>
        <p:spPr bwMode="auto">
          <a:xfrm>
            <a:off x="2138363" y="6035675"/>
            <a:ext cx="267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Anal fin    </a:t>
            </a:r>
          </a:p>
        </p:txBody>
      </p:sp>
      <p:sp>
        <p:nvSpPr>
          <p:cNvPr id="1225744" name="Rectangle 16"/>
          <p:cNvSpPr>
            <a:spLocks noChangeArrowheads="1"/>
          </p:cNvSpPr>
          <p:nvPr/>
        </p:nvSpPr>
        <p:spPr bwMode="auto">
          <a:xfrm>
            <a:off x="6130925" y="3240088"/>
            <a:ext cx="668338" cy="2365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40" name="Text Box 12"/>
          <p:cNvSpPr txBox="1">
            <a:spLocks noChangeArrowheads="1"/>
          </p:cNvSpPr>
          <p:nvPr/>
        </p:nvSpPr>
        <p:spPr bwMode="auto">
          <a:xfrm>
            <a:off x="6224588" y="3106738"/>
            <a:ext cx="290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Eye     </a:t>
            </a:r>
          </a:p>
        </p:txBody>
      </p:sp>
      <p:sp>
        <p:nvSpPr>
          <p:cNvPr id="1225737" name="Text Box 9"/>
          <p:cNvSpPr txBox="1">
            <a:spLocks noChangeArrowheads="1"/>
          </p:cNvSpPr>
          <p:nvPr/>
        </p:nvSpPr>
        <p:spPr bwMode="auto">
          <a:xfrm>
            <a:off x="7269163" y="4946650"/>
            <a:ext cx="1044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Mouth    </a:t>
            </a:r>
          </a:p>
        </p:txBody>
      </p:sp>
      <p:sp>
        <p:nvSpPr>
          <p:cNvPr id="1225746" name="Rectangle 18"/>
          <p:cNvSpPr>
            <a:spLocks noChangeArrowheads="1"/>
          </p:cNvSpPr>
          <p:nvPr/>
        </p:nvSpPr>
        <p:spPr bwMode="auto">
          <a:xfrm>
            <a:off x="4157663" y="3327400"/>
            <a:ext cx="711200" cy="1349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47" name="Rectangle 19"/>
          <p:cNvSpPr>
            <a:spLocks noChangeArrowheads="1"/>
          </p:cNvSpPr>
          <p:nvPr/>
        </p:nvSpPr>
        <p:spPr bwMode="auto">
          <a:xfrm>
            <a:off x="2706688" y="3224213"/>
            <a:ext cx="811212" cy="2397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35" name="Text Box 7"/>
          <p:cNvSpPr txBox="1">
            <a:spLocks noChangeArrowheads="1"/>
          </p:cNvSpPr>
          <p:nvPr/>
        </p:nvSpPr>
        <p:spPr bwMode="auto">
          <a:xfrm>
            <a:off x="2403475" y="3106738"/>
            <a:ext cx="1298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Dorsal fin  </a:t>
            </a:r>
          </a:p>
        </p:txBody>
      </p:sp>
      <p:sp>
        <p:nvSpPr>
          <p:cNvPr id="1225748" name="Rectangle 20"/>
          <p:cNvSpPr>
            <a:spLocks noChangeArrowheads="1"/>
          </p:cNvSpPr>
          <p:nvPr/>
        </p:nvSpPr>
        <p:spPr bwMode="auto">
          <a:xfrm>
            <a:off x="1414463" y="3327400"/>
            <a:ext cx="849312" cy="1349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33" name="Text Box 5"/>
          <p:cNvSpPr txBox="1">
            <a:spLocks noChangeArrowheads="1"/>
          </p:cNvSpPr>
          <p:nvPr/>
        </p:nvSpPr>
        <p:spPr bwMode="auto">
          <a:xfrm>
            <a:off x="900113" y="3062288"/>
            <a:ext cx="1552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Caudal fin </a:t>
            </a:r>
          </a:p>
        </p:txBody>
      </p:sp>
      <p:sp>
        <p:nvSpPr>
          <p:cNvPr id="1225749" name="Rectangle 21"/>
          <p:cNvSpPr>
            <a:spLocks noChangeArrowheads="1"/>
          </p:cNvSpPr>
          <p:nvPr/>
        </p:nvSpPr>
        <p:spPr bwMode="auto">
          <a:xfrm>
            <a:off x="5630863" y="5927725"/>
            <a:ext cx="1284287" cy="361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39" name="Text Box 11"/>
          <p:cNvSpPr txBox="1">
            <a:spLocks noChangeArrowheads="1"/>
          </p:cNvSpPr>
          <p:nvPr/>
        </p:nvSpPr>
        <p:spPr bwMode="auto">
          <a:xfrm>
            <a:off x="6340475" y="5748338"/>
            <a:ext cx="1789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Operculum (gill cover)   </a:t>
            </a:r>
          </a:p>
        </p:txBody>
      </p:sp>
      <p:sp>
        <p:nvSpPr>
          <p:cNvPr id="1225752" name="Rectangle 24"/>
          <p:cNvSpPr>
            <a:spLocks noChangeArrowheads="1"/>
          </p:cNvSpPr>
          <p:nvPr/>
        </p:nvSpPr>
        <p:spPr bwMode="auto">
          <a:xfrm>
            <a:off x="4027488" y="6121400"/>
            <a:ext cx="668337" cy="1349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53" name="Rectangle 25"/>
          <p:cNvSpPr>
            <a:spLocks noChangeArrowheads="1"/>
          </p:cNvSpPr>
          <p:nvPr/>
        </p:nvSpPr>
        <p:spPr bwMode="auto">
          <a:xfrm>
            <a:off x="4778375" y="6100763"/>
            <a:ext cx="960438" cy="1349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51" name="Text Box 23"/>
          <p:cNvSpPr txBox="1">
            <a:spLocks noChangeArrowheads="1"/>
          </p:cNvSpPr>
          <p:nvPr/>
        </p:nvSpPr>
        <p:spPr bwMode="auto">
          <a:xfrm>
            <a:off x="3621088" y="6029325"/>
            <a:ext cx="1398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Pelvic fin    </a:t>
            </a:r>
          </a:p>
        </p:txBody>
      </p:sp>
      <p:sp>
        <p:nvSpPr>
          <p:cNvPr id="1225750" name="Text Box 22"/>
          <p:cNvSpPr txBox="1">
            <a:spLocks noChangeArrowheads="1"/>
          </p:cNvSpPr>
          <p:nvPr/>
        </p:nvSpPr>
        <p:spPr bwMode="auto">
          <a:xfrm>
            <a:off x="4859338" y="6000750"/>
            <a:ext cx="1536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Pectoral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800">
                <a:solidFill>
                  <a:schemeClr val="tx1"/>
                </a:solidFill>
                <a:effectLst/>
              </a:rPr>
              <a:t>fin</a:t>
            </a:r>
            <a:r>
              <a:rPr lang="en-US" sz="1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1225734" name="Text Box 6"/>
          <p:cNvSpPr txBox="1">
            <a:spLocks noChangeArrowheads="1"/>
          </p:cNvSpPr>
          <p:nvPr/>
        </p:nvSpPr>
        <p:spPr bwMode="auto">
          <a:xfrm>
            <a:off x="3741738" y="310673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Lateral line   </a:t>
            </a:r>
          </a:p>
        </p:txBody>
      </p:sp>
      <p:sp>
        <p:nvSpPr>
          <p:cNvPr id="1225754" name="Rectangle 26"/>
          <p:cNvSpPr>
            <a:spLocks noChangeArrowheads="1"/>
          </p:cNvSpPr>
          <p:nvPr/>
        </p:nvSpPr>
        <p:spPr bwMode="auto">
          <a:xfrm>
            <a:off x="5375275" y="3297238"/>
            <a:ext cx="703263" cy="1317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5738" name="Text Box 10"/>
          <p:cNvSpPr txBox="1">
            <a:spLocks noChangeArrowheads="1"/>
          </p:cNvSpPr>
          <p:nvPr/>
        </p:nvSpPr>
        <p:spPr bwMode="auto">
          <a:xfrm>
            <a:off x="5259388" y="3106738"/>
            <a:ext cx="1011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Scales     </a:t>
            </a:r>
          </a:p>
        </p:txBody>
      </p:sp>
      <p:sp>
        <p:nvSpPr>
          <p:cNvPr id="1225755" name="Rectangle 27"/>
          <p:cNvSpPr>
            <a:spLocks noChangeArrowheads="1"/>
          </p:cNvSpPr>
          <p:nvPr/>
        </p:nvSpPr>
        <p:spPr bwMode="auto">
          <a:xfrm>
            <a:off x="550863" y="2263775"/>
            <a:ext cx="900112" cy="639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25756" name="Picture 28" descr="ke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300" y="2028825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912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Fishes use the </a:t>
            </a:r>
            <a:r>
              <a:rPr lang="en-US" b="1"/>
              <a:t>lateral line system</a:t>
            </a:r>
            <a:r>
              <a:rPr lang="en-US"/>
              <a:t> to sense the motion of other fishes or prey swimming nearby.</a:t>
            </a:r>
          </a:p>
          <a:p>
            <a:r>
              <a:rPr lang="en-US"/>
              <a:t>Some fishes can detect low levels of electric current.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33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9331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bony fishes have an internal, gas-filled organ called a </a:t>
            </a:r>
            <a:r>
              <a:rPr lang="en-US" b="1"/>
              <a:t>swim bladder</a:t>
            </a:r>
            <a:r>
              <a:rPr lang="en-US"/>
              <a:t> that adjusts their buoyancy. </a:t>
            </a:r>
          </a:p>
        </p:txBody>
      </p:sp>
      <p:pic>
        <p:nvPicPr>
          <p:cNvPr id="1293319" name="Picture 7" descr="ch30_section02_slide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13" y="1966913"/>
            <a:ext cx="7812087" cy="4195762"/>
          </a:xfrm>
          <a:prstGeom prst="rect">
            <a:avLst/>
          </a:prstGeom>
          <a:noFill/>
        </p:spPr>
      </p:pic>
      <p:sp>
        <p:nvSpPr>
          <p:cNvPr id="1293321" name="Rectangle 9"/>
          <p:cNvSpPr>
            <a:spLocks noChangeArrowheads="1"/>
          </p:cNvSpPr>
          <p:nvPr/>
        </p:nvSpPr>
        <p:spPr bwMode="auto">
          <a:xfrm>
            <a:off x="5313363" y="1944688"/>
            <a:ext cx="681037" cy="4937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3320" name="Text Box 8"/>
          <p:cNvSpPr txBox="1">
            <a:spLocks noChangeArrowheads="1"/>
          </p:cNvSpPr>
          <p:nvPr/>
        </p:nvSpPr>
        <p:spPr bwMode="auto">
          <a:xfrm>
            <a:off x="4900613" y="2136775"/>
            <a:ext cx="2476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Swim bladder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9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1"/>
            <a:r>
              <a:rPr lang="en-US"/>
              <a:t>Movement </a:t>
            </a:r>
          </a:p>
          <a:p>
            <a:pPr lvl="2"/>
            <a:r>
              <a:rPr lang="en-US"/>
              <a:t>Most fishes move by contracting paired sets of muscles on either side of the backbone. </a:t>
            </a:r>
          </a:p>
          <a:p>
            <a:pPr lvl="2"/>
            <a:r>
              <a:rPr lang="en-US"/>
              <a:t>A series of S-shaped curves move down the fish’s body.</a:t>
            </a:r>
          </a:p>
          <a:p>
            <a:pPr lvl="2"/>
            <a:r>
              <a:rPr lang="en-US"/>
              <a:t>The force and the action of the fins propels the fish forward. </a:t>
            </a:r>
          </a:p>
          <a:p>
            <a:pPr lvl="2"/>
            <a:r>
              <a:rPr lang="en-US"/>
              <a:t>The fins of fishes are used to keep on course and adjust direction.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1"/>
            <a:r>
              <a:rPr lang="en-US"/>
              <a:t>Reproduction  </a:t>
            </a:r>
          </a:p>
          <a:p>
            <a:pPr lvl="2"/>
            <a:r>
              <a:rPr lang="en-US"/>
              <a:t>The eggs of fishes are fertilized either externally or internally, depending on the species. </a:t>
            </a:r>
          </a:p>
          <a:p>
            <a:pPr lvl="2"/>
            <a:r>
              <a:rPr lang="en-US"/>
              <a:t>Fishes whose embryos in the eggs develop and hatch outside the mother's body are </a:t>
            </a:r>
            <a:r>
              <a:rPr lang="en-US" b="1"/>
              <a:t>oviparous.</a:t>
            </a:r>
            <a:r>
              <a:rPr lang="en-US"/>
              <a:t> </a:t>
            </a:r>
          </a:p>
          <a:p>
            <a:pPr lvl="2"/>
            <a:r>
              <a:rPr lang="en-US"/>
              <a:t>The embryos of oviparous fishes obtain food from the yolk in the egg.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2994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b="1"/>
              <a:t>ovoviviparous</a:t>
            </a:r>
            <a:r>
              <a:rPr lang="en-US"/>
              <a:t> species, the eggs stay in the mother's body after internal fertilization. </a:t>
            </a:r>
          </a:p>
          <a:p>
            <a:r>
              <a:rPr lang="en-US"/>
              <a:t>Each embryo develops inside its egg, using the yolk for nourishment. </a:t>
            </a:r>
          </a:p>
          <a:p>
            <a:r>
              <a:rPr lang="en-US"/>
              <a:t>The young are “born alive” like most mammals.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 and Function in Fishes</a:t>
            </a:r>
          </a:p>
        </p:txBody>
      </p:sp>
      <p:sp>
        <p:nvSpPr>
          <p:cNvPr id="13015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</a:t>
            </a:r>
            <a:r>
              <a:rPr lang="en-US" b="1"/>
              <a:t>viviparous</a:t>
            </a:r>
            <a:r>
              <a:rPr lang="en-US"/>
              <a:t> animals, the embryos stay in the mother's body after internal fertilization.</a:t>
            </a:r>
          </a:p>
          <a:p>
            <a:r>
              <a:rPr lang="en-US"/>
              <a:t>These embryos obtain the substances they need from the mother's body (not from material in an egg).</a:t>
            </a:r>
          </a:p>
          <a:p>
            <a:r>
              <a:rPr lang="en-US"/>
              <a:t>The young of viviparous species are “born alive.”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Groups of Fishes</a:t>
            </a:r>
          </a:p>
        </p:txBody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are the three main groups of fishes?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493125" cy="4619625"/>
          </a:xfrm>
        </p:spPr>
        <p:txBody>
          <a:bodyPr/>
          <a:lstStyle/>
          <a:p>
            <a:r>
              <a:rPr lang="en-US"/>
              <a:t>Groups of Fishes</a:t>
            </a:r>
          </a:p>
          <a:p>
            <a:pPr lvl="1"/>
            <a:r>
              <a:rPr lang="en-US"/>
              <a:t>All living fishes can be classified into three groups: jawless fishes, cartilaginous fishes, and bony fishes.</a:t>
            </a:r>
          </a:p>
          <a:p>
            <a:pPr lvl="2"/>
            <a:endParaRPr lang="en-US"/>
          </a:p>
        </p:txBody>
      </p:sp>
      <p:sp>
        <p:nvSpPr>
          <p:cNvPr id="1231878" name="Rectangle 6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1"/>
            <a:r>
              <a:rPr lang="en-US"/>
              <a:t>Jawless Fishes  </a:t>
            </a:r>
          </a:p>
          <a:p>
            <a:pPr lvl="2"/>
            <a:r>
              <a:rPr lang="en-US"/>
              <a:t>Jawless fishes have no true teeth or jaws.</a:t>
            </a:r>
          </a:p>
          <a:p>
            <a:pPr lvl="2"/>
            <a:r>
              <a:rPr lang="en-US"/>
              <a:t>Their skeletons are made of fibers and cartilage.</a:t>
            </a:r>
          </a:p>
          <a:p>
            <a:pPr lvl="2"/>
            <a:r>
              <a:rPr lang="en-US"/>
              <a:t>They lack vertebrae, and keep their notochords as adults. </a:t>
            </a:r>
          </a:p>
        </p:txBody>
      </p:sp>
      <p:sp>
        <p:nvSpPr>
          <p:cNvPr id="1307653" name="Rectangle 5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2"/>
            <a:r>
              <a:rPr lang="en-US"/>
              <a:t>Modern jawless fishes are divided into two classes: lampreys and hagfishes.</a:t>
            </a:r>
          </a:p>
        </p:txBody>
      </p:sp>
      <p:pic>
        <p:nvPicPr>
          <p:cNvPr id="13588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4050" y="2130425"/>
            <a:ext cx="5295900" cy="363378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</p:pic>
      <p:sp>
        <p:nvSpPr>
          <p:cNvPr id="1358854" name="Rectangle 6"/>
          <p:cNvSpPr>
            <a:spLocks noChangeArrowheads="1"/>
          </p:cNvSpPr>
          <p:nvPr/>
        </p:nvSpPr>
        <p:spPr bwMode="auto">
          <a:xfrm>
            <a:off x="2032000" y="5643563"/>
            <a:ext cx="5108575" cy="519112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  <a:effectLst/>
              </a:rPr>
              <a:t>Lamprey</a:t>
            </a:r>
          </a:p>
        </p:txBody>
      </p:sp>
      <p:sp>
        <p:nvSpPr>
          <p:cNvPr id="1358856" name="Rectangle 8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were the important developments during the evolution of fishes?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Lampreys are typically filter feeders as larvae and parasites as adults.</a:t>
            </a:r>
          </a:p>
          <a:p>
            <a:r>
              <a:rPr lang="en-US"/>
              <a:t>Adult lampreys attach themselves to fishes, whales, and dolphins.</a:t>
            </a:r>
          </a:p>
          <a:p>
            <a:r>
              <a:rPr lang="en-US"/>
              <a:t>They scrape away at the skin with small toothlike structures. </a:t>
            </a:r>
          </a:p>
          <a:p>
            <a:r>
              <a:rPr lang="en-US"/>
              <a:t>The lamprey sucks up the tissues and body fluids of its host.</a:t>
            </a:r>
          </a:p>
        </p:txBody>
      </p:sp>
      <p:sp>
        <p:nvSpPr>
          <p:cNvPr id="1309703" name="Rectangle 7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1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Hagfishes have pinkish gray, wormlike bodies and four or six short tentacles around their mouths.</a:t>
            </a:r>
          </a:p>
          <a:p>
            <a:r>
              <a:rPr lang="en-US"/>
              <a:t>They lack eyes, but have light-detecting sensors scattered around their bodies. </a:t>
            </a:r>
          </a:p>
          <a:p>
            <a:r>
              <a:rPr lang="en-US"/>
              <a:t>They feed on dead and dying fish by using a toothed tongue to scrape a hole into the fish’s side.</a:t>
            </a:r>
          </a:p>
        </p:txBody>
      </p:sp>
      <p:sp>
        <p:nvSpPr>
          <p:cNvPr id="1311751" name="Rectangle 7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1"/>
            <a:r>
              <a:rPr lang="en-US"/>
              <a:t>Sharks and Their Relatives  </a:t>
            </a:r>
          </a:p>
          <a:p>
            <a:pPr lvl="2"/>
            <a:r>
              <a:rPr lang="en-US"/>
              <a:t>The class Chondrichthyes contains sharks, rays, skates, sawfishes, and chimaeras.</a:t>
            </a:r>
          </a:p>
          <a:p>
            <a:pPr lvl="2"/>
            <a:r>
              <a:rPr lang="en-US"/>
              <a:t>The skeletons of these fishes are built entirely of cartilage.</a:t>
            </a:r>
          </a:p>
          <a:p>
            <a:pPr lvl="2"/>
            <a:r>
              <a:rPr lang="en-US"/>
              <a:t>Many sharks have thousands of teeth arranged in several rows.</a:t>
            </a:r>
          </a:p>
          <a:p>
            <a:pPr lvl="2"/>
            <a:r>
              <a:rPr lang="en-US"/>
              <a:t>Most species of sharks do not attack people.</a:t>
            </a:r>
          </a:p>
        </p:txBody>
      </p:sp>
      <p:sp>
        <p:nvSpPr>
          <p:cNvPr id="131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58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skates and rays feed on bottom-dwelling invertebrates.</a:t>
            </a:r>
          </a:p>
          <a:p>
            <a:r>
              <a:rPr lang="en-US"/>
              <a:t>The largest rays eat floating plankton.</a:t>
            </a:r>
          </a:p>
          <a:p>
            <a:r>
              <a:rPr lang="en-US"/>
              <a:t>Skates and rays glide through the sea with their large, winglike pectoral fins. </a:t>
            </a:r>
          </a:p>
          <a:p>
            <a:r>
              <a:rPr lang="en-US"/>
              <a:t>Many skates and rays cover themselves with sand and rest on the ocean floor.</a:t>
            </a:r>
          </a:p>
        </p:txBody>
      </p:sp>
      <p:sp>
        <p:nvSpPr>
          <p:cNvPr id="1315847" name="Rectangle 7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4946650"/>
          </a:xfrm>
          <a:noFill/>
        </p:spPr>
        <p:txBody>
          <a:bodyPr/>
          <a:lstStyle/>
          <a:p>
            <a:pPr lvl="1"/>
            <a:r>
              <a:rPr lang="en-US"/>
              <a:t>Bony Fishes  </a:t>
            </a:r>
          </a:p>
          <a:p>
            <a:pPr lvl="2"/>
            <a:r>
              <a:rPr lang="en-US"/>
              <a:t>Bony fishes make up the class Osteichthyes. </a:t>
            </a:r>
          </a:p>
          <a:p>
            <a:pPr lvl="2"/>
            <a:r>
              <a:rPr lang="en-US"/>
              <a:t>Their skeletons are made of bone. </a:t>
            </a:r>
          </a:p>
          <a:p>
            <a:pPr lvl="2"/>
            <a:r>
              <a:rPr lang="en-US"/>
              <a:t>Almost all living bony fishes are ray-finned fishes.</a:t>
            </a:r>
          </a:p>
          <a:p>
            <a:pPr lvl="2"/>
            <a:r>
              <a:rPr lang="en-US"/>
              <a:t>“Ray-finned” refers to the slender bony spines, or rays, that are connected by a thin layer of skin to form the fins.</a:t>
            </a:r>
          </a:p>
        </p:txBody>
      </p:sp>
      <p:sp>
        <p:nvSpPr>
          <p:cNvPr id="1317894" name="Rectangle 6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77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Only seven living species of bony fishes are not classified as ray-finned fishes. </a:t>
            </a:r>
          </a:p>
          <a:p>
            <a:r>
              <a:rPr lang="en-US"/>
              <a:t>These are the lobe-finned fishes, a subclass that includes lungfishes and the coelacanth.</a:t>
            </a:r>
          </a:p>
          <a:p>
            <a:r>
              <a:rPr lang="en-US"/>
              <a:t>The fleshy fins of lobe-finned fishes have support bones.</a:t>
            </a:r>
          </a:p>
          <a:p>
            <a:r>
              <a:rPr lang="en-US"/>
              <a:t>Some of these bones are jointed.</a:t>
            </a:r>
          </a:p>
        </p:txBody>
      </p:sp>
      <p:sp>
        <p:nvSpPr>
          <p:cNvPr id="1227783" name="Rectangle 7"/>
          <p:cNvSpPr>
            <a:spLocks noGrp="1" noChangeArrowheads="1"/>
          </p:cNvSpPr>
          <p:nvPr>
            <p:ph type="title"/>
          </p:nvPr>
        </p:nvSpPr>
        <p:spPr>
          <a:xfrm>
            <a:off x="3440113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Groups of Fishes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7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Ecology of Fishes</a:t>
            </a:r>
          </a:p>
        </p:txBody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5430838"/>
          </a:xfrm>
          <a:noFill/>
        </p:spPr>
        <p:txBody>
          <a:bodyPr/>
          <a:lstStyle/>
          <a:p>
            <a:pPr lvl="2"/>
            <a:r>
              <a:rPr lang="en-US"/>
              <a:t>Some fishes spend most of their lives in the ocean but migrate to fresh water to breed. These fish are called anadromous.</a:t>
            </a:r>
          </a:p>
          <a:p>
            <a:pPr lvl="2"/>
            <a:r>
              <a:rPr lang="en-US"/>
              <a:t>Salmon are anadromous.</a:t>
            </a:r>
          </a:p>
          <a:p>
            <a:pPr lvl="1"/>
            <a:endParaRPr lang="en-US"/>
          </a:p>
        </p:txBody>
      </p:sp>
      <p:pic>
        <p:nvPicPr>
          <p:cNvPr id="137011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6650" y="928688"/>
            <a:ext cx="3370263" cy="4999037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30-2</a:t>
            </a:r>
          </a:p>
        </p:txBody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325061" name="Rectangle 5">
            <a:hlinkClick r:id="rId3"/>
          </p:cNvPr>
          <p:cNvSpPr>
            <a:spLocks noChangeArrowheads="1"/>
          </p:cNvSpPr>
          <p:nvPr/>
        </p:nvSpPr>
        <p:spPr bwMode="auto">
          <a:xfrm>
            <a:off x="5311775" y="2732088"/>
            <a:ext cx="2417763" cy="10890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8135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30-2</a:t>
            </a:r>
          </a:p>
        </p:txBody>
      </p:sp>
      <p:sp>
        <p:nvSpPr>
          <p:cNvPr id="132813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 characteristic of almost all fish is</a:t>
            </a:r>
          </a:p>
          <a:p>
            <a:pPr lvl="2"/>
            <a:r>
              <a:rPr lang="en-US"/>
              <a:t>a notocord as an adult.	</a:t>
            </a:r>
          </a:p>
          <a:p>
            <a:pPr lvl="2"/>
            <a:r>
              <a:rPr lang="en-US"/>
              <a:t>the presence of scales.	</a:t>
            </a:r>
          </a:p>
          <a:p>
            <a:pPr lvl="2"/>
            <a:r>
              <a:rPr lang="en-US"/>
              <a:t>a skeleton made of cartilage.	</a:t>
            </a:r>
          </a:p>
          <a:p>
            <a:pPr lvl="2"/>
            <a:r>
              <a:rPr lang="en-US"/>
              <a:t>the lack of jaws.</a:t>
            </a:r>
          </a:p>
        </p:txBody>
      </p:sp>
      <p:sp>
        <p:nvSpPr>
          <p:cNvPr id="1328132" name="Rectangle 4"/>
          <p:cNvSpPr>
            <a:spLocks noChangeArrowheads="1"/>
          </p:cNvSpPr>
          <p:nvPr/>
        </p:nvSpPr>
        <p:spPr bwMode="auto">
          <a:xfrm>
            <a:off x="949325" y="24399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8133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1328134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2408238"/>
            <a:ext cx="582612" cy="51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813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0183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30-2</a:t>
            </a:r>
          </a:p>
        </p:txBody>
      </p:sp>
      <p:sp>
        <p:nvSpPr>
          <p:cNvPr id="133018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	Fishes whose eggs hatch outside the mother’s body are</a:t>
            </a:r>
          </a:p>
          <a:p>
            <a:pPr lvl="2"/>
            <a:r>
              <a:rPr lang="en-US"/>
              <a:t>ovoviviparous.	</a:t>
            </a:r>
          </a:p>
          <a:p>
            <a:pPr lvl="2"/>
            <a:r>
              <a:rPr lang="en-US"/>
              <a:t>oviparous.	</a:t>
            </a:r>
          </a:p>
          <a:p>
            <a:pPr lvl="2"/>
            <a:r>
              <a:rPr lang="en-US"/>
              <a:t>viviparous.	</a:t>
            </a:r>
          </a:p>
          <a:p>
            <a:pPr lvl="2"/>
            <a:r>
              <a:rPr lang="en-US"/>
              <a:t>parous.	</a:t>
            </a:r>
          </a:p>
        </p:txBody>
      </p:sp>
      <p:sp>
        <p:nvSpPr>
          <p:cNvPr id="1330180" name="Rectangle 4"/>
          <p:cNvSpPr>
            <a:spLocks noChangeArrowheads="1"/>
          </p:cNvSpPr>
          <p:nvPr/>
        </p:nvSpPr>
        <p:spPr bwMode="auto">
          <a:xfrm>
            <a:off x="992188" y="282733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0181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25" y="2795588"/>
            <a:ext cx="582613" cy="519112"/>
          </a:xfrm>
          <a:prstGeom prst="rect">
            <a:avLst/>
          </a:prstGeom>
          <a:noFill/>
        </p:spPr>
      </p:pic>
      <p:pic>
        <p:nvPicPr>
          <p:cNvPr id="1330182" name="Picture 6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01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268296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2682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94725" cy="4619625"/>
          </a:xfrm>
        </p:spPr>
        <p:txBody>
          <a:bodyPr/>
          <a:lstStyle/>
          <a:p>
            <a:r>
              <a:rPr lang="en-US"/>
              <a:t>Evolution of Fishes</a:t>
            </a:r>
          </a:p>
          <a:p>
            <a:pPr lvl="1">
              <a:spcBef>
                <a:spcPct val="25000"/>
              </a:spcBef>
            </a:pPr>
            <a:r>
              <a:rPr lang="en-US" b="0"/>
              <a:t>Fishes and nonvertebrate chordates probably evolved from common invertebrate ancestors.</a:t>
            </a:r>
          </a:p>
          <a:p>
            <a:pPr lvl="1">
              <a:spcBef>
                <a:spcPct val="25000"/>
              </a:spcBef>
            </a:pPr>
            <a:r>
              <a:rPr lang="en-US"/>
              <a:t>The evolution of jaws and the evolution of paired fins were important developments during the rise of fishes.</a:t>
            </a:r>
          </a:p>
          <a:p>
            <a:pPr lvl="2"/>
            <a:endParaRPr lang="en-US"/>
          </a:p>
        </p:txBody>
      </p:sp>
      <p:pic>
        <p:nvPicPr>
          <p:cNvPr id="268298" name="Picture 10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363" y="3603625"/>
            <a:ext cx="673100" cy="434975"/>
          </a:xfrm>
          <a:prstGeom prst="rect">
            <a:avLst/>
          </a:prstGeom>
          <a:noFill/>
        </p:spPr>
      </p:pic>
      <p:sp>
        <p:nvSpPr>
          <p:cNvPr id="268299" name="Rectangle 11"/>
          <p:cNvSpPr>
            <a:spLocks noChangeArrowheads="1"/>
          </p:cNvSpPr>
          <p:nvPr/>
        </p:nvSpPr>
        <p:spPr bwMode="auto">
          <a:xfrm>
            <a:off x="569913" y="2292350"/>
            <a:ext cx="847725" cy="623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2231" name="Rectangle 103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30-2</a:t>
            </a:r>
          </a:p>
        </p:txBody>
      </p:sp>
      <p:sp>
        <p:nvSpPr>
          <p:cNvPr id="1332232" name="Rectangle 10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Salmon are anadromous fishes that </a:t>
            </a:r>
          </a:p>
          <a:p>
            <a:pPr lvl="2"/>
            <a:r>
              <a:rPr lang="en-US"/>
              <a:t>spend their lives in the sea.	</a:t>
            </a:r>
          </a:p>
          <a:p>
            <a:pPr lvl="2"/>
            <a:r>
              <a:rPr lang="en-US"/>
              <a:t>spend their lives in rivers or streams.	</a:t>
            </a:r>
          </a:p>
          <a:p>
            <a:pPr lvl="2"/>
            <a:r>
              <a:rPr lang="en-US"/>
              <a:t>migrate to the sea in order to spawn.	</a:t>
            </a:r>
          </a:p>
          <a:p>
            <a:pPr lvl="2"/>
            <a:r>
              <a:rPr lang="en-US"/>
              <a:t>migrate to rivers and streams to spawn.	</a:t>
            </a:r>
          </a:p>
        </p:txBody>
      </p:sp>
      <p:sp>
        <p:nvSpPr>
          <p:cNvPr id="1332228" name="Rectangle 1028"/>
          <p:cNvSpPr>
            <a:spLocks noChangeArrowheads="1"/>
          </p:cNvSpPr>
          <p:nvPr/>
        </p:nvSpPr>
        <p:spPr bwMode="auto">
          <a:xfrm>
            <a:off x="971550" y="371316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2229" name="Picture 1029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8" y="3711575"/>
            <a:ext cx="582612" cy="519113"/>
          </a:xfrm>
          <a:prstGeom prst="rect">
            <a:avLst/>
          </a:prstGeom>
          <a:noFill/>
        </p:spPr>
      </p:pic>
      <p:pic>
        <p:nvPicPr>
          <p:cNvPr id="1332230" name="Picture 1030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2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4279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30-2</a:t>
            </a:r>
          </a:p>
        </p:txBody>
      </p:sp>
      <p:sp>
        <p:nvSpPr>
          <p:cNvPr id="133428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An example of a fish that is a filter feeder as a larva and a parasite as an adult is a </a:t>
            </a:r>
          </a:p>
          <a:p>
            <a:pPr lvl="2"/>
            <a:r>
              <a:rPr lang="en-US"/>
              <a:t>shark.	</a:t>
            </a:r>
          </a:p>
          <a:p>
            <a:pPr lvl="2"/>
            <a:r>
              <a:rPr lang="en-US"/>
              <a:t>skate.	</a:t>
            </a:r>
          </a:p>
          <a:p>
            <a:pPr lvl="2"/>
            <a:r>
              <a:rPr lang="en-US"/>
              <a:t>lamprey.	</a:t>
            </a:r>
          </a:p>
          <a:p>
            <a:pPr lvl="2"/>
            <a:r>
              <a:rPr lang="en-US"/>
              <a:t>lungfish.		</a:t>
            </a:r>
          </a:p>
        </p:txBody>
      </p:sp>
      <p:sp>
        <p:nvSpPr>
          <p:cNvPr id="1334276" name="Rectangle 4"/>
          <p:cNvSpPr>
            <a:spLocks noChangeArrowheads="1"/>
          </p:cNvSpPr>
          <p:nvPr/>
        </p:nvSpPr>
        <p:spPr bwMode="auto">
          <a:xfrm>
            <a:off x="949325" y="35194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4277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3487738"/>
            <a:ext cx="582612" cy="519112"/>
          </a:xfrm>
          <a:prstGeom prst="rect">
            <a:avLst/>
          </a:prstGeom>
          <a:noFill/>
        </p:spPr>
      </p:pic>
      <p:pic>
        <p:nvPicPr>
          <p:cNvPr id="1334278" name="Picture 6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27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6327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30-2</a:t>
            </a:r>
          </a:p>
        </p:txBody>
      </p:sp>
      <p:sp>
        <p:nvSpPr>
          <p:cNvPr id="13363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	Most members of the class containing sharks and rays are characterized by</a:t>
            </a:r>
          </a:p>
          <a:p>
            <a:pPr lvl="2"/>
            <a:r>
              <a:rPr lang="en-US"/>
              <a:t>a cartilaginous skeleton. 	</a:t>
            </a:r>
          </a:p>
          <a:p>
            <a:pPr lvl="2"/>
            <a:r>
              <a:rPr lang="en-US"/>
              <a:t>a bony skeleton. 	</a:t>
            </a:r>
          </a:p>
          <a:p>
            <a:pPr lvl="2"/>
            <a:r>
              <a:rPr lang="en-US"/>
              <a:t>a single operculum over the gills.	</a:t>
            </a:r>
          </a:p>
          <a:p>
            <a:pPr lvl="2"/>
            <a:r>
              <a:rPr lang="en-US"/>
              <a:t>no swim bladder.		</a:t>
            </a:r>
          </a:p>
        </p:txBody>
      </p:sp>
      <p:sp>
        <p:nvSpPr>
          <p:cNvPr id="1336324" name="Rectangle 4"/>
          <p:cNvSpPr>
            <a:spLocks noChangeArrowheads="1"/>
          </p:cNvSpPr>
          <p:nvPr/>
        </p:nvSpPr>
        <p:spPr bwMode="auto">
          <a:xfrm>
            <a:off x="949325" y="2138363"/>
            <a:ext cx="7731125" cy="59690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6325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2106613"/>
            <a:ext cx="582612" cy="519112"/>
          </a:xfrm>
          <a:prstGeom prst="rect">
            <a:avLst/>
          </a:prstGeom>
          <a:noFill/>
        </p:spPr>
      </p:pic>
      <p:pic>
        <p:nvPicPr>
          <p:cNvPr id="1336326" name="Picture 6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632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The First Fishes</a:t>
            </a:r>
          </a:p>
          <a:p>
            <a:pPr lvl="2"/>
            <a:r>
              <a:rPr lang="en-US"/>
              <a:t>The earliest fishes to appear in the fossil record lived about 510 million years ago.</a:t>
            </a:r>
          </a:p>
          <a:p>
            <a:pPr lvl="2"/>
            <a:r>
              <a:rPr lang="en-US"/>
              <a:t>These fishes were jawless and had bodies covered with bony plates.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The Age of Fishes</a:t>
            </a:r>
          </a:p>
          <a:p>
            <a:pPr lvl="2"/>
            <a:r>
              <a:rPr lang="en-US"/>
              <a:t>During the Devonian Period, some fishes were jawless species that had very little armor.</a:t>
            </a:r>
          </a:p>
          <a:p>
            <a:pPr lvl="2"/>
            <a:r>
              <a:rPr lang="en-US"/>
              <a:t>Armored fishes became extinct at the end of the Devonian Period.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Fishes</a:t>
            </a:r>
          </a:p>
        </p:txBody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The Arrival of Jaws and Paired Fins</a:t>
            </a:r>
          </a:p>
          <a:p>
            <a:pPr lvl="2"/>
            <a:r>
              <a:rPr lang="en-US"/>
              <a:t>The evolution of jaws in fish was extremely useful.</a:t>
            </a:r>
          </a:p>
          <a:p>
            <a:pPr lvl="2"/>
            <a:r>
              <a:rPr lang="en-US"/>
              <a:t>Jaws with muscles and teeth made it possible for fish to eat a wider variety of foods.</a:t>
            </a:r>
          </a:p>
          <a:p>
            <a:pPr lvl="2"/>
            <a:r>
              <a:rPr lang="en-US"/>
              <a:t>Animals with jaws can also defend themselves by biting.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Quiz_6-27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Quiz_6-2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Quiz_6-2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22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2061</Words>
  <Application>Microsoft Office PowerPoint</Application>
  <PresentationFormat>On-screen Show (4:3)</PresentationFormat>
  <Paragraphs>393</Paragraphs>
  <Slides>63</Slides>
  <Notes>63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63</vt:i4>
      </vt:variant>
    </vt:vector>
  </HeadingPairs>
  <TitlesOfParts>
    <vt:vector size="81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BIO3a_Active_Art</vt:lpstr>
      <vt:lpstr>BIO3a_Activity</vt:lpstr>
      <vt:lpstr>BIO3a_Movie</vt:lpstr>
      <vt:lpstr>BIO3a_Quiz</vt:lpstr>
      <vt:lpstr>BIO3a_END</vt:lpstr>
      <vt:lpstr>BioQuiz_6-27</vt:lpstr>
      <vt:lpstr>1_BIO3a_Quiz</vt:lpstr>
      <vt:lpstr>Biology</vt:lpstr>
      <vt:lpstr>30-2 Fishes</vt:lpstr>
      <vt:lpstr>What Is a Fish?</vt:lpstr>
      <vt:lpstr>What Is a Fish?</vt:lpstr>
      <vt:lpstr>Evolution of Fishes</vt:lpstr>
      <vt:lpstr>Evolution of Fishes</vt:lpstr>
      <vt:lpstr>Evolution of Fishes</vt:lpstr>
      <vt:lpstr>Evolution of Fishes</vt:lpstr>
      <vt:lpstr>Evolution of Fishes</vt:lpstr>
      <vt:lpstr>Evolution of Fishes</vt:lpstr>
      <vt:lpstr>Evolution of Fishes</vt:lpstr>
      <vt:lpstr>Evolution of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Form and Function in Fishes</vt:lpstr>
      <vt:lpstr>Groups of Fishes</vt:lpstr>
      <vt:lpstr>Groups of Fishes</vt:lpstr>
      <vt:lpstr>Groups of Fishes</vt:lpstr>
      <vt:lpstr>Groups of Fishes</vt:lpstr>
      <vt:lpstr>Groups of Fishes</vt:lpstr>
      <vt:lpstr>Groups of Fishes</vt:lpstr>
      <vt:lpstr>Groups of Fishes</vt:lpstr>
      <vt:lpstr>Groups of Fishes</vt:lpstr>
      <vt:lpstr>Groups of Fishes</vt:lpstr>
      <vt:lpstr>Groups of Fishes</vt:lpstr>
      <vt:lpstr>Ecology of Fishes</vt:lpstr>
      <vt:lpstr>30-2</vt:lpstr>
      <vt:lpstr>30-2</vt:lpstr>
      <vt:lpstr>30-2</vt:lpstr>
      <vt:lpstr>30-2</vt:lpstr>
      <vt:lpstr>30-2</vt:lpstr>
      <vt:lpstr>30-2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11</cp:revision>
  <dcterms:modified xsi:type="dcterms:W3CDTF">2011-11-02T20:15:33Z</dcterms:modified>
</cp:coreProperties>
</file>