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notesSlides/notesSlide18.xml" ContentType="application/vnd.openxmlformats-officedocument.presentationml.notesSlide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notesSlides/notesSlide45.xml" ContentType="application/vnd.openxmlformats-officedocument.presentationml.notesSlide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notesSlides/notesSlide23.xml" ContentType="application/vnd.openxmlformats-officedocument.presentationml.notesSlide+xml"/>
  <Override PartName="/ppt/theme/theme14.xml" ContentType="application/vnd.openxmlformats-officedocument.them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notesSlides/notesSlide42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notesSlides/notesSlide47.xml" ContentType="application/vnd.openxmlformats-officedocument.presentationml.notesSlide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1" r:id="rId2"/>
    <p:sldMasterId id="2147483650" r:id="rId3"/>
    <p:sldMasterId id="2147483664" r:id="rId4"/>
    <p:sldMasterId id="2147483656" r:id="rId5"/>
    <p:sldMasterId id="2147483673" r:id="rId6"/>
    <p:sldMasterId id="2147483674" r:id="rId7"/>
    <p:sldMasterId id="2147483666" r:id="rId8"/>
    <p:sldMasterId id="2147483670" r:id="rId9"/>
    <p:sldMasterId id="2147483671" r:id="rId10"/>
    <p:sldMasterId id="2147483667" r:id="rId11"/>
    <p:sldMasterId id="2147483678" r:id="rId12"/>
    <p:sldMasterId id="2147483685" r:id="rId13"/>
    <p:sldMasterId id="2147483686" r:id="rId14"/>
  </p:sldMasterIdLst>
  <p:notesMasterIdLst>
    <p:notesMasterId r:id="rId69"/>
  </p:notesMasterIdLst>
  <p:sldIdLst>
    <p:sldId id="256" r:id="rId15"/>
    <p:sldId id="265" r:id="rId16"/>
    <p:sldId id="257" r:id="rId17"/>
    <p:sldId id="278" r:id="rId18"/>
    <p:sldId id="264" r:id="rId19"/>
    <p:sldId id="280" r:id="rId20"/>
    <p:sldId id="260" r:id="rId21"/>
    <p:sldId id="284" r:id="rId22"/>
    <p:sldId id="285" r:id="rId23"/>
    <p:sldId id="286" r:id="rId24"/>
    <p:sldId id="277" r:id="rId25"/>
    <p:sldId id="288" r:id="rId26"/>
    <p:sldId id="289" r:id="rId27"/>
    <p:sldId id="290" r:id="rId28"/>
    <p:sldId id="291" r:id="rId29"/>
    <p:sldId id="272" r:id="rId30"/>
    <p:sldId id="293" r:id="rId31"/>
    <p:sldId id="295" r:id="rId32"/>
    <p:sldId id="296" r:id="rId33"/>
    <p:sldId id="297" r:id="rId34"/>
    <p:sldId id="331" r:id="rId35"/>
    <p:sldId id="332" r:id="rId36"/>
    <p:sldId id="298" r:id="rId37"/>
    <p:sldId id="299" r:id="rId38"/>
    <p:sldId id="300" r:id="rId39"/>
    <p:sldId id="301" r:id="rId40"/>
    <p:sldId id="302" r:id="rId41"/>
    <p:sldId id="304" r:id="rId42"/>
    <p:sldId id="305" r:id="rId43"/>
    <p:sldId id="334" r:id="rId44"/>
    <p:sldId id="306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16" r:id="rId53"/>
    <p:sldId id="317" r:id="rId54"/>
    <p:sldId id="318" r:id="rId55"/>
    <p:sldId id="319" r:id="rId56"/>
    <p:sldId id="320" r:id="rId57"/>
    <p:sldId id="321" r:id="rId58"/>
    <p:sldId id="283" r:id="rId59"/>
    <p:sldId id="322" r:id="rId60"/>
    <p:sldId id="324" r:id="rId61"/>
    <p:sldId id="325" r:id="rId62"/>
    <p:sldId id="326" r:id="rId63"/>
    <p:sldId id="327" r:id="rId64"/>
    <p:sldId id="328" r:id="rId65"/>
    <p:sldId id="329" r:id="rId66"/>
    <p:sldId id="330" r:id="rId67"/>
    <p:sldId id="275" r:id="rId6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688F"/>
    <a:srgbClr val="35517B"/>
    <a:srgbClr val="4B76A1"/>
    <a:srgbClr val="A50000"/>
    <a:srgbClr val="FF0000"/>
    <a:srgbClr val="006400"/>
    <a:srgbClr val="0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635" autoAdjust="0"/>
    <p:restoredTop sz="90522" autoAdjust="0"/>
  </p:normalViewPr>
  <p:slideViewPr>
    <p:cSldViewPr snapToGrid="0">
      <p:cViewPr varScale="1">
        <p:scale>
          <a:sx n="109" d="100"/>
          <a:sy n="109" d="100"/>
        </p:scale>
        <p:origin x="-536" y="-96"/>
      </p:cViewPr>
      <p:guideLst>
        <p:guide orient="horz" pos="2700"/>
        <p:guide pos="2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63" Type="http://schemas.openxmlformats.org/officeDocument/2006/relationships/slide" Target="slides/slide49.xml"/><Relationship Id="rId68" Type="http://schemas.openxmlformats.org/officeDocument/2006/relationships/slide" Target="slides/slide54.xml"/><Relationship Id="rId7" Type="http://schemas.openxmlformats.org/officeDocument/2006/relationships/slideMaster" Target="slideMasters/slideMaster7.xml"/><Relationship Id="rId71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9" Type="http://schemas.openxmlformats.org/officeDocument/2006/relationships/slide" Target="slides/slide15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3" Type="http://schemas.openxmlformats.org/officeDocument/2006/relationships/slide" Target="slides/slide39.xml"/><Relationship Id="rId58" Type="http://schemas.openxmlformats.org/officeDocument/2006/relationships/slide" Target="slides/slide44.xml"/><Relationship Id="rId66" Type="http://schemas.openxmlformats.org/officeDocument/2006/relationships/slide" Target="slides/slide5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slide" Target="slides/slide35.xml"/><Relationship Id="rId57" Type="http://schemas.openxmlformats.org/officeDocument/2006/relationships/slide" Target="slides/slide43.xml"/><Relationship Id="rId61" Type="http://schemas.openxmlformats.org/officeDocument/2006/relationships/slide" Target="slides/slide4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slide" Target="slides/slide38.xml"/><Relationship Id="rId60" Type="http://schemas.openxmlformats.org/officeDocument/2006/relationships/slide" Target="slides/slide46.xml"/><Relationship Id="rId65" Type="http://schemas.openxmlformats.org/officeDocument/2006/relationships/slide" Target="slides/slide51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56" Type="http://schemas.openxmlformats.org/officeDocument/2006/relationships/slide" Target="slides/slide42.xml"/><Relationship Id="rId64" Type="http://schemas.openxmlformats.org/officeDocument/2006/relationships/slide" Target="slides/slide50.xml"/><Relationship Id="rId69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72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59" Type="http://schemas.openxmlformats.org/officeDocument/2006/relationships/slide" Target="slides/slide45.xml"/><Relationship Id="rId67" Type="http://schemas.openxmlformats.org/officeDocument/2006/relationships/slide" Target="slides/slide53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54" Type="http://schemas.openxmlformats.org/officeDocument/2006/relationships/slide" Target="slides/slide40.xml"/><Relationship Id="rId62" Type="http://schemas.openxmlformats.org/officeDocument/2006/relationships/slide" Target="slides/slide48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7EDDBFAF-F239-48BA-8630-037C73B7F45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2CA2E-BDFD-4A33-AEFC-C29CCEA81036}" type="slidenum">
              <a:rPr lang="en-US"/>
              <a:pPr/>
              <a:t>1</a:t>
            </a:fld>
            <a:endParaRPr lang="en-US"/>
          </a:p>
        </p:txBody>
      </p:sp>
      <p:sp>
        <p:nvSpPr>
          <p:cNvPr id="67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0BA624-C9B1-4543-BAC1-9549332774F9}" type="slidenum">
              <a:rPr lang="en-US"/>
              <a:pPr/>
              <a:t>10</a:t>
            </a:fld>
            <a:endParaRPr lang="en-US"/>
          </a:p>
        </p:txBody>
      </p:sp>
      <p:sp>
        <p:nvSpPr>
          <p:cNvPr id="1243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3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diagram at the top shows the evolutionary tree of modern birds. None of the animals shown are direct ancestors of modern birds. But fossils such as </a:t>
            </a:r>
            <a:r>
              <a:rPr lang="en-US" i="1"/>
              <a:t>Archaeopteryx</a:t>
            </a:r>
            <a:r>
              <a:rPr lang="en-US"/>
              <a:t> show a mixture of characteristics of birds and dinosaurs. </a:t>
            </a:r>
            <a:endParaRPr lang="en-US" b="1" i="1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F5768F-ED35-46CC-87A2-D08714138D4F}" type="slidenum">
              <a:rPr lang="en-US"/>
              <a:pPr/>
              <a:t>11</a:t>
            </a:fld>
            <a:endParaRPr lang="en-US"/>
          </a:p>
        </p:txBody>
      </p:sp>
      <p:sp>
        <p:nvSpPr>
          <p:cNvPr id="1224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F773D-3F27-44EE-849B-DE59A6A77188}" type="slidenum">
              <a:rPr lang="en-US"/>
              <a:pPr/>
              <a:t>12</a:t>
            </a:fld>
            <a:endParaRPr lang="en-US"/>
          </a:p>
        </p:txBody>
      </p:sp>
      <p:sp>
        <p:nvSpPr>
          <p:cNvPr id="1247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4A1310-D8A4-4DF5-B063-E3755442C5D2}" type="slidenum">
              <a:rPr lang="en-US"/>
              <a:pPr/>
              <a:t>13</a:t>
            </a:fld>
            <a:endParaRPr lang="en-US"/>
          </a:p>
        </p:txBody>
      </p:sp>
      <p:sp>
        <p:nvSpPr>
          <p:cNvPr id="1249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5D6372-CC32-42EE-BDAB-A8644DB57692}" type="slidenum">
              <a:rPr lang="en-US"/>
              <a:pPr/>
              <a:t>14</a:t>
            </a:fld>
            <a:endParaRPr lang="en-US"/>
          </a:p>
        </p:txBody>
      </p:sp>
      <p:sp>
        <p:nvSpPr>
          <p:cNvPr id="1251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B43F45-A531-444E-A917-1B6B5A8C2DA5}" type="slidenum">
              <a:rPr lang="en-US"/>
              <a:pPr/>
              <a:t>15</a:t>
            </a:fld>
            <a:endParaRPr lang="en-US"/>
          </a:p>
        </p:txBody>
      </p:sp>
      <p:sp>
        <p:nvSpPr>
          <p:cNvPr id="1253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BBE112-88CC-4EEA-8A01-D6E7EFC6E6C8}" type="slidenum">
              <a:rPr lang="en-US"/>
              <a:pPr/>
              <a:t>16</a:t>
            </a:fld>
            <a:endParaRPr lang="en-US"/>
          </a:p>
        </p:txBody>
      </p:sp>
      <p:sp>
        <p:nvSpPr>
          <p:cNvPr id="68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D26ABF-721B-4504-BAB0-7D6B1C30189B}" type="slidenum">
              <a:rPr lang="en-US"/>
              <a:pPr/>
              <a:t>17</a:t>
            </a:fld>
            <a:endParaRPr lang="en-US"/>
          </a:p>
        </p:txBody>
      </p:sp>
      <p:sp>
        <p:nvSpPr>
          <p:cNvPr id="1257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79CF08-04A4-4012-B140-996F955E371D}" type="slidenum">
              <a:rPr lang="en-US"/>
              <a:pPr/>
              <a:t>18</a:t>
            </a:fld>
            <a:endParaRPr lang="en-US"/>
          </a:p>
        </p:txBody>
      </p:sp>
      <p:sp>
        <p:nvSpPr>
          <p:cNvPr id="1261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1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Birds have a number of adaptations that enable them to fly, including an efficient digestive system.</a:t>
            </a: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963B67-6A5A-4B3B-ACF7-02E7A0FFD084}" type="slidenum">
              <a:rPr lang="en-US"/>
              <a:pPr/>
              <a:t>19</a:t>
            </a:fld>
            <a:endParaRPr lang="en-US"/>
          </a:p>
        </p:txBody>
      </p:sp>
      <p:sp>
        <p:nvSpPr>
          <p:cNvPr id="1263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3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C83007-15E1-49DD-A0EB-142A262ADA28}" type="slidenum">
              <a:rPr lang="en-US"/>
              <a:pPr/>
              <a:t>2</a:t>
            </a:fld>
            <a:endParaRPr lang="en-US"/>
          </a:p>
        </p:txBody>
      </p:sp>
      <p:sp>
        <p:nvSpPr>
          <p:cNvPr id="675842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5B9133-C55A-47C7-B2E3-17F243F267F2}" type="slidenum">
              <a:rPr lang="en-US"/>
              <a:pPr/>
              <a:t>20</a:t>
            </a:fld>
            <a:endParaRPr lang="en-US"/>
          </a:p>
        </p:txBody>
      </p:sp>
      <p:sp>
        <p:nvSpPr>
          <p:cNvPr id="1265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5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Birds have a number of adaptations that enable them to fly, including an efficient digestive system.</a:t>
            </a: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D3AAC7-3E30-4A55-9BBF-153E23CF7F47}" type="slidenum">
              <a:rPr lang="en-US"/>
              <a:pPr/>
              <a:t>21</a:t>
            </a:fld>
            <a:endParaRPr lang="en-US"/>
          </a:p>
        </p:txBody>
      </p:sp>
      <p:sp>
        <p:nvSpPr>
          <p:cNvPr id="1356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Birds have a number of adaptations that enable them to fly, including an efficient digestive system.</a:t>
            </a: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974E8D-49B2-45FE-ADDA-CC49880A6615}" type="slidenum">
              <a:rPr lang="en-US"/>
              <a:pPr/>
              <a:t>22</a:t>
            </a:fld>
            <a:endParaRPr lang="en-US"/>
          </a:p>
        </p:txBody>
      </p:sp>
      <p:sp>
        <p:nvSpPr>
          <p:cNvPr id="1358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Birds have a number of adaptations that enable them to fly, including an efficient digestive system.</a:t>
            </a:r>
            <a:r>
              <a:rPr lang="en-US"/>
              <a:t> Trace the path of food through the digestive system.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8D8D25-CC61-4E81-8636-40235B5FB686}" type="slidenum">
              <a:rPr lang="en-US"/>
              <a:pPr/>
              <a:t>23</a:t>
            </a:fld>
            <a:endParaRPr lang="en-US"/>
          </a:p>
        </p:txBody>
      </p:sp>
      <p:sp>
        <p:nvSpPr>
          <p:cNvPr id="1267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96B5EC-0247-4390-BEBF-FAE08BE75D27}" type="slidenum">
              <a:rPr lang="en-US"/>
              <a:pPr/>
              <a:t>24</a:t>
            </a:fld>
            <a:endParaRPr lang="en-US"/>
          </a:p>
        </p:txBody>
      </p:sp>
      <p:sp>
        <p:nvSpPr>
          <p:cNvPr id="12697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Birds have a number of adaptations that enable them to fly, including an efficient digestive system.</a:t>
            </a: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5ED61-4DFF-481F-AAA8-BC97F2684CCB}" type="slidenum">
              <a:rPr lang="en-US"/>
              <a:pPr/>
              <a:t>25</a:t>
            </a:fld>
            <a:endParaRPr lang="en-US"/>
          </a:p>
        </p:txBody>
      </p:sp>
      <p:sp>
        <p:nvSpPr>
          <p:cNvPr id="1271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Birds have a number of adaptations that enable them to fly, including an efficient digestive system.</a:t>
            </a: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42258F-0FC6-4A59-9EE2-8D7E809FAA98}" type="slidenum">
              <a:rPr lang="en-US"/>
              <a:pPr/>
              <a:t>26</a:t>
            </a:fld>
            <a:endParaRPr lang="en-US"/>
          </a:p>
        </p:txBody>
      </p:sp>
      <p:sp>
        <p:nvSpPr>
          <p:cNvPr id="12738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3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Birds have a number of adaptations that enable them to fly, including an efficient digestive system.</a:t>
            </a: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300C76-C5D2-445C-B9A2-0FBE33CB80E8}" type="slidenum">
              <a:rPr lang="en-US"/>
              <a:pPr/>
              <a:t>27</a:t>
            </a:fld>
            <a:endParaRPr lang="en-US"/>
          </a:p>
        </p:txBody>
      </p:sp>
      <p:sp>
        <p:nvSpPr>
          <p:cNvPr id="12759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5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1BAFFB-B4C5-40A0-B108-071546D64F62}" type="slidenum">
              <a:rPr lang="en-US"/>
              <a:pPr/>
              <a:t>28</a:t>
            </a:fld>
            <a:endParaRPr lang="en-US"/>
          </a:p>
        </p:txBody>
      </p:sp>
      <p:sp>
        <p:nvSpPr>
          <p:cNvPr id="12800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1DFF49-C336-4ADA-B5A0-4B8A7C2DA32C}" type="slidenum">
              <a:rPr lang="en-US"/>
              <a:pPr/>
              <a:t>29</a:t>
            </a:fld>
            <a:endParaRPr lang="en-US"/>
          </a:p>
        </p:txBody>
      </p:sp>
      <p:sp>
        <p:nvSpPr>
          <p:cNvPr id="12820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42B943-3C3C-4398-A8FD-1C8A745D3871}" type="slidenum">
              <a:rPr lang="en-US"/>
              <a:pPr/>
              <a:t>3</a:t>
            </a:fld>
            <a:endParaRPr lang="en-US"/>
          </a:p>
        </p:txBody>
      </p:sp>
      <p:sp>
        <p:nvSpPr>
          <p:cNvPr id="677890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FA6CDA-6911-4C72-9CA1-8803B939253D}" type="slidenum">
              <a:rPr lang="en-US"/>
              <a:pPr/>
              <a:t>30</a:t>
            </a:fld>
            <a:endParaRPr lang="en-US"/>
          </a:p>
        </p:txBody>
      </p:sp>
      <p:sp>
        <p:nvSpPr>
          <p:cNvPr id="1380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404946-BFA7-4543-BB62-F96AB4228EB8}" type="slidenum">
              <a:rPr lang="en-US"/>
              <a:pPr/>
              <a:t>31</a:t>
            </a:fld>
            <a:endParaRPr lang="en-US"/>
          </a:p>
        </p:txBody>
      </p:sp>
      <p:sp>
        <p:nvSpPr>
          <p:cNvPr id="128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 keep blood moving rapidly, a bird’s heart beats quickly—from 150 to more than 1000 beats per minute! </a:t>
            </a:r>
            <a:endParaRPr lang="en-US" b="1" i="1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6B959F-9F5C-4212-873F-5B2A04AFD8E0}" type="slidenum">
              <a:rPr lang="en-US"/>
              <a:pPr/>
              <a:t>32</a:t>
            </a:fld>
            <a:endParaRPr lang="en-US"/>
          </a:p>
        </p:txBody>
      </p:sp>
      <p:sp>
        <p:nvSpPr>
          <p:cNvPr id="1288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4D508D-5706-4912-BB20-A5C45620CAB1}" type="slidenum">
              <a:rPr lang="en-US"/>
              <a:pPr/>
              <a:t>33</a:t>
            </a:fld>
            <a:endParaRPr lang="en-US"/>
          </a:p>
        </p:txBody>
      </p:sp>
      <p:sp>
        <p:nvSpPr>
          <p:cNvPr id="1290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40156F-0EC2-49BF-95B9-4E379C9C1AA3}" type="slidenum">
              <a:rPr lang="en-US"/>
              <a:pPr/>
              <a:t>34</a:t>
            </a:fld>
            <a:endParaRPr lang="en-US"/>
          </a:p>
        </p:txBody>
      </p:sp>
      <p:sp>
        <p:nvSpPr>
          <p:cNvPr id="1292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Compared to reptiles, birds have an enlarged cerebellum that coordinates the movements of wings and legs. </a:t>
            </a:r>
            <a:endParaRPr lang="en-US" b="1" i="1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DAD681-9424-42F7-A673-29F515F08071}" type="slidenum">
              <a:rPr lang="en-US"/>
              <a:pPr/>
              <a:t>35</a:t>
            </a:fld>
            <a:endParaRPr lang="en-US"/>
          </a:p>
        </p:txBody>
      </p:sp>
      <p:sp>
        <p:nvSpPr>
          <p:cNvPr id="1294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BAA343-2231-45F0-A781-E3898591A3E1}" type="slidenum">
              <a:rPr lang="en-US"/>
              <a:pPr/>
              <a:t>36</a:t>
            </a:fld>
            <a:endParaRPr lang="en-US"/>
          </a:p>
        </p:txBody>
      </p:sp>
      <p:sp>
        <p:nvSpPr>
          <p:cNvPr id="12963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F74190-7318-42CB-AAC4-5A40A71D7AA0}" type="slidenum">
              <a:rPr lang="en-US"/>
              <a:pPr/>
              <a:t>37</a:t>
            </a:fld>
            <a:endParaRPr lang="en-US"/>
          </a:p>
        </p:txBody>
      </p:sp>
      <p:sp>
        <p:nvSpPr>
          <p:cNvPr id="1298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929F80-D041-45CB-A3DF-09AC82FBEEE0}" type="slidenum">
              <a:rPr lang="en-US"/>
              <a:pPr/>
              <a:t>38</a:t>
            </a:fld>
            <a:endParaRPr lang="en-US"/>
          </a:p>
        </p:txBody>
      </p:sp>
      <p:sp>
        <p:nvSpPr>
          <p:cNvPr id="1300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Like most of its anatomy, a bird’s skeleton is well adapted for flight, providing a sturdy attachment point for muscles. The long bones are exceptionally strong and light because of cross-bracing and air spaces. In strong flying birds, such as pigeons, the chest muscles may account for as much as 30 percent of the animal’s mass.</a:t>
            </a:r>
            <a:r>
              <a:rPr lang="en-US" b="1"/>
              <a:t> </a:t>
            </a:r>
            <a:endParaRPr lang="en-US" b="1" i="1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5194B1-C7EC-41AF-8BEB-7790A70383AC}" type="slidenum">
              <a:rPr lang="en-US"/>
              <a:pPr/>
              <a:t>39</a:t>
            </a:fld>
            <a:endParaRPr lang="en-US"/>
          </a:p>
        </p:txBody>
      </p:sp>
      <p:sp>
        <p:nvSpPr>
          <p:cNvPr id="1304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E260E8-10C8-4802-AC3A-C3C7D6C2623D}" type="slidenum">
              <a:rPr lang="en-US"/>
              <a:pPr/>
              <a:t>4</a:t>
            </a:fld>
            <a:endParaRPr lang="en-US"/>
          </a:p>
        </p:txBody>
      </p:sp>
      <p:sp>
        <p:nvSpPr>
          <p:cNvPr id="1226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047ECF-0C8A-4337-9684-7658412CE786}" type="slidenum">
              <a:rPr lang="en-US"/>
              <a:pPr/>
              <a:t>40</a:t>
            </a:fld>
            <a:endParaRPr lang="en-US"/>
          </a:p>
        </p:txBody>
      </p:sp>
      <p:sp>
        <p:nvSpPr>
          <p:cNvPr id="1306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. </a:t>
            </a:r>
            <a:endParaRPr lang="en-US" b="1" i="1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52AD9E-9466-4FCA-A900-1EF176BA6833}" type="slidenum">
              <a:rPr lang="en-US"/>
              <a:pPr/>
              <a:t>41</a:t>
            </a:fld>
            <a:endParaRPr lang="en-US"/>
          </a:p>
        </p:txBody>
      </p:sp>
      <p:sp>
        <p:nvSpPr>
          <p:cNvPr id="131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FDDF85-8ABC-48F7-B9D7-51FA94A4E641}" type="slidenum">
              <a:rPr lang="en-US"/>
              <a:pPr/>
              <a:t>42</a:t>
            </a:fld>
            <a:endParaRPr lang="en-US"/>
          </a:p>
        </p:txBody>
      </p:sp>
      <p:sp>
        <p:nvSpPr>
          <p:cNvPr id="131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47D787-B4EE-42C7-B6E7-633B9F764499}" type="slidenum">
              <a:rPr lang="en-US"/>
              <a:pPr/>
              <a:t>43</a:t>
            </a:fld>
            <a:endParaRPr lang="en-US"/>
          </a:p>
        </p:txBody>
      </p:sp>
      <p:sp>
        <p:nvSpPr>
          <p:cNvPr id="131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EADA5E-A76B-4CF3-A0A4-8EB00BCAF13C}" type="slidenum">
              <a:rPr lang="en-US"/>
              <a:pPr/>
              <a:t>44</a:t>
            </a:fld>
            <a:endParaRPr lang="en-US"/>
          </a:p>
        </p:txBody>
      </p:sp>
      <p:sp>
        <p:nvSpPr>
          <p:cNvPr id="131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286F6E-B130-4BC7-8223-644A048E86F9}" type="slidenum">
              <a:rPr lang="en-US"/>
              <a:pPr/>
              <a:t>45</a:t>
            </a:fld>
            <a:endParaRPr lang="en-US"/>
          </a:p>
        </p:txBody>
      </p:sp>
      <p:sp>
        <p:nvSpPr>
          <p:cNvPr id="1236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6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8BD237-1C7B-447B-A765-17D19FE8697D}" type="slidenum">
              <a:rPr lang="en-US"/>
              <a:pPr/>
              <a:t>46</a:t>
            </a:fld>
            <a:endParaRPr lang="en-US"/>
          </a:p>
        </p:txBody>
      </p:sp>
      <p:sp>
        <p:nvSpPr>
          <p:cNvPr id="131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8CA5F3-1D13-4059-A9F9-76C84041821F}" type="slidenum">
              <a:rPr lang="en-US"/>
              <a:pPr/>
              <a:t>47</a:t>
            </a:fld>
            <a:endParaRPr lang="en-US"/>
          </a:p>
        </p:txBody>
      </p:sp>
      <p:sp>
        <p:nvSpPr>
          <p:cNvPr id="132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0E97C0-31E9-49D9-B94D-5EFED4A95750}" type="slidenum">
              <a:rPr lang="en-US"/>
              <a:pPr/>
              <a:t>48</a:t>
            </a:fld>
            <a:endParaRPr lang="en-US"/>
          </a:p>
        </p:txBody>
      </p:sp>
      <p:sp>
        <p:nvSpPr>
          <p:cNvPr id="132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645B9B-A205-45C9-B201-92515D3C8A3B}" type="slidenum">
              <a:rPr lang="en-US"/>
              <a:pPr/>
              <a:t>49</a:t>
            </a:fld>
            <a:endParaRPr lang="en-US"/>
          </a:p>
        </p:txBody>
      </p:sp>
      <p:sp>
        <p:nvSpPr>
          <p:cNvPr id="132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E1AD23-D018-44BF-855E-2617124F3A3A}" type="slidenum">
              <a:rPr lang="en-US"/>
              <a:pPr/>
              <a:t>5</a:t>
            </a:fld>
            <a:endParaRPr lang="en-US"/>
          </a:p>
        </p:txBody>
      </p:sp>
      <p:sp>
        <p:nvSpPr>
          <p:cNvPr id="68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5FA7D3-3A6C-4507-B5D8-AB70A0147012}" type="slidenum">
              <a:rPr lang="en-US"/>
              <a:pPr/>
              <a:t>50</a:t>
            </a:fld>
            <a:endParaRPr lang="en-US"/>
          </a:p>
        </p:txBody>
      </p:sp>
      <p:sp>
        <p:nvSpPr>
          <p:cNvPr id="1339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F2F9D8-B2D0-4DBD-901F-F3BB9CBC3797}" type="slidenum">
              <a:rPr lang="en-US"/>
              <a:pPr/>
              <a:t>51</a:t>
            </a:fld>
            <a:endParaRPr lang="en-US"/>
          </a:p>
        </p:txBody>
      </p:sp>
      <p:sp>
        <p:nvSpPr>
          <p:cNvPr id="1341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3F077E-728B-4298-A12F-ECD81B629E36}" type="slidenum">
              <a:rPr lang="en-US"/>
              <a:pPr/>
              <a:t>52</a:t>
            </a:fld>
            <a:endParaRPr lang="en-US"/>
          </a:p>
        </p:txBody>
      </p:sp>
      <p:sp>
        <p:nvSpPr>
          <p:cNvPr id="13434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D0F35F-5C24-4802-AD85-088ED814B80A}" type="slidenum">
              <a:rPr lang="en-US"/>
              <a:pPr/>
              <a:t>53</a:t>
            </a:fld>
            <a:endParaRPr lang="en-US"/>
          </a:p>
        </p:txBody>
      </p:sp>
      <p:sp>
        <p:nvSpPr>
          <p:cNvPr id="1345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8465DC-9899-440F-ADB2-6ED9299D7094}" type="slidenum">
              <a:rPr lang="en-US"/>
              <a:pPr/>
              <a:t>54</a:t>
            </a:fld>
            <a:endParaRPr lang="en-US"/>
          </a:p>
        </p:txBody>
      </p:sp>
      <p:sp>
        <p:nvSpPr>
          <p:cNvPr id="67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85FFBD-64AD-449D-BDCE-39D4A55F4AC3}" type="slidenum">
              <a:rPr lang="en-US"/>
              <a:pPr/>
              <a:t>6</a:t>
            </a:fld>
            <a:endParaRPr lang="en-US"/>
          </a:p>
        </p:txBody>
      </p:sp>
      <p:sp>
        <p:nvSpPr>
          <p:cNvPr id="1230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0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Birds have different types of feathers that vary in structure and function. </a:t>
            </a:r>
            <a:r>
              <a:rPr lang="en-US" b="1"/>
              <a:t>An outer covering of feathers is the main characteristic that sets birds apart from other animals.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E24019-C4AE-4D34-B4A2-8B725949CF25}" type="slidenum">
              <a:rPr lang="en-US"/>
              <a:pPr/>
              <a:t>7</a:t>
            </a:fld>
            <a:endParaRPr lang="en-US"/>
          </a:p>
        </p:txBody>
      </p:sp>
      <p:sp>
        <p:nvSpPr>
          <p:cNvPr id="67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85BFC6-14FE-46FC-B584-95FAC63BA7FB}" type="slidenum">
              <a:rPr lang="en-US"/>
              <a:pPr/>
              <a:t>8</a:t>
            </a:fld>
            <a:endParaRPr lang="en-US"/>
          </a:p>
        </p:txBody>
      </p:sp>
      <p:sp>
        <p:nvSpPr>
          <p:cNvPr id="1239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503253-ABC5-4A00-802A-B41EE96F561E}" type="slidenum">
              <a:rPr lang="en-US"/>
              <a:pPr/>
              <a:t>9</a:t>
            </a:fld>
            <a:endParaRPr lang="en-US"/>
          </a:p>
        </p:txBody>
      </p:sp>
      <p:sp>
        <p:nvSpPr>
          <p:cNvPr id="1241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1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41613"/>
            <a:ext cx="9144000" cy="609600"/>
          </a:xfrm>
        </p:spPr>
        <p:txBody>
          <a:bodyPr anchorCtr="1"/>
          <a:lstStyle>
            <a:lvl1pPr algn="ctr" fontAlgn="ctr">
              <a:defRPr sz="4000" b="1">
                <a:solidFill>
                  <a:srgbClr val="FF0000"/>
                </a:solidFill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E802E-C507-4884-83AD-3732A96328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0EBD2-FBE4-4A80-A966-D353DDD215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B084A-9559-42B9-BF53-B64659C164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94683-7924-4159-AB6D-94C9CE5BDA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6A7A1-47F4-4656-8514-85967ED9D0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878047-AE8B-4438-9662-573D411AFC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70DA4-0FC6-40EF-B7F5-85EA12CEB4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D2082-B567-4A08-B905-4A46514F41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089E79-5388-40D0-A041-E64032E583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4CD362-C785-459F-B3DA-5A71C8E7B4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26263" y="0"/>
            <a:ext cx="22177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0081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26263" y="0"/>
            <a:ext cx="22177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0081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375" y="0"/>
            <a:ext cx="213677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257925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3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1.jpeg"/><Relationship Id="rId18" Type="http://schemas.openxmlformats.org/officeDocument/2006/relationships/image" Target="../media/image14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17" Type="http://schemas.openxmlformats.org/officeDocument/2006/relationships/hyperlink" Target="Resources/ch31_sectn02_quiz.qtb" TargetMode="External"/><Relationship Id="rId2" Type="http://schemas.openxmlformats.org/officeDocument/2006/relationships/slideLayout" Target="../slideLayouts/slideLayout134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42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3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753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21753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175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175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175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17544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1217545" name="Rectangle 9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217546" name="Text Box 10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1217547" name="Text Box 11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217548" name="Rectangle 12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7552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638300" y="0"/>
            <a:ext cx="6551613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217553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17554" name="Rectangle 18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33EDC14A-E431-4774-8782-85F14D5932D0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53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099" name="Picture 19" descr="movi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808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5808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5808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808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5808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5808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5808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55809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55809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558093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558094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8095" name="Rectangle 15"/>
          <p:cNvSpPr>
            <a:spLocks noChangeArrowheads="1"/>
          </p:cNvSpPr>
          <p:nvPr/>
        </p:nvSpPr>
        <p:spPr bwMode="auto">
          <a:xfrm>
            <a:off x="1776413" y="0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31-2 Birds</a:t>
            </a:r>
          </a:p>
        </p:txBody>
      </p:sp>
      <p:pic>
        <p:nvPicPr>
          <p:cNvPr id="558096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8097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58101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22BF4827-7974-4518-BC4C-F407D45B118D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53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426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487427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74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74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874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874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87433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85800" indent="-685800">
              <a:spcAft>
                <a:spcPct val="50000"/>
              </a:spcAft>
              <a:tabLst>
                <a:tab pos="1651000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pic>
        <p:nvPicPr>
          <p:cNvPr id="487434" name="Picture 10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87435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487436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487438" name="Rectangle 14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0"/>
          </a:p>
        </p:txBody>
      </p:sp>
      <p:sp>
        <p:nvSpPr>
          <p:cNvPr id="487439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7440" name="Picture 16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87441" name="Text Box 17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487442" name="Rectangle 1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7447" name="Picture 23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487454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7456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6DB3937B-C637-4987-ADC9-43089D21BC12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53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marL="685800" indent="-685800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804863" indent="-4763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919163" indent="1588" algn="l" rtl="0" fontAlgn="base">
        <a:spcBef>
          <a:spcPct val="0"/>
        </a:spcBef>
        <a:spcAft>
          <a:spcPct val="50000"/>
        </a:spcAft>
        <a:buAutoNum type="alphaLcPeriod"/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346325" indent="-457200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051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8623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3195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7767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2339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7650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667651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 b="0">
                <a:latin typeface="Times New Roman" pitchFamily="1" charset="0"/>
                <a:ea typeface="ＭＳ Ｐゴシック" pitchFamily="1" charset="-128"/>
              </a:endParaRPr>
            </a:p>
          </p:txBody>
        </p:sp>
        <p:sp>
          <p:nvSpPr>
            <p:cNvPr id="667652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 b="0">
                <a:latin typeface="Times New Roman" pitchFamily="1" charset="0"/>
                <a:ea typeface="ＭＳ Ｐゴシック" pitchFamily="1" charset="-128"/>
              </a:endParaRPr>
            </a:p>
          </p:txBody>
        </p:sp>
        <p:sp>
          <p:nvSpPr>
            <p:cNvPr id="667653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676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76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76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ea typeface="ＭＳ Ｐゴシック" pitchFamily="1" charset="-128"/>
              </a:defRPr>
            </a:lvl1pPr>
          </a:lstStyle>
          <a:p>
            <a:fld id="{4075D22B-A21F-43CF-8F7B-DF750300858A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1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1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1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4034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324035" name="Rectangle 3"/>
          <p:cNvSpPr>
            <a:spLocks noChangeArrowheads="1"/>
          </p:cNvSpPr>
          <p:nvPr/>
        </p:nvSpPr>
        <p:spPr bwMode="auto">
          <a:xfrm>
            <a:off x="11113" y="20638"/>
            <a:ext cx="3840162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403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2403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32403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32403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324040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pic>
        <p:nvPicPr>
          <p:cNvPr id="1324041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324042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324043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1324044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0"/>
          </a:p>
        </p:txBody>
      </p:sp>
      <p:sp>
        <p:nvSpPr>
          <p:cNvPr id="1324045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24046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324047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324048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24049" name="Picture 17" descr="section quizr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28700" y="2919413"/>
            <a:ext cx="2757488" cy="596900"/>
          </a:xfrm>
          <a:prstGeom prst="rect">
            <a:avLst/>
          </a:prstGeom>
          <a:noFill/>
        </p:spPr>
      </p:pic>
      <p:pic>
        <p:nvPicPr>
          <p:cNvPr id="1324050" name="Picture 18" descr="QT_icon">
            <a:hlinkClick r:id="rId17" action="ppaction://hlinkfile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446713" y="2730500"/>
            <a:ext cx="22113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4051" name="Text Box 19"/>
          <p:cNvSpPr txBox="1">
            <a:spLocks noChangeArrowheads="1"/>
          </p:cNvSpPr>
          <p:nvPr/>
        </p:nvSpPr>
        <p:spPr bwMode="auto">
          <a:xfrm>
            <a:off x="4016375" y="2659063"/>
            <a:ext cx="936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0" i="1"/>
              <a:t>- or -</a:t>
            </a:r>
          </a:p>
        </p:txBody>
      </p:sp>
      <p:pic>
        <p:nvPicPr>
          <p:cNvPr id="1324052" name="Picture 20" descr="sectionQUIZ_BAR copy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324053" name="Text Box 21"/>
          <p:cNvSpPr txBox="1">
            <a:spLocks noChangeArrowheads="1"/>
          </p:cNvSpPr>
          <p:nvPr/>
        </p:nvSpPr>
        <p:spPr bwMode="auto">
          <a:xfrm>
            <a:off x="1152525" y="2276475"/>
            <a:ext cx="231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Continue to:</a:t>
            </a:r>
          </a:p>
        </p:txBody>
      </p:sp>
      <p:sp>
        <p:nvSpPr>
          <p:cNvPr id="1324054" name="Text Box 22"/>
          <p:cNvSpPr txBox="1">
            <a:spLocks noChangeArrowheads="1"/>
          </p:cNvSpPr>
          <p:nvPr/>
        </p:nvSpPr>
        <p:spPr bwMode="auto">
          <a:xfrm>
            <a:off x="5286375" y="2273300"/>
            <a:ext cx="2592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Click to Launch:</a:t>
            </a:r>
          </a:p>
        </p:txBody>
      </p:sp>
      <p:sp>
        <p:nvSpPr>
          <p:cNvPr id="1324055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24056" name="Rectangle 24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66E9236A-5733-4926-81C1-A4FF6805D0EE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53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509588" algn="l" rtl="0" fontAlgn="base"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625475"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3pPr>
      <a:lvl4pPr marL="1371600" indent="-457200" algn="l" rtl="0" fontAlgn="base">
        <a:spcBef>
          <a:spcPct val="0"/>
        </a:spcBef>
        <a:spcAft>
          <a:spcPct val="50000"/>
        </a:spcAft>
        <a:buAutoNum type="alphaLcPeriod"/>
        <a:defRPr sz="2400">
          <a:solidFill>
            <a:schemeClr val="tx1"/>
          </a:solidFill>
          <a:latin typeface="+mn-lt"/>
          <a:ea typeface="+mn-ea"/>
        </a:defRPr>
      </a:lvl4pPr>
      <a:lvl5pPr marL="34051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5pPr>
      <a:lvl6pPr marL="38623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6pPr>
      <a:lvl7pPr marL="43195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7pPr>
      <a:lvl8pPr marL="47767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8pPr>
      <a:lvl9pPr marL="52339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7106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327107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710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2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32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32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327112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808038" algn="l"/>
                <a:tab pos="1311275" algn="l"/>
                <a:tab pos="1651000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pic>
        <p:nvPicPr>
          <p:cNvPr id="1327113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327114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327115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1327116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0"/>
          </a:p>
        </p:txBody>
      </p:sp>
      <p:sp>
        <p:nvSpPr>
          <p:cNvPr id="1327117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27118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327119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327120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27121" name="Picture 17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32712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27123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E483AD8B-64F3-4095-B4C9-1BAB1624FBD3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53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625475" indent="-7938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1195388" indent="-449263" algn="l" rtl="0" fontAlgn="base">
        <a:spcBef>
          <a:spcPct val="0"/>
        </a:spcBef>
        <a:spcAft>
          <a:spcPct val="50000"/>
        </a:spcAft>
        <a:buAutoNum type="alphaLcPeriod"/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765425" indent="-1454150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893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9465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4037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8609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3181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609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15609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156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56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156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156103" name="Rectangle 7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4000">
              <a:solidFill>
                <a:srgbClr val="A50000"/>
              </a:solidFill>
              <a:ea typeface="ＭＳ Ｐゴシック" pitchFamily="1" charset="-128"/>
            </a:endParaRPr>
          </a:p>
        </p:txBody>
      </p:sp>
      <p:sp>
        <p:nvSpPr>
          <p:cNvPr id="1156104" name="Rectangle 8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156105" name="Text Box 9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1156106" name="Text Box 10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156107" name="Rectangle 11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56108" name="Picture 12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15611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827213" y="0"/>
            <a:ext cx="63785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56112" name="Rectangle 16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3CF7542F-2E00-4E33-853C-0623501528E5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53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4000" b="1">
          <a:solidFill>
            <a:srgbClr val="A50000"/>
          </a:solidFill>
          <a:latin typeface="+mn-lt"/>
          <a:ea typeface="+mn-ea"/>
          <a:cs typeface="+mn-cs"/>
        </a:defRPr>
      </a:lvl1pPr>
      <a:lvl2pPr marL="287338" algn="l" rtl="0" fontAlgn="base">
        <a:spcBef>
          <a:spcPct val="0"/>
        </a:spcBef>
        <a:spcAft>
          <a:spcPct val="50000"/>
        </a:spcAft>
        <a:defRPr sz="4000" b="1">
          <a:solidFill>
            <a:srgbClr val="006400"/>
          </a:solidFill>
          <a:latin typeface="+mn-lt"/>
          <a:ea typeface="+mn-ea"/>
        </a:defRPr>
      </a:lvl2pPr>
      <a:lvl3pPr marL="401638" algn="l" rtl="0" fontAlgn="base">
        <a:spcBef>
          <a:spcPct val="0"/>
        </a:spcBef>
        <a:spcAft>
          <a:spcPct val="50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515938" indent="515938" algn="l" rtl="0" fontAlgn="base">
        <a:spcBef>
          <a:spcPct val="0"/>
        </a:spcBef>
        <a:spcAft>
          <a:spcPct val="50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049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5pPr>
      <a:lvl6pPr marL="16621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6pPr>
      <a:lvl7pPr marL="21193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7pPr>
      <a:lvl8pPr marL="25765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8pPr>
      <a:lvl9pPr marL="30337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32" name="Picture 20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451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451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6452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1776413" y="0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31-2 Birds</a:t>
            </a:r>
          </a:p>
        </p:txBody>
      </p:sp>
      <p:pic>
        <p:nvPicPr>
          <p:cNvPr id="64529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04165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30" name="Picture 18" descr="ke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35000" y="2397125"/>
            <a:ext cx="671513" cy="433388"/>
          </a:xfrm>
          <a:prstGeom prst="rect">
            <a:avLst/>
          </a:prstGeom>
          <a:noFill/>
        </p:spPr>
      </p:pic>
      <p:sp>
        <p:nvSpPr>
          <p:cNvPr id="6453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328930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64533" name="Picture 21" descr="logo_ph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64535" name="Rectangle 23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EE8F8C3F-56AE-4750-A0FF-DD42834D9E3E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53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780" name="Picture 28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45875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5875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587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587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587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5876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45876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45876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45876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45876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68" name="Rectangle 16"/>
          <p:cNvSpPr>
            <a:spLocks noChangeArrowheads="1"/>
          </p:cNvSpPr>
          <p:nvPr/>
        </p:nvSpPr>
        <p:spPr bwMode="auto">
          <a:xfrm>
            <a:off x="1776413" y="0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31-2 Birds</a:t>
            </a:r>
          </a:p>
        </p:txBody>
      </p:sp>
      <p:pic>
        <p:nvPicPr>
          <p:cNvPr id="458770" name="Picture 18" descr="ke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22300" y="2400300"/>
            <a:ext cx="673100" cy="434975"/>
          </a:xfrm>
          <a:prstGeom prst="rect">
            <a:avLst/>
          </a:prstGeom>
          <a:noFill/>
        </p:spPr>
      </p:pic>
      <p:sp>
        <p:nvSpPr>
          <p:cNvPr id="45877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328930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458781" name="Picture 29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58784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002AC731-566C-41B0-891A-190E64B72479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53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  <p:pic>
        <p:nvPicPr>
          <p:cNvPr id="458785" name="Picture 33" descr="arrow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04165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chemeClr val="tx1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19" name="Picture 19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2304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2304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28930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471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04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2304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2304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1255713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2304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2304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2304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2304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0416" name="Rectangle 16"/>
          <p:cNvSpPr>
            <a:spLocks noChangeArrowheads="1"/>
          </p:cNvSpPr>
          <p:nvPr/>
        </p:nvSpPr>
        <p:spPr bwMode="auto">
          <a:xfrm>
            <a:off x="1776413" y="0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31-2 Birds</a:t>
            </a:r>
          </a:p>
        </p:txBody>
      </p:sp>
      <p:pic>
        <p:nvPicPr>
          <p:cNvPr id="230420" name="Picture 20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230422" name="Rectangle 2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F053538A-4F80-4E0E-A4A5-4B856F0F57E5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53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  <p:pic>
        <p:nvPicPr>
          <p:cNvPr id="230423" name="Picture 23" descr="arrow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4165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1255713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tabLst>
          <a:tab pos="1255713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287338" indent="4763" algn="l" rtl="0" fontAlgn="base">
        <a:spcBef>
          <a:spcPct val="25000"/>
        </a:spcBef>
        <a:spcAft>
          <a:spcPct val="25000"/>
        </a:spcAft>
        <a:buFont typeface="Arial" charset="0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082675" indent="-400050" algn="l" rtl="0" fontAlgn="base">
        <a:spcBef>
          <a:spcPct val="25000"/>
        </a:spcBef>
        <a:spcAft>
          <a:spcPct val="25000"/>
        </a:spcAft>
        <a:buSzPct val="125000"/>
        <a:buChar char="•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1257300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1714500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2171700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2628900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3086100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730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585731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85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28930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85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57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857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857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85737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2800" b="0">
              <a:ea typeface="ＭＳ Ｐゴシック" pitchFamily="1" charset="-128"/>
            </a:endParaRPr>
          </a:p>
        </p:txBody>
      </p:sp>
      <p:sp>
        <p:nvSpPr>
          <p:cNvPr id="585738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585739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585741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585742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743" name="Rectangle 15"/>
          <p:cNvSpPr>
            <a:spLocks noChangeArrowheads="1"/>
          </p:cNvSpPr>
          <p:nvPr/>
        </p:nvSpPr>
        <p:spPr bwMode="auto">
          <a:xfrm>
            <a:off x="1776413" y="0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31-2 Birds</a:t>
            </a:r>
          </a:p>
        </p:txBody>
      </p:sp>
      <p:pic>
        <p:nvPicPr>
          <p:cNvPr id="585745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85747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71E9F680-ACC4-47F9-AF19-4771145515DC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53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  <p:pic>
        <p:nvPicPr>
          <p:cNvPr id="585748" name="Picture 20" descr="arrow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4165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2pPr>
      <a:lvl3pPr marL="746125" indent="-398463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3pPr>
      <a:lvl4pPr marL="969963" indent="4763" algn="l" rtl="0" fontAlgn="base">
        <a:spcBef>
          <a:spcPct val="35000"/>
        </a:spcBef>
        <a:spcAft>
          <a:spcPct val="25000"/>
        </a:spcAft>
        <a:buSzPct val="125000"/>
        <a:defRPr sz="2800" b="1">
          <a:solidFill>
            <a:schemeClr val="tx1"/>
          </a:solidFill>
          <a:latin typeface="+mn-lt"/>
          <a:ea typeface="+mn-ea"/>
        </a:defRPr>
      </a:lvl4pPr>
      <a:lvl5pPr marL="10890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5pPr>
      <a:lvl6pPr marL="15462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6pPr>
      <a:lvl7pPr marL="20034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7pPr>
      <a:lvl8pPr marL="24606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8pPr>
      <a:lvl9pPr marL="29178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62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0416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0416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1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041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041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0416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60417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60417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604173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604174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175" name="Rectangle 15"/>
          <p:cNvSpPr>
            <a:spLocks noChangeArrowheads="1"/>
          </p:cNvSpPr>
          <p:nvPr/>
        </p:nvSpPr>
        <p:spPr bwMode="auto">
          <a:xfrm>
            <a:off x="1776413" y="0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31-2 Birds</a:t>
            </a:r>
          </a:p>
        </p:txBody>
      </p:sp>
      <p:pic>
        <p:nvPicPr>
          <p:cNvPr id="604177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pic>
        <p:nvPicPr>
          <p:cNvPr id="604179" name="Picture 19" descr="Process_art_ARROWS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-11113"/>
            <a:ext cx="666750" cy="701676"/>
          </a:xfrm>
          <a:prstGeom prst="rect">
            <a:avLst/>
          </a:prstGeom>
          <a:noFill/>
        </p:spPr>
      </p:pic>
      <p:sp>
        <p:nvSpPr>
          <p:cNvPr id="604181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AC1B861C-D7B8-413C-8E69-73616A9E2E38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53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604182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328930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604184" name="Picture 24" descr="arrow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041650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3" name="Picture 23" descr="active_art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608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608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08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08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608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608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608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4608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4608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4608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4608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16" name="Rectangle 16"/>
          <p:cNvSpPr>
            <a:spLocks noChangeArrowheads="1"/>
          </p:cNvSpPr>
          <p:nvPr/>
        </p:nvSpPr>
        <p:spPr bwMode="auto">
          <a:xfrm>
            <a:off x="1776413" y="0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31-2 Birds</a:t>
            </a:r>
          </a:p>
        </p:txBody>
      </p:sp>
      <p:pic>
        <p:nvPicPr>
          <p:cNvPr id="460817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1" name="Picture 21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60825" name="Rectangle 25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597863F4-2F13-48EF-864A-D93EA0766FCB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53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7075" name="Picture 19" descr="Activit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705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5706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5706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706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570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5706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57065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557066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557067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557069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557070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7071" name="Rectangle 15"/>
          <p:cNvSpPr>
            <a:spLocks noChangeArrowheads="1"/>
          </p:cNvSpPr>
          <p:nvPr/>
        </p:nvSpPr>
        <p:spPr bwMode="auto">
          <a:xfrm>
            <a:off x="1776413" y="0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31-2 Birds</a:t>
            </a:r>
          </a:p>
        </p:txBody>
      </p:sp>
      <p:pic>
        <p:nvPicPr>
          <p:cNvPr id="557072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7073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57077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E851144C-4289-4757-A705-E03726DF7094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53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Resources/ch31_sectn02_quiz.qtb" TargetMode="Externa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3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3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3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33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7988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Biology</a:t>
            </a:r>
          </a:p>
        </p:txBody>
      </p:sp>
      <p:pic>
        <p:nvPicPr>
          <p:cNvPr id="79885" name="Picture 13" descr="biobookcover"/>
          <p:cNvPicPr>
            <a:picLocks noChangeAspect="1" noChangeArrowheads="1"/>
          </p:cNvPicPr>
          <p:nvPr/>
        </p:nvPicPr>
        <p:blipFill>
          <a:blip r:embed="rId3" cstate="print"/>
          <a:srcRect t="2539"/>
          <a:stretch>
            <a:fillRect/>
          </a:stretch>
        </p:blipFill>
        <p:spPr bwMode="auto">
          <a:xfrm>
            <a:off x="2070100" y="450850"/>
            <a:ext cx="4903788" cy="585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2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 of Birds</a:t>
            </a:r>
          </a:p>
        </p:txBody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Evolution of Birds</a:t>
            </a:r>
          </a:p>
        </p:txBody>
      </p:sp>
      <p:pic>
        <p:nvPicPr>
          <p:cNvPr id="1242116" name="Picture 4" descr="sb4518a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013" y="1955800"/>
            <a:ext cx="7673975" cy="4430713"/>
          </a:xfrm>
          <a:prstGeom prst="rect">
            <a:avLst/>
          </a:prstGeom>
          <a:noFill/>
        </p:spPr>
      </p:pic>
      <p:sp>
        <p:nvSpPr>
          <p:cNvPr id="1242126" name="Rectangle 14"/>
          <p:cNvSpPr>
            <a:spLocks noChangeArrowheads="1"/>
          </p:cNvSpPr>
          <p:nvPr/>
        </p:nvSpPr>
        <p:spPr bwMode="auto">
          <a:xfrm>
            <a:off x="2032000" y="6169025"/>
            <a:ext cx="1262063" cy="2317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2127" name="Rectangle 15"/>
          <p:cNvSpPr>
            <a:spLocks noChangeArrowheads="1"/>
          </p:cNvSpPr>
          <p:nvPr/>
        </p:nvSpPr>
        <p:spPr bwMode="auto">
          <a:xfrm>
            <a:off x="3236913" y="5175250"/>
            <a:ext cx="1335087" cy="3190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2128" name="Rectangle 16"/>
          <p:cNvSpPr>
            <a:spLocks noChangeArrowheads="1"/>
          </p:cNvSpPr>
          <p:nvPr/>
        </p:nvSpPr>
        <p:spPr bwMode="auto">
          <a:xfrm>
            <a:off x="7381875" y="2714625"/>
            <a:ext cx="1217613" cy="1730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2129" name="Rectangle 17"/>
          <p:cNvSpPr>
            <a:spLocks noChangeArrowheads="1"/>
          </p:cNvSpPr>
          <p:nvPr/>
        </p:nvSpPr>
        <p:spPr bwMode="auto">
          <a:xfrm>
            <a:off x="6111875" y="3797300"/>
            <a:ext cx="1217613" cy="1730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2130" name="Rectangle 18"/>
          <p:cNvSpPr>
            <a:spLocks noChangeArrowheads="1"/>
          </p:cNvSpPr>
          <p:nvPr/>
        </p:nvSpPr>
        <p:spPr bwMode="auto">
          <a:xfrm flipV="1">
            <a:off x="4027488" y="3629025"/>
            <a:ext cx="1552575" cy="3492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2131" name="Rectangle 19"/>
          <p:cNvSpPr>
            <a:spLocks noChangeArrowheads="1"/>
          </p:cNvSpPr>
          <p:nvPr/>
        </p:nvSpPr>
        <p:spPr bwMode="auto">
          <a:xfrm flipV="1">
            <a:off x="2003425" y="3649663"/>
            <a:ext cx="1552575" cy="3190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2132" name="Rectangle 20"/>
          <p:cNvSpPr>
            <a:spLocks noChangeArrowheads="1"/>
          </p:cNvSpPr>
          <p:nvPr/>
        </p:nvSpPr>
        <p:spPr bwMode="auto">
          <a:xfrm flipV="1">
            <a:off x="485775" y="2655888"/>
            <a:ext cx="1450975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2133" name="Rectangle 21"/>
          <p:cNvSpPr>
            <a:spLocks noChangeArrowheads="1"/>
          </p:cNvSpPr>
          <p:nvPr/>
        </p:nvSpPr>
        <p:spPr bwMode="auto">
          <a:xfrm flipV="1">
            <a:off x="3976688" y="2068513"/>
            <a:ext cx="1147762" cy="1460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2117" name="Text Box 5"/>
          <p:cNvSpPr txBox="1">
            <a:spLocks noChangeArrowheads="1"/>
          </p:cNvSpPr>
          <p:nvPr/>
        </p:nvSpPr>
        <p:spPr bwMode="auto">
          <a:xfrm>
            <a:off x="379413" y="2524125"/>
            <a:ext cx="2801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Modern reptiles </a:t>
            </a:r>
          </a:p>
        </p:txBody>
      </p:sp>
      <p:sp>
        <p:nvSpPr>
          <p:cNvPr id="1242119" name="Text Box 7"/>
          <p:cNvSpPr txBox="1">
            <a:spLocks noChangeArrowheads="1"/>
          </p:cNvSpPr>
          <p:nvPr/>
        </p:nvSpPr>
        <p:spPr bwMode="auto">
          <a:xfrm>
            <a:off x="1912938" y="3500438"/>
            <a:ext cx="2089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Ornithischia (bird-hipped dinosaurs)</a:t>
            </a:r>
          </a:p>
        </p:txBody>
      </p:sp>
      <p:sp>
        <p:nvSpPr>
          <p:cNvPr id="1242120" name="Text Box 8"/>
          <p:cNvSpPr txBox="1">
            <a:spLocks noChangeArrowheads="1"/>
          </p:cNvSpPr>
          <p:nvPr/>
        </p:nvSpPr>
        <p:spPr bwMode="auto">
          <a:xfrm>
            <a:off x="4000500" y="3444875"/>
            <a:ext cx="2089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Saurischia (lizard-hipped dinosaurs) </a:t>
            </a:r>
          </a:p>
        </p:txBody>
      </p:sp>
      <p:sp>
        <p:nvSpPr>
          <p:cNvPr id="1242121" name="Text Box 9"/>
          <p:cNvSpPr txBox="1">
            <a:spLocks noChangeArrowheads="1"/>
          </p:cNvSpPr>
          <p:nvPr/>
        </p:nvSpPr>
        <p:spPr bwMode="auto">
          <a:xfrm>
            <a:off x="6045200" y="3686175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Archaeopteryx </a:t>
            </a:r>
          </a:p>
        </p:txBody>
      </p:sp>
      <p:sp>
        <p:nvSpPr>
          <p:cNvPr id="1242122" name="Text Box 10"/>
          <p:cNvSpPr txBox="1">
            <a:spLocks noChangeArrowheads="1"/>
          </p:cNvSpPr>
          <p:nvPr/>
        </p:nvSpPr>
        <p:spPr bwMode="auto">
          <a:xfrm>
            <a:off x="7299325" y="2563813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Modern birds </a:t>
            </a:r>
          </a:p>
        </p:txBody>
      </p:sp>
      <p:sp>
        <p:nvSpPr>
          <p:cNvPr id="1242125" name="Text Box 13"/>
          <p:cNvSpPr txBox="1">
            <a:spLocks noChangeArrowheads="1"/>
          </p:cNvSpPr>
          <p:nvPr/>
        </p:nvSpPr>
        <p:spPr bwMode="auto">
          <a:xfrm>
            <a:off x="3889375" y="1954213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Dinosaurs </a:t>
            </a:r>
          </a:p>
        </p:txBody>
      </p:sp>
      <p:sp>
        <p:nvSpPr>
          <p:cNvPr id="1242124" name="Text Box 12"/>
          <p:cNvSpPr txBox="1">
            <a:spLocks noChangeArrowheads="1"/>
          </p:cNvSpPr>
          <p:nvPr/>
        </p:nvSpPr>
        <p:spPr bwMode="auto">
          <a:xfrm>
            <a:off x="3163888" y="5046663"/>
            <a:ext cx="208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Ancestor of dinosaurs  </a:t>
            </a:r>
          </a:p>
        </p:txBody>
      </p:sp>
      <p:sp>
        <p:nvSpPr>
          <p:cNvPr id="1242123" name="Text Box 11"/>
          <p:cNvSpPr txBox="1">
            <a:spLocks noChangeArrowheads="1"/>
          </p:cNvSpPr>
          <p:nvPr/>
        </p:nvSpPr>
        <p:spPr bwMode="auto">
          <a:xfrm>
            <a:off x="1993900" y="6086475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Reptile ancestor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How are birds adapted for flight?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62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46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870950" cy="5762625"/>
          </a:xfrm>
        </p:spPr>
        <p:txBody>
          <a:bodyPr/>
          <a:lstStyle/>
          <a:p>
            <a:r>
              <a:rPr lang="en-US"/>
              <a:t>Form, Function, and Flight</a:t>
            </a:r>
          </a:p>
          <a:p>
            <a:pPr lvl="1"/>
            <a:r>
              <a:rPr lang="en-US"/>
              <a:t>Birds have a number of adaptations that enable them to fly, including:</a:t>
            </a:r>
          </a:p>
          <a:p>
            <a:pPr lvl="2"/>
            <a:r>
              <a:rPr lang="en-US" b="1"/>
              <a:t>highly efficient digestive, respiratory, and circulatory systems</a:t>
            </a:r>
          </a:p>
          <a:p>
            <a:pPr lvl="2"/>
            <a:r>
              <a:rPr lang="en-US" b="1"/>
              <a:t>aerodynamic feathers and wings</a:t>
            </a:r>
          </a:p>
          <a:p>
            <a:pPr lvl="2"/>
            <a:r>
              <a:rPr lang="en-US" b="1"/>
              <a:t>strong, lightweight bones</a:t>
            </a:r>
          </a:p>
          <a:p>
            <a:pPr lvl="2"/>
            <a:r>
              <a:rPr lang="en-US" b="1"/>
              <a:t>strong chest muscles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8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482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Body Temperature Control </a:t>
            </a:r>
          </a:p>
          <a:p>
            <a:pPr lvl="2"/>
            <a:r>
              <a:rPr lang="en-US"/>
              <a:t>Birds generate their own body heat and are called </a:t>
            </a:r>
            <a:r>
              <a:rPr lang="en-US" b="1"/>
              <a:t>endotherms.</a:t>
            </a:r>
            <a:r>
              <a:rPr lang="en-US"/>
              <a:t> </a:t>
            </a:r>
          </a:p>
          <a:p>
            <a:pPr lvl="2"/>
            <a:r>
              <a:rPr lang="en-US"/>
              <a:t>Endotherms have a high rate of metabolism. </a:t>
            </a:r>
          </a:p>
          <a:p>
            <a:pPr lvl="2"/>
            <a:r>
              <a:rPr lang="en-US"/>
              <a:t>Metabolism produces heat. </a:t>
            </a:r>
          </a:p>
          <a:p>
            <a:pPr lvl="2"/>
            <a:r>
              <a:rPr lang="en-US"/>
              <a:t>Feathers insulate a bird enough to conserve most of its metabolic energy, allowing it to keep warm.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0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503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Feeding </a:t>
            </a:r>
          </a:p>
          <a:p>
            <a:pPr lvl="2"/>
            <a:r>
              <a:rPr lang="en-US"/>
              <a:t>Birds need to eat a lot of food to produce the heat energy they need to maintain metabolism.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235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5236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Birds’ beaks, or bills, are adapted to the type of food they eat. </a:t>
            </a:r>
          </a:p>
          <a:p>
            <a:pPr lvl="2">
              <a:lnSpc>
                <a:spcPct val="90000"/>
              </a:lnSpc>
            </a:pPr>
            <a:r>
              <a:rPr lang="en-US"/>
              <a:t>Insect-eating birds have short, fine bills that pick ants and insects off leaves and branches, or can catch flying insects. </a:t>
            </a:r>
          </a:p>
          <a:p>
            <a:pPr lvl="2">
              <a:lnSpc>
                <a:spcPct val="90000"/>
              </a:lnSpc>
            </a:pPr>
            <a:r>
              <a:rPr lang="en-US"/>
              <a:t>Seed-eaters have short, thick bills. </a:t>
            </a:r>
          </a:p>
          <a:p>
            <a:pPr lvl="2">
              <a:lnSpc>
                <a:spcPct val="90000"/>
              </a:lnSpc>
            </a:pPr>
            <a:r>
              <a:rPr lang="en-US"/>
              <a:t>Carnivorous birds shred their prey with strong hooked bills. 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3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3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3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59904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59904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/>
              <a:t>Long, thin bills gather nectar or probe mud for worms and shellfish.</a:t>
            </a:r>
          </a:p>
          <a:p>
            <a:pPr lvl="2"/>
            <a:r>
              <a:rPr lang="en-US"/>
              <a:t>Large, long bills pick fruit from branches.</a:t>
            </a:r>
          </a:p>
          <a:p>
            <a:pPr lvl="2"/>
            <a:r>
              <a:rPr lang="en-US"/>
              <a:t>Long, flat bills grasp fish.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64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564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Birds do not have teeth and cannot chew. </a:t>
            </a:r>
          </a:p>
          <a:p>
            <a:r>
              <a:rPr lang="en-US"/>
              <a:t>Many birds have specialized structures to help digest food. </a:t>
            </a:r>
          </a:p>
          <a:p>
            <a:r>
              <a:rPr lang="en-US"/>
              <a:t>The </a:t>
            </a:r>
            <a:r>
              <a:rPr lang="en-US" b="1"/>
              <a:t>crop</a:t>
            </a:r>
            <a:r>
              <a:rPr lang="en-US"/>
              <a:t> is a structure at the lower end of the esophagus in which food is stored and moistened.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4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4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0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pic>
        <p:nvPicPr>
          <p:cNvPr id="1260551" name="Picture 7" descr="0809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450" y="720725"/>
            <a:ext cx="7993063" cy="5114925"/>
          </a:xfrm>
          <a:prstGeom prst="rect">
            <a:avLst/>
          </a:prstGeom>
          <a:noFill/>
        </p:spPr>
      </p:pic>
      <p:sp>
        <p:nvSpPr>
          <p:cNvPr id="1260555" name="Rectangle 11"/>
          <p:cNvSpPr>
            <a:spLocks noChangeArrowheads="1"/>
          </p:cNvSpPr>
          <p:nvPr/>
        </p:nvSpPr>
        <p:spPr bwMode="auto">
          <a:xfrm>
            <a:off x="508000" y="2466975"/>
            <a:ext cx="1727200" cy="9620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0556" name="Rectangle 12"/>
          <p:cNvSpPr>
            <a:spLocks noChangeArrowheads="1"/>
          </p:cNvSpPr>
          <p:nvPr/>
        </p:nvSpPr>
        <p:spPr bwMode="auto">
          <a:xfrm>
            <a:off x="1646238" y="2286000"/>
            <a:ext cx="711200" cy="2619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0557" name="Rectangle 13"/>
          <p:cNvSpPr>
            <a:spLocks noChangeArrowheads="1"/>
          </p:cNvSpPr>
          <p:nvPr/>
        </p:nvSpPr>
        <p:spPr bwMode="auto">
          <a:xfrm>
            <a:off x="1335088" y="1727200"/>
            <a:ext cx="855662" cy="2778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0554" name="Text Box 10"/>
          <p:cNvSpPr txBox="1">
            <a:spLocks noChangeArrowheads="1"/>
          </p:cNvSpPr>
          <p:nvPr/>
        </p:nvSpPr>
        <p:spPr bwMode="auto">
          <a:xfrm>
            <a:off x="892175" y="1612900"/>
            <a:ext cx="1595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Esophagus    </a:t>
            </a:r>
          </a:p>
        </p:txBody>
      </p:sp>
      <p:sp>
        <p:nvSpPr>
          <p:cNvPr id="1260553" name="Text Box 9"/>
          <p:cNvSpPr txBox="1">
            <a:spLocks noChangeArrowheads="1"/>
          </p:cNvSpPr>
          <p:nvPr/>
        </p:nvSpPr>
        <p:spPr bwMode="auto">
          <a:xfrm>
            <a:off x="1722438" y="2163763"/>
            <a:ext cx="15954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Crop   </a:t>
            </a:r>
          </a:p>
        </p:txBody>
      </p:sp>
      <p:sp>
        <p:nvSpPr>
          <p:cNvPr id="1260552" name="Text Box 8"/>
          <p:cNvSpPr txBox="1">
            <a:spLocks noChangeArrowheads="1"/>
          </p:cNvSpPr>
          <p:nvPr/>
        </p:nvSpPr>
        <p:spPr bwMode="auto">
          <a:xfrm>
            <a:off x="228600" y="3630613"/>
            <a:ext cx="35353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When a bird eats, food moves down the esophagus and is stored in the crop.</a:t>
            </a:r>
            <a:r>
              <a:rPr lang="en-US"/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25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625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some birds the crop has a second function.</a:t>
            </a:r>
          </a:p>
          <a:p>
            <a:pPr lvl="2"/>
            <a:r>
              <a:rPr lang="en-US"/>
              <a:t>During nesting season, the crop produces a substance rich in protein and fat. </a:t>
            </a:r>
          </a:p>
          <a:p>
            <a:pPr lvl="2"/>
            <a:r>
              <a:rPr lang="en-US"/>
              <a:t>Parents regurgitate this to feed their newly hatched young. </a:t>
            </a:r>
          </a:p>
          <a:p>
            <a:pPr lvl="2"/>
            <a:r>
              <a:rPr lang="en-US"/>
              <a:t>This provides young birds with materials they need to grow.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25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25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25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8641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31-2 Birds</a:t>
            </a:r>
          </a:p>
        </p:txBody>
      </p:sp>
      <p:pic>
        <p:nvPicPr>
          <p:cNvPr id="486413" name="Picture 13" descr="0806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0988" y="595313"/>
            <a:ext cx="6002337" cy="6002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4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pic>
        <p:nvPicPr>
          <p:cNvPr id="1264649" name="Picture 9" descr="0809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050" y="655638"/>
            <a:ext cx="8035925" cy="5032375"/>
          </a:xfrm>
          <a:prstGeom prst="rect">
            <a:avLst/>
          </a:prstGeom>
          <a:noFill/>
        </p:spPr>
      </p:pic>
      <p:sp>
        <p:nvSpPr>
          <p:cNvPr id="1264651" name="Rectangle 11"/>
          <p:cNvSpPr>
            <a:spLocks noChangeArrowheads="1"/>
          </p:cNvSpPr>
          <p:nvPr/>
        </p:nvSpPr>
        <p:spPr bwMode="auto">
          <a:xfrm>
            <a:off x="449263" y="3413125"/>
            <a:ext cx="2409825" cy="14763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4652" name="Rectangle 12"/>
          <p:cNvSpPr>
            <a:spLocks noChangeArrowheads="1"/>
          </p:cNvSpPr>
          <p:nvPr/>
        </p:nvSpPr>
        <p:spPr bwMode="auto">
          <a:xfrm>
            <a:off x="2459038" y="4146550"/>
            <a:ext cx="1770062" cy="4460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4653" name="Rectangle 13"/>
          <p:cNvSpPr>
            <a:spLocks noChangeArrowheads="1"/>
          </p:cNvSpPr>
          <p:nvPr/>
        </p:nvSpPr>
        <p:spPr bwMode="auto">
          <a:xfrm>
            <a:off x="1725613" y="3687763"/>
            <a:ext cx="2017712" cy="4492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4654" name="Rectangle 14"/>
          <p:cNvSpPr>
            <a:spLocks noChangeArrowheads="1"/>
          </p:cNvSpPr>
          <p:nvPr/>
        </p:nvSpPr>
        <p:spPr bwMode="auto">
          <a:xfrm>
            <a:off x="1341438" y="3429000"/>
            <a:ext cx="2017712" cy="4492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4656" name="Text Box 16"/>
          <p:cNvSpPr txBox="1">
            <a:spLocks noChangeArrowheads="1"/>
          </p:cNvSpPr>
          <p:nvPr/>
        </p:nvSpPr>
        <p:spPr bwMode="auto">
          <a:xfrm>
            <a:off x="885825" y="3771900"/>
            <a:ext cx="3032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First chamber of stomach   </a:t>
            </a:r>
          </a:p>
        </p:txBody>
      </p:sp>
      <p:sp>
        <p:nvSpPr>
          <p:cNvPr id="1264655" name="Text Box 15"/>
          <p:cNvSpPr txBox="1">
            <a:spLocks noChangeArrowheads="1"/>
          </p:cNvSpPr>
          <p:nvPr/>
        </p:nvSpPr>
        <p:spPr bwMode="auto">
          <a:xfrm>
            <a:off x="3465513" y="39878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Gizzard    </a:t>
            </a:r>
          </a:p>
        </p:txBody>
      </p:sp>
      <p:sp>
        <p:nvSpPr>
          <p:cNvPr id="1264650" name="Text Box 10"/>
          <p:cNvSpPr txBox="1">
            <a:spLocks noChangeArrowheads="1"/>
          </p:cNvSpPr>
          <p:nvPr/>
        </p:nvSpPr>
        <p:spPr bwMode="auto">
          <a:xfrm>
            <a:off x="163513" y="4349750"/>
            <a:ext cx="399573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Moistened food passes to the stomach, a two-part chamber.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557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pic>
        <p:nvPicPr>
          <p:cNvPr id="1355780" name="Picture 1028" descr="0809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050" y="655638"/>
            <a:ext cx="8035925" cy="5032375"/>
          </a:xfrm>
          <a:prstGeom prst="rect">
            <a:avLst/>
          </a:prstGeom>
          <a:noFill/>
        </p:spPr>
      </p:pic>
      <p:sp>
        <p:nvSpPr>
          <p:cNvPr id="1355781" name="Rectangle 1029"/>
          <p:cNvSpPr>
            <a:spLocks noChangeArrowheads="1"/>
          </p:cNvSpPr>
          <p:nvPr/>
        </p:nvSpPr>
        <p:spPr bwMode="auto">
          <a:xfrm>
            <a:off x="449263" y="3397250"/>
            <a:ext cx="2409825" cy="14763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5782" name="Rectangle 1030"/>
          <p:cNvSpPr>
            <a:spLocks noChangeArrowheads="1"/>
          </p:cNvSpPr>
          <p:nvPr/>
        </p:nvSpPr>
        <p:spPr bwMode="auto">
          <a:xfrm>
            <a:off x="2459038" y="4146550"/>
            <a:ext cx="1770062" cy="4460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5783" name="Rectangle 1031"/>
          <p:cNvSpPr>
            <a:spLocks noChangeArrowheads="1"/>
          </p:cNvSpPr>
          <p:nvPr/>
        </p:nvSpPr>
        <p:spPr bwMode="auto">
          <a:xfrm>
            <a:off x="1725613" y="3687763"/>
            <a:ext cx="2017712" cy="4492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5784" name="Rectangle 1032"/>
          <p:cNvSpPr>
            <a:spLocks noChangeArrowheads="1"/>
          </p:cNvSpPr>
          <p:nvPr/>
        </p:nvSpPr>
        <p:spPr bwMode="auto">
          <a:xfrm>
            <a:off x="1341438" y="3429000"/>
            <a:ext cx="2017712" cy="4492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5785" name="Text Box 1033"/>
          <p:cNvSpPr txBox="1">
            <a:spLocks noChangeArrowheads="1"/>
          </p:cNvSpPr>
          <p:nvPr/>
        </p:nvSpPr>
        <p:spPr bwMode="auto">
          <a:xfrm>
            <a:off x="885825" y="3771900"/>
            <a:ext cx="3032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First chamber of stomach   </a:t>
            </a:r>
          </a:p>
        </p:txBody>
      </p:sp>
      <p:sp>
        <p:nvSpPr>
          <p:cNvPr id="1355786" name="Text Box 1034"/>
          <p:cNvSpPr txBox="1">
            <a:spLocks noChangeArrowheads="1"/>
          </p:cNvSpPr>
          <p:nvPr/>
        </p:nvSpPr>
        <p:spPr bwMode="auto">
          <a:xfrm>
            <a:off x="3465513" y="39878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Gizzard    </a:t>
            </a:r>
          </a:p>
        </p:txBody>
      </p:sp>
      <p:sp>
        <p:nvSpPr>
          <p:cNvPr id="1355787" name="Text Box 1035"/>
          <p:cNvSpPr txBox="1">
            <a:spLocks noChangeArrowheads="1"/>
          </p:cNvSpPr>
          <p:nvPr/>
        </p:nvSpPr>
        <p:spPr bwMode="auto">
          <a:xfrm>
            <a:off x="333375" y="4357688"/>
            <a:ext cx="3275013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The first chamber secretes acid and enzymes.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5782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pic>
        <p:nvPicPr>
          <p:cNvPr id="1357828" name="Picture 1028" descr="0809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050" y="655638"/>
            <a:ext cx="8035925" cy="5032375"/>
          </a:xfrm>
          <a:prstGeom prst="rect">
            <a:avLst/>
          </a:prstGeom>
          <a:noFill/>
        </p:spPr>
      </p:pic>
      <p:sp>
        <p:nvSpPr>
          <p:cNvPr id="1357829" name="Rectangle 1029"/>
          <p:cNvSpPr>
            <a:spLocks noChangeArrowheads="1"/>
          </p:cNvSpPr>
          <p:nvPr/>
        </p:nvSpPr>
        <p:spPr bwMode="auto">
          <a:xfrm>
            <a:off x="449263" y="3413125"/>
            <a:ext cx="2409825" cy="14763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7830" name="Rectangle 1030"/>
          <p:cNvSpPr>
            <a:spLocks noChangeArrowheads="1"/>
          </p:cNvSpPr>
          <p:nvPr/>
        </p:nvSpPr>
        <p:spPr bwMode="auto">
          <a:xfrm>
            <a:off x="2459038" y="4146550"/>
            <a:ext cx="1770062" cy="4460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7831" name="Rectangle 1031"/>
          <p:cNvSpPr>
            <a:spLocks noChangeArrowheads="1"/>
          </p:cNvSpPr>
          <p:nvPr/>
        </p:nvSpPr>
        <p:spPr bwMode="auto">
          <a:xfrm>
            <a:off x="1725613" y="3687763"/>
            <a:ext cx="2017712" cy="4492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7832" name="Rectangle 1032"/>
          <p:cNvSpPr>
            <a:spLocks noChangeArrowheads="1"/>
          </p:cNvSpPr>
          <p:nvPr/>
        </p:nvSpPr>
        <p:spPr bwMode="auto">
          <a:xfrm>
            <a:off x="1341438" y="3429000"/>
            <a:ext cx="2017712" cy="4492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7833" name="Text Box 1033"/>
          <p:cNvSpPr txBox="1">
            <a:spLocks noChangeArrowheads="1"/>
          </p:cNvSpPr>
          <p:nvPr/>
        </p:nvSpPr>
        <p:spPr bwMode="auto">
          <a:xfrm>
            <a:off x="885825" y="3771900"/>
            <a:ext cx="3032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First chamber of stomach   </a:t>
            </a:r>
          </a:p>
        </p:txBody>
      </p:sp>
      <p:sp>
        <p:nvSpPr>
          <p:cNvPr id="1357834" name="Text Box 1034"/>
          <p:cNvSpPr txBox="1">
            <a:spLocks noChangeArrowheads="1"/>
          </p:cNvSpPr>
          <p:nvPr/>
        </p:nvSpPr>
        <p:spPr bwMode="auto">
          <a:xfrm>
            <a:off x="3465513" y="39878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Gizzard    </a:t>
            </a:r>
          </a:p>
        </p:txBody>
      </p:sp>
      <p:sp>
        <p:nvSpPr>
          <p:cNvPr id="1357835" name="Text Box 1035"/>
          <p:cNvSpPr txBox="1">
            <a:spLocks noChangeArrowheads="1"/>
          </p:cNvSpPr>
          <p:nvPr/>
        </p:nvSpPr>
        <p:spPr bwMode="auto">
          <a:xfrm>
            <a:off x="333375" y="4357688"/>
            <a:ext cx="42386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The partially digested food moves to the second chamber, the gizzard.</a:t>
            </a:r>
            <a:r>
              <a:rPr lang="en-US"/>
              <a:t>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66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6669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Birds that eat meat or fish have an expandable area in which large amounts of soft food can be stored. </a:t>
            </a:r>
          </a:p>
          <a:p>
            <a:r>
              <a:rPr lang="en-US"/>
              <a:t>Birds that eat insects or seeds have a muscular organ called the </a:t>
            </a:r>
            <a:r>
              <a:rPr lang="en-US" b="1"/>
              <a:t>gizzard</a:t>
            </a:r>
            <a:r>
              <a:rPr lang="en-US"/>
              <a:t> that helps in the mechanical breakdown of food.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66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8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pic>
        <p:nvPicPr>
          <p:cNvPr id="1268741" name="Picture 5" descr="0809_03"/>
          <p:cNvPicPr>
            <a:picLocks noChangeAspect="1" noChangeArrowheads="1"/>
          </p:cNvPicPr>
          <p:nvPr/>
        </p:nvPicPr>
        <p:blipFill>
          <a:blip r:embed="rId3" cstate="print"/>
          <a:srcRect r="899" b="4829"/>
          <a:stretch>
            <a:fillRect/>
          </a:stretch>
        </p:blipFill>
        <p:spPr bwMode="auto">
          <a:xfrm>
            <a:off x="1125538" y="498475"/>
            <a:ext cx="7351712" cy="5475288"/>
          </a:xfrm>
          <a:prstGeom prst="rect">
            <a:avLst/>
          </a:prstGeom>
          <a:noFill/>
        </p:spPr>
      </p:pic>
      <p:sp>
        <p:nvSpPr>
          <p:cNvPr id="1268743" name="Rectangle 7"/>
          <p:cNvSpPr>
            <a:spLocks noChangeArrowheads="1"/>
          </p:cNvSpPr>
          <p:nvPr/>
        </p:nvSpPr>
        <p:spPr bwMode="auto">
          <a:xfrm>
            <a:off x="1076325" y="5157788"/>
            <a:ext cx="2235200" cy="11033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8742" name="Text Box 6"/>
          <p:cNvSpPr txBox="1">
            <a:spLocks noChangeArrowheads="1"/>
          </p:cNvSpPr>
          <p:nvPr/>
        </p:nvSpPr>
        <p:spPr bwMode="auto">
          <a:xfrm>
            <a:off x="4049713" y="547688"/>
            <a:ext cx="50942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The muscular walls of the gizzard squeeze the contents, while small stones grind the food. </a:t>
            </a:r>
            <a:endParaRPr lang="en-US" sz="2800"/>
          </a:p>
        </p:txBody>
      </p:sp>
      <p:sp>
        <p:nvSpPr>
          <p:cNvPr id="1268744" name="Rectangle 8"/>
          <p:cNvSpPr>
            <a:spLocks noChangeArrowheads="1"/>
          </p:cNvSpPr>
          <p:nvPr/>
        </p:nvSpPr>
        <p:spPr bwMode="auto">
          <a:xfrm>
            <a:off x="3006725" y="4460875"/>
            <a:ext cx="711200" cy="2174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8745" name="Text Box 9"/>
          <p:cNvSpPr txBox="1">
            <a:spLocks noChangeArrowheads="1"/>
          </p:cNvSpPr>
          <p:nvPr/>
        </p:nvSpPr>
        <p:spPr bwMode="auto">
          <a:xfrm>
            <a:off x="2760663" y="4329113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Gizzard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70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pic>
        <p:nvPicPr>
          <p:cNvPr id="1270789" name="Picture 5" descr="0809_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3288" y="642938"/>
            <a:ext cx="7277100" cy="5608637"/>
          </a:xfrm>
          <a:prstGeom prst="rect">
            <a:avLst/>
          </a:prstGeom>
          <a:noFill/>
        </p:spPr>
      </p:pic>
      <p:sp>
        <p:nvSpPr>
          <p:cNvPr id="1270791" name="Rectangle 7"/>
          <p:cNvSpPr>
            <a:spLocks noChangeArrowheads="1"/>
          </p:cNvSpPr>
          <p:nvPr/>
        </p:nvSpPr>
        <p:spPr bwMode="auto">
          <a:xfrm>
            <a:off x="5006975" y="5500688"/>
            <a:ext cx="2308225" cy="8270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0792" name="Rectangle 8"/>
          <p:cNvSpPr>
            <a:spLocks noChangeArrowheads="1"/>
          </p:cNvSpPr>
          <p:nvPr/>
        </p:nvSpPr>
        <p:spPr bwMode="auto">
          <a:xfrm>
            <a:off x="5594350" y="4275138"/>
            <a:ext cx="1103313" cy="377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0793" name="Rectangle 9"/>
          <p:cNvSpPr>
            <a:spLocks noChangeArrowheads="1"/>
          </p:cNvSpPr>
          <p:nvPr/>
        </p:nvSpPr>
        <p:spPr bwMode="auto">
          <a:xfrm>
            <a:off x="3062288" y="4629150"/>
            <a:ext cx="1103312" cy="377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0790" name="Text Box 6"/>
          <p:cNvSpPr txBox="1">
            <a:spLocks noChangeArrowheads="1"/>
          </p:cNvSpPr>
          <p:nvPr/>
        </p:nvSpPr>
        <p:spPr bwMode="auto">
          <a:xfrm>
            <a:off x="5019675" y="4754563"/>
            <a:ext cx="38290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As digestion continues, the food moves through the intestines. </a:t>
            </a:r>
            <a:endParaRPr lang="en-US" sz="2800"/>
          </a:p>
        </p:txBody>
      </p:sp>
      <p:sp>
        <p:nvSpPr>
          <p:cNvPr id="1270794" name="Text Box 10"/>
          <p:cNvSpPr txBox="1">
            <a:spLocks noChangeArrowheads="1"/>
          </p:cNvSpPr>
          <p:nvPr/>
        </p:nvSpPr>
        <p:spPr bwMode="auto">
          <a:xfrm>
            <a:off x="5065713" y="429895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Large intestine  </a:t>
            </a:r>
          </a:p>
        </p:txBody>
      </p:sp>
      <p:sp>
        <p:nvSpPr>
          <p:cNvPr id="1270796" name="Text Box 12"/>
          <p:cNvSpPr txBox="1">
            <a:spLocks noChangeArrowheads="1"/>
          </p:cNvSpPr>
          <p:nvPr/>
        </p:nvSpPr>
        <p:spPr bwMode="auto">
          <a:xfrm>
            <a:off x="2482850" y="4503738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Small intestine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72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pic>
        <p:nvPicPr>
          <p:cNvPr id="1272837" name="Picture 5" descr="0809_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038" y="457200"/>
            <a:ext cx="7516812" cy="5641975"/>
          </a:xfrm>
          <a:prstGeom prst="rect">
            <a:avLst/>
          </a:prstGeom>
          <a:noFill/>
        </p:spPr>
      </p:pic>
      <p:sp>
        <p:nvSpPr>
          <p:cNvPr id="1272839" name="Rectangle 7"/>
          <p:cNvSpPr>
            <a:spLocks noChangeArrowheads="1"/>
          </p:cNvSpPr>
          <p:nvPr/>
        </p:nvSpPr>
        <p:spPr bwMode="auto">
          <a:xfrm>
            <a:off x="6284913" y="4354513"/>
            <a:ext cx="2017712" cy="9715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2838" name="Text Box 6"/>
          <p:cNvSpPr txBox="1">
            <a:spLocks noChangeArrowheads="1"/>
          </p:cNvSpPr>
          <p:nvPr/>
        </p:nvSpPr>
        <p:spPr bwMode="auto">
          <a:xfrm>
            <a:off x="5824538" y="4332288"/>
            <a:ext cx="3176587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0"/>
              <a:t>Undigested food is expelled through the cloaca </a:t>
            </a:r>
            <a:endParaRPr lang="en-US" sz="2800"/>
          </a:p>
        </p:txBody>
      </p:sp>
      <p:sp>
        <p:nvSpPr>
          <p:cNvPr id="1272841" name="Rectangle 9"/>
          <p:cNvSpPr>
            <a:spLocks noChangeArrowheads="1"/>
          </p:cNvSpPr>
          <p:nvPr/>
        </p:nvSpPr>
        <p:spPr bwMode="auto">
          <a:xfrm>
            <a:off x="5065713" y="4600575"/>
            <a:ext cx="638175" cy="1889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2840" name="Text Box 8"/>
          <p:cNvSpPr txBox="1">
            <a:spLocks noChangeArrowheads="1"/>
          </p:cNvSpPr>
          <p:nvPr/>
        </p:nvSpPr>
        <p:spPr bwMode="auto">
          <a:xfrm>
            <a:off x="4906963" y="4481513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Cloaca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74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748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Respiration  </a:t>
            </a:r>
          </a:p>
          <a:p>
            <a:pPr lvl="2"/>
            <a:r>
              <a:rPr lang="en-US"/>
              <a:t>Birds have a highly-efficient way of taking in oxygen and eliminating carbon dioxide.</a:t>
            </a:r>
          </a:p>
          <a:p>
            <a:pPr lvl="2"/>
            <a:r>
              <a:rPr lang="en-US"/>
              <a:t>Air enters </a:t>
            </a:r>
            <a:r>
              <a:rPr lang="en-US" b="1"/>
              <a:t>air sacs</a:t>
            </a:r>
            <a:r>
              <a:rPr lang="en-US"/>
              <a:t>. </a:t>
            </a:r>
          </a:p>
          <a:p>
            <a:pPr lvl="2"/>
            <a:r>
              <a:rPr lang="en-US"/>
              <a:t>It flows through the lungs where gas exchange takes place.</a:t>
            </a:r>
          </a:p>
          <a:p>
            <a:pPr lvl="2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78980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78981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Air flows in a single direction.</a:t>
            </a:r>
          </a:p>
          <a:p>
            <a:r>
              <a:rPr lang="en-US"/>
              <a:t>The one-way flow of air:</a:t>
            </a:r>
          </a:p>
          <a:p>
            <a:pPr lvl="2"/>
            <a:r>
              <a:rPr lang="en-US"/>
              <a:t>constantly exposes the lungs to oxygen-rich air.</a:t>
            </a:r>
          </a:p>
          <a:p>
            <a:pPr lvl="2"/>
            <a:r>
              <a:rPr lang="en-US"/>
              <a:t>maintains a high metabolic rate.</a:t>
            </a:r>
          </a:p>
          <a:p>
            <a:pPr lvl="2"/>
            <a:r>
              <a:rPr lang="en-US"/>
              <a:t>provides efficient extraction of oxygen, which enables birds to fly at high altitudes where the air is thin.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9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9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9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10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81030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Circulation  </a:t>
            </a:r>
          </a:p>
          <a:p>
            <a:pPr lvl="2"/>
            <a:r>
              <a:rPr lang="en-US"/>
              <a:t>Birds have four-chambered hearts and two circulatory loops.</a:t>
            </a:r>
          </a:p>
          <a:p>
            <a:pPr lvl="2"/>
            <a:r>
              <a:rPr lang="en-US"/>
              <a:t>There is complete separation of oxygen-rich and oxygen-poor blood.</a:t>
            </a:r>
          </a:p>
          <a:p>
            <a:pPr lvl="2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8296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Bird?</a:t>
            </a:r>
          </a:p>
        </p:txBody>
      </p:sp>
      <p:sp>
        <p:nvSpPr>
          <p:cNvPr id="82962" name="Rectangle 18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What characteristics do birds have in common?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61926" name="Rectangle 10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361927" name="Rectangle 103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Oxygen-poor blood from the body is pumped to the lungs. </a:t>
            </a:r>
          </a:p>
          <a:p>
            <a:pPr lvl="1"/>
            <a:r>
              <a:rPr lang="en-US"/>
              <a:t>Oxygen-rich blood returns from the lungs and is pumped to the rest of the body.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8307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Bird Heart</a:t>
            </a:r>
          </a:p>
        </p:txBody>
      </p:sp>
      <p:pic>
        <p:nvPicPr>
          <p:cNvPr id="1283077" name="Picture 5" descr="sb4522f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275" y="1673225"/>
            <a:ext cx="8485188" cy="3851275"/>
          </a:xfrm>
          <a:prstGeom prst="rect">
            <a:avLst/>
          </a:prstGeom>
          <a:noFill/>
        </p:spPr>
      </p:pic>
      <p:sp>
        <p:nvSpPr>
          <p:cNvPr id="1283080" name="Rectangle 8"/>
          <p:cNvSpPr>
            <a:spLocks noChangeArrowheads="1"/>
          </p:cNvSpPr>
          <p:nvPr/>
        </p:nvSpPr>
        <p:spPr bwMode="auto">
          <a:xfrm>
            <a:off x="3513138" y="4151313"/>
            <a:ext cx="434975" cy="2174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3081" name="Rectangle 9"/>
          <p:cNvSpPr>
            <a:spLocks noChangeArrowheads="1"/>
          </p:cNvSpPr>
          <p:nvPr/>
        </p:nvSpPr>
        <p:spPr bwMode="auto">
          <a:xfrm>
            <a:off x="1284288" y="2486025"/>
            <a:ext cx="1639887" cy="2174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3078" name="Text Box 6"/>
          <p:cNvSpPr txBox="1">
            <a:spLocks noChangeArrowheads="1"/>
          </p:cNvSpPr>
          <p:nvPr/>
        </p:nvSpPr>
        <p:spPr bwMode="auto">
          <a:xfrm>
            <a:off x="857250" y="2481263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Domestic pigeon  </a:t>
            </a:r>
          </a:p>
        </p:txBody>
      </p:sp>
      <p:sp>
        <p:nvSpPr>
          <p:cNvPr id="1283079" name="Text Box 7"/>
          <p:cNvSpPr txBox="1">
            <a:spLocks noChangeArrowheads="1"/>
          </p:cNvSpPr>
          <p:nvPr/>
        </p:nvSpPr>
        <p:spPr bwMode="auto">
          <a:xfrm>
            <a:off x="3308350" y="4054475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Heart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871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Excretion  </a:t>
            </a:r>
          </a:p>
          <a:p>
            <a:pPr lvl="2"/>
            <a:r>
              <a:rPr lang="en-US"/>
              <a:t>Excretion in birds is similar to that of most living reptiles. </a:t>
            </a:r>
          </a:p>
          <a:p>
            <a:pPr lvl="2"/>
            <a:r>
              <a:rPr lang="en-US"/>
              <a:t>Nitrogenous wastes are removed from the blood by the kidneys, converted to uric acid, and deposited in the cloaca. </a:t>
            </a:r>
          </a:p>
          <a:p>
            <a:pPr lvl="2"/>
            <a:r>
              <a:rPr lang="en-US"/>
              <a:t>Most of the water is reabsorbed, leaving uric acid crystals in a white, pasty form.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892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Response  </a:t>
            </a:r>
          </a:p>
          <a:p>
            <a:pPr lvl="2"/>
            <a:r>
              <a:rPr lang="en-US"/>
              <a:t>Birds have well-developed sense organs, which are adaptations that enable them to coordinate the movements required for flight.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9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Bird Brain</a:t>
            </a:r>
          </a:p>
        </p:txBody>
      </p:sp>
      <p:pic>
        <p:nvPicPr>
          <p:cNvPr id="1291269" name="Picture 5" descr="sb4523f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1363" y="500063"/>
            <a:ext cx="5487987" cy="603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933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Birds’ brains can quickly interpret and respond to signals. </a:t>
            </a:r>
          </a:p>
          <a:p>
            <a:pPr marL="573088" lvl="2" indent="-225425"/>
            <a:r>
              <a:rPr lang="en-US"/>
              <a:t>The cerebrum controls behavior and is large. </a:t>
            </a:r>
          </a:p>
          <a:p>
            <a:pPr marL="573088" lvl="2" indent="-225425"/>
            <a:r>
              <a:rPr lang="en-US"/>
              <a:t>The cerebellum coordinates the movement of the wings and legs; it is larger in birds than in reptiles.</a:t>
            </a:r>
          </a:p>
          <a:p>
            <a:pPr marL="573088" lvl="2" indent="-225425"/>
            <a:r>
              <a:rPr lang="en-US"/>
              <a:t>The medulla oblongata coordinates basic body processes.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953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Birds have well-developed eyes which allow them to see color very well. </a:t>
            </a:r>
          </a:p>
          <a:p>
            <a:r>
              <a:rPr lang="en-US"/>
              <a:t>Most bird species can hear quite well. </a:t>
            </a:r>
          </a:p>
          <a:p>
            <a:r>
              <a:rPr lang="en-US"/>
              <a:t>Taste and smell are not well developed in most birds.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97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Movement  </a:t>
            </a:r>
          </a:p>
          <a:p>
            <a:pPr lvl="2"/>
            <a:r>
              <a:rPr lang="en-US"/>
              <a:t>Some birds, such as ostriches and penguins cannot fly.</a:t>
            </a:r>
          </a:p>
          <a:p>
            <a:pPr lvl="2"/>
            <a:r>
              <a:rPr lang="en-US"/>
              <a:t>Most birds, however, can fly. </a:t>
            </a:r>
          </a:p>
          <a:p>
            <a:pPr lvl="2"/>
            <a:r>
              <a:rPr lang="en-US"/>
              <a:t>The skeletal and muscular systems of flying birds exhibit adaptations that enable flight.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99488" name="Picture 32" descr="p8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3475" y="427038"/>
            <a:ext cx="6472238" cy="6227762"/>
          </a:xfrm>
          <a:prstGeom prst="rect">
            <a:avLst/>
          </a:prstGeom>
          <a:noFill/>
        </p:spPr>
      </p:pic>
      <p:sp>
        <p:nvSpPr>
          <p:cNvPr id="129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29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2940050" cy="4848225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US"/>
              <a:t>Skeletal System of a Bird</a:t>
            </a:r>
          </a:p>
        </p:txBody>
      </p:sp>
      <p:sp>
        <p:nvSpPr>
          <p:cNvPr id="1299475" name="Rectangle 19"/>
          <p:cNvSpPr>
            <a:spLocks noChangeArrowheads="1"/>
          </p:cNvSpPr>
          <p:nvPr/>
        </p:nvSpPr>
        <p:spPr bwMode="auto">
          <a:xfrm>
            <a:off x="7402513" y="2336800"/>
            <a:ext cx="449262" cy="1317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9480" name="Rectangle 24"/>
          <p:cNvSpPr>
            <a:spLocks noChangeArrowheads="1"/>
          </p:cNvSpPr>
          <p:nvPr/>
        </p:nvSpPr>
        <p:spPr bwMode="auto">
          <a:xfrm>
            <a:off x="6145213" y="6075363"/>
            <a:ext cx="466725" cy="2270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9469" name="Text Box 13"/>
          <p:cNvSpPr txBox="1">
            <a:spLocks noChangeArrowheads="1"/>
          </p:cNvSpPr>
          <p:nvPr/>
        </p:nvSpPr>
        <p:spPr bwMode="auto">
          <a:xfrm>
            <a:off x="544513" y="3790950"/>
            <a:ext cx="849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Strut </a:t>
            </a:r>
          </a:p>
        </p:txBody>
      </p:sp>
      <p:sp>
        <p:nvSpPr>
          <p:cNvPr id="1299472" name="Text Box 16"/>
          <p:cNvSpPr txBox="1">
            <a:spLocks noChangeArrowheads="1"/>
          </p:cNvSpPr>
          <p:nvPr/>
        </p:nvSpPr>
        <p:spPr bwMode="auto">
          <a:xfrm>
            <a:off x="300038" y="4810125"/>
            <a:ext cx="898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Air space  </a:t>
            </a:r>
          </a:p>
        </p:txBody>
      </p:sp>
      <p:sp>
        <p:nvSpPr>
          <p:cNvPr id="1299463" name="Text Box 7"/>
          <p:cNvSpPr txBox="1">
            <a:spLocks noChangeArrowheads="1"/>
          </p:cNvSpPr>
          <p:nvPr/>
        </p:nvSpPr>
        <p:spPr bwMode="auto">
          <a:xfrm>
            <a:off x="5919788" y="2266950"/>
            <a:ext cx="1403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Vertebra   </a:t>
            </a:r>
          </a:p>
        </p:txBody>
      </p:sp>
      <p:sp>
        <p:nvSpPr>
          <p:cNvPr id="1299464" name="Text Box 8"/>
          <p:cNvSpPr txBox="1">
            <a:spLocks noChangeArrowheads="1"/>
          </p:cNvSpPr>
          <p:nvPr/>
        </p:nvSpPr>
        <p:spPr bwMode="auto">
          <a:xfrm>
            <a:off x="7366000" y="20828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Skull  </a:t>
            </a:r>
          </a:p>
        </p:txBody>
      </p:sp>
      <p:sp>
        <p:nvSpPr>
          <p:cNvPr id="1299468" name="Text Box 12"/>
          <p:cNvSpPr txBox="1">
            <a:spLocks noChangeArrowheads="1"/>
          </p:cNvSpPr>
          <p:nvPr/>
        </p:nvSpPr>
        <p:spPr bwMode="auto">
          <a:xfrm>
            <a:off x="5605463" y="60579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Rib cage  </a:t>
            </a:r>
          </a:p>
        </p:txBody>
      </p:sp>
      <p:sp>
        <p:nvSpPr>
          <p:cNvPr id="1299467" name="Text Box 11"/>
          <p:cNvSpPr txBox="1">
            <a:spLocks noChangeArrowheads="1"/>
          </p:cNvSpPr>
          <p:nvPr/>
        </p:nvSpPr>
        <p:spPr bwMode="auto">
          <a:xfrm>
            <a:off x="6472238" y="516255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Sternum </a:t>
            </a:r>
          </a:p>
        </p:txBody>
      </p:sp>
      <p:sp>
        <p:nvSpPr>
          <p:cNvPr id="1299466" name="Text Box 10"/>
          <p:cNvSpPr txBox="1">
            <a:spLocks noChangeArrowheads="1"/>
          </p:cNvSpPr>
          <p:nvPr/>
        </p:nvSpPr>
        <p:spPr bwMode="auto">
          <a:xfrm>
            <a:off x="7054850" y="428625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Pectoral griddle </a:t>
            </a:r>
          </a:p>
        </p:txBody>
      </p:sp>
      <p:sp>
        <p:nvSpPr>
          <p:cNvPr id="1299465" name="Text Box 9"/>
          <p:cNvSpPr txBox="1">
            <a:spLocks noChangeArrowheads="1"/>
          </p:cNvSpPr>
          <p:nvPr/>
        </p:nvSpPr>
        <p:spPr bwMode="auto">
          <a:xfrm>
            <a:off x="7537450" y="3454400"/>
            <a:ext cx="1606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Collarbone (wishbone)</a:t>
            </a:r>
          </a:p>
        </p:txBody>
      </p:sp>
      <p:sp>
        <p:nvSpPr>
          <p:cNvPr id="1299470" name="Text Box 14"/>
          <p:cNvSpPr txBox="1">
            <a:spLocks noChangeArrowheads="1"/>
          </p:cNvSpPr>
          <p:nvPr/>
        </p:nvSpPr>
        <p:spPr bwMode="auto">
          <a:xfrm>
            <a:off x="2654300" y="3473450"/>
            <a:ext cx="1763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Pelvic girdle </a:t>
            </a:r>
          </a:p>
        </p:txBody>
      </p:sp>
      <p:sp>
        <p:nvSpPr>
          <p:cNvPr id="1299471" name="Text Box 15"/>
          <p:cNvSpPr txBox="1">
            <a:spLocks noChangeArrowheads="1"/>
          </p:cNvSpPr>
          <p:nvPr/>
        </p:nvSpPr>
        <p:spPr bwMode="auto">
          <a:xfrm>
            <a:off x="2287588" y="3919538"/>
            <a:ext cx="1427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Tailbone </a:t>
            </a:r>
          </a:p>
        </p:txBody>
      </p:sp>
      <p:sp>
        <p:nvSpPr>
          <p:cNvPr id="1299489" name="Line 33"/>
          <p:cNvSpPr>
            <a:spLocks noChangeShapeType="1"/>
          </p:cNvSpPr>
          <p:nvPr/>
        </p:nvSpPr>
        <p:spPr bwMode="auto">
          <a:xfrm>
            <a:off x="6361113" y="2576513"/>
            <a:ext cx="301625" cy="8778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9490" name="Line 34"/>
          <p:cNvSpPr>
            <a:spLocks noChangeShapeType="1"/>
          </p:cNvSpPr>
          <p:nvPr/>
        </p:nvSpPr>
        <p:spPr bwMode="auto">
          <a:xfrm flipV="1">
            <a:off x="6915150" y="2405063"/>
            <a:ext cx="576263" cy="7905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9491" name="Line 35"/>
          <p:cNvSpPr>
            <a:spLocks noChangeShapeType="1"/>
          </p:cNvSpPr>
          <p:nvPr/>
        </p:nvSpPr>
        <p:spPr bwMode="auto">
          <a:xfrm flipV="1">
            <a:off x="6367463" y="3706813"/>
            <a:ext cx="1208087" cy="3508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9497" name="Line 41"/>
          <p:cNvSpPr>
            <a:spLocks noChangeShapeType="1"/>
          </p:cNvSpPr>
          <p:nvPr/>
        </p:nvSpPr>
        <p:spPr bwMode="auto">
          <a:xfrm>
            <a:off x="6662738" y="4386263"/>
            <a:ext cx="438150" cy="1000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9498" name="Line 42"/>
          <p:cNvSpPr>
            <a:spLocks noChangeShapeType="1"/>
          </p:cNvSpPr>
          <p:nvPr/>
        </p:nvSpPr>
        <p:spPr bwMode="auto">
          <a:xfrm flipH="1" flipV="1">
            <a:off x="6353175" y="4152900"/>
            <a:ext cx="304800" cy="233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9499" name="Line 43"/>
          <p:cNvSpPr>
            <a:spLocks noChangeShapeType="1"/>
          </p:cNvSpPr>
          <p:nvPr/>
        </p:nvSpPr>
        <p:spPr bwMode="auto">
          <a:xfrm flipH="1" flipV="1">
            <a:off x="6153150" y="4100513"/>
            <a:ext cx="504825" cy="290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9500" name="Line 44"/>
          <p:cNvSpPr>
            <a:spLocks noChangeShapeType="1"/>
          </p:cNvSpPr>
          <p:nvPr/>
        </p:nvSpPr>
        <p:spPr bwMode="auto">
          <a:xfrm flipH="1" flipV="1">
            <a:off x="5791200" y="4038600"/>
            <a:ext cx="871538" cy="352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9501" name="Line 45"/>
          <p:cNvSpPr>
            <a:spLocks noChangeShapeType="1"/>
          </p:cNvSpPr>
          <p:nvPr/>
        </p:nvSpPr>
        <p:spPr bwMode="auto">
          <a:xfrm flipH="1" flipV="1">
            <a:off x="6253163" y="4695825"/>
            <a:ext cx="295275" cy="519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9502" name="Line 46"/>
          <p:cNvSpPr>
            <a:spLocks noChangeShapeType="1"/>
          </p:cNvSpPr>
          <p:nvPr/>
        </p:nvSpPr>
        <p:spPr bwMode="auto">
          <a:xfrm>
            <a:off x="5738813" y="4467225"/>
            <a:ext cx="366712" cy="1504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9503" name="Line 47"/>
          <p:cNvSpPr>
            <a:spLocks noChangeShapeType="1"/>
          </p:cNvSpPr>
          <p:nvPr/>
        </p:nvSpPr>
        <p:spPr bwMode="auto">
          <a:xfrm>
            <a:off x="3352800" y="4133850"/>
            <a:ext cx="1452563" cy="7381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9504" name="Line 48"/>
          <p:cNvSpPr>
            <a:spLocks noChangeShapeType="1"/>
          </p:cNvSpPr>
          <p:nvPr/>
        </p:nvSpPr>
        <p:spPr bwMode="auto">
          <a:xfrm>
            <a:off x="4124325" y="3671888"/>
            <a:ext cx="1042988" cy="881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9505" name="Line 49"/>
          <p:cNvSpPr>
            <a:spLocks noChangeShapeType="1"/>
          </p:cNvSpPr>
          <p:nvPr/>
        </p:nvSpPr>
        <p:spPr bwMode="auto">
          <a:xfrm flipH="1">
            <a:off x="966788" y="5053013"/>
            <a:ext cx="1314450" cy="14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9506" name="Line 50"/>
          <p:cNvSpPr>
            <a:spLocks noChangeShapeType="1"/>
          </p:cNvSpPr>
          <p:nvPr/>
        </p:nvSpPr>
        <p:spPr bwMode="auto">
          <a:xfrm flipH="1" flipV="1">
            <a:off x="1014413" y="4100513"/>
            <a:ext cx="1328737" cy="795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35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30355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flying birds, many large bones are fused together, making the skeleton rigid. </a:t>
            </a:r>
          </a:p>
          <a:p>
            <a:r>
              <a:rPr lang="en-US"/>
              <a:t>These form a frame that anchors the muscles used for flight. 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257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What Is a Bird?</a:t>
            </a:r>
          </a:p>
        </p:txBody>
      </p:sp>
      <p:sp>
        <p:nvSpPr>
          <p:cNvPr id="1225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21700" cy="5762625"/>
          </a:xfrm>
        </p:spPr>
        <p:txBody>
          <a:bodyPr/>
          <a:lstStyle/>
          <a:p>
            <a:r>
              <a:rPr lang="en-US"/>
              <a:t>What Is a Bird?</a:t>
            </a:r>
          </a:p>
          <a:p>
            <a:pPr lvl="1"/>
            <a:r>
              <a:rPr lang="en-US"/>
              <a:t>Birds are reptilelike animals that maintain a constant internal body temperature. </a:t>
            </a:r>
          </a:p>
          <a:p>
            <a:pPr lvl="1"/>
            <a:r>
              <a:rPr lang="en-US"/>
              <a:t>Birds have an outer covering of feathers; two legs that are covered with scales and are used for walking or perching; and front limbs modified into wings.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560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30560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660900" cy="4848225"/>
          </a:xfrm>
        </p:spPr>
        <p:txBody>
          <a:bodyPr/>
          <a:lstStyle/>
          <a:p>
            <a:pPr lvl="1"/>
            <a:endParaRPr lang="en-US"/>
          </a:p>
          <a:p>
            <a:pPr lvl="2"/>
            <a:r>
              <a:rPr lang="en-US"/>
              <a:t>Bones are strengthened by struts. </a:t>
            </a:r>
          </a:p>
          <a:p>
            <a:pPr lvl="2"/>
            <a:r>
              <a:rPr lang="en-US"/>
              <a:t>Air spaces make bones lightweight.</a:t>
            </a:r>
          </a:p>
        </p:txBody>
      </p:sp>
      <p:pic>
        <p:nvPicPr>
          <p:cNvPr id="1305605" name="Picture 5" descr="0812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1575" y="1236663"/>
            <a:ext cx="3632200" cy="4370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30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Birds have large chest muscles that power the upward and downward wing strokes necessary for flight. </a:t>
            </a:r>
          </a:p>
          <a:p>
            <a:r>
              <a:rPr lang="en-US"/>
              <a:t>Muscles attach to a keel that runs down the front of an enlarged breastbone, or sternum.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9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31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Reproduction   </a:t>
            </a:r>
          </a:p>
          <a:p>
            <a:pPr lvl="2"/>
            <a:r>
              <a:rPr lang="en-US"/>
              <a:t>Both male and female reproductive tracts open into the cloaca. </a:t>
            </a:r>
          </a:p>
          <a:p>
            <a:pPr lvl="2"/>
            <a:r>
              <a:rPr lang="en-US"/>
              <a:t>Mating birds press their cloacas together to transfer sperm from male to female.</a:t>
            </a:r>
          </a:p>
          <a:p>
            <a:pPr lvl="2"/>
            <a:r>
              <a:rPr lang="en-US"/>
              <a:t>Some male birds have a penis that transfers sperm to the female.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3137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Bird lay amniotic eggs that have hard outer shells. </a:t>
            </a:r>
          </a:p>
          <a:p>
            <a:r>
              <a:rPr lang="en-US"/>
              <a:t>Most birds incubate their eggs until the eggs hatch.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5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Form, Function, and Flight</a:t>
            </a:r>
          </a:p>
        </p:txBody>
      </p:sp>
      <p:sp>
        <p:nvSpPr>
          <p:cNvPr id="13158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When a chick is ready to hatch, it makes a hole in the shell with a small tooth on its bill. </a:t>
            </a:r>
          </a:p>
          <a:p>
            <a:r>
              <a:rPr lang="en-US"/>
              <a:t>Once the bird has hatched, it rests for a while and lets its feathers dry.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3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Groups of Birds</a:t>
            </a:r>
          </a:p>
        </p:txBody>
      </p:sp>
      <p:sp>
        <p:nvSpPr>
          <p:cNvPr id="12359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Groups of Birds</a:t>
            </a:r>
          </a:p>
          <a:p>
            <a:pPr lvl="2"/>
            <a:r>
              <a:rPr lang="en-US"/>
              <a:t>There are nearly 30 different orders of birds.</a:t>
            </a:r>
          </a:p>
          <a:p>
            <a:pPr lvl="2"/>
            <a:r>
              <a:rPr lang="en-US"/>
              <a:t>The largest order of birds is the passerines, or perching birds. </a:t>
            </a:r>
          </a:p>
          <a:p>
            <a:pPr lvl="2"/>
            <a:r>
              <a:rPr lang="en-US"/>
              <a:t>Other groups of birds include: pelicans, parrots, birds of prey, cavity-nesting birds, herons, and ostriches.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Ecology of Birds</a:t>
            </a:r>
          </a:p>
        </p:txBody>
      </p:sp>
      <p:sp>
        <p:nvSpPr>
          <p:cNvPr id="131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Ecology of Birds</a:t>
            </a:r>
          </a:p>
          <a:p>
            <a:pPr lvl="2"/>
            <a:r>
              <a:rPr lang="en-US"/>
              <a:t>Birds interact with ecosystems and humans in many ways.</a:t>
            </a:r>
          </a:p>
          <a:p>
            <a:pPr lvl="3"/>
            <a:r>
              <a:rPr lang="en-US"/>
              <a:t>Hummingbirds pollinate flowers. </a:t>
            </a:r>
          </a:p>
          <a:p>
            <a:pPr lvl="3"/>
            <a:r>
              <a:rPr lang="en-US"/>
              <a:t>Fruit-eating birds disperse seeds in their droppings. </a:t>
            </a:r>
          </a:p>
          <a:p>
            <a:pPr lvl="3"/>
            <a:r>
              <a:rPr lang="en-US"/>
              <a:t>Insect-eating birds catch insects, controlling populations.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1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Ecology of Birds</a:t>
            </a:r>
          </a:p>
        </p:txBody>
      </p:sp>
      <p:sp>
        <p:nvSpPr>
          <p:cNvPr id="132198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Many birds migrate long distances, usually seasonally.</a:t>
            </a:r>
          </a:p>
          <a:p>
            <a:r>
              <a:rPr lang="en-US"/>
              <a:t>Some species use stars and other celestial bodies as guides. </a:t>
            </a:r>
          </a:p>
          <a:p>
            <a:r>
              <a:rPr lang="en-US"/>
              <a:t>Others use a combination of landmarks and cues from Earth’s magnetic field.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31-2</a:t>
            </a:r>
          </a:p>
        </p:txBody>
      </p:sp>
      <p:sp>
        <p:nvSpPr>
          <p:cNvPr id="132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en-US"/>
          </a:p>
          <a:p>
            <a:endParaRPr lang="en-US"/>
          </a:p>
        </p:txBody>
      </p:sp>
      <p:sp>
        <p:nvSpPr>
          <p:cNvPr id="1325060" name="Rectangle 4">
            <a:hlinkClick r:id="rId3"/>
          </p:cNvPr>
          <p:cNvSpPr>
            <a:spLocks noChangeArrowheads="1"/>
          </p:cNvSpPr>
          <p:nvPr/>
        </p:nvSpPr>
        <p:spPr bwMode="auto">
          <a:xfrm>
            <a:off x="5257800" y="2695575"/>
            <a:ext cx="2538413" cy="1022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31-2</a:t>
            </a:r>
          </a:p>
        </p:txBody>
      </p:sp>
      <p:sp>
        <p:nvSpPr>
          <p:cNvPr id="132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150938" lvl="1" indent="-533400"/>
            <a:r>
              <a:rPr lang="en-US"/>
              <a:t>	A bird with a short, thick bill probably eats </a:t>
            </a:r>
          </a:p>
          <a:p>
            <a:pPr marL="1279525" lvl="2" indent="-533400"/>
            <a:r>
              <a:rPr lang="en-US"/>
              <a:t>fish.</a:t>
            </a:r>
          </a:p>
          <a:p>
            <a:pPr marL="1279525" lvl="2" indent="-533400"/>
            <a:r>
              <a:rPr lang="en-US"/>
              <a:t>seeds.</a:t>
            </a:r>
          </a:p>
          <a:p>
            <a:pPr marL="1279525" lvl="2" indent="-533400"/>
            <a:r>
              <a:rPr lang="en-US"/>
              <a:t>insects.</a:t>
            </a:r>
          </a:p>
          <a:p>
            <a:pPr marL="1279525" lvl="2" indent="-533400"/>
            <a:r>
              <a:rPr lang="en-US"/>
              <a:t>fleshy fruit.</a:t>
            </a:r>
          </a:p>
        </p:txBody>
      </p:sp>
      <p:sp>
        <p:nvSpPr>
          <p:cNvPr id="1328132" name="Rectangle 4"/>
          <p:cNvSpPr>
            <a:spLocks noChangeArrowheads="1"/>
          </p:cNvSpPr>
          <p:nvPr/>
        </p:nvSpPr>
        <p:spPr bwMode="auto">
          <a:xfrm>
            <a:off x="949325" y="2411413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28133" name="Picture 5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1092200"/>
            <a:ext cx="561975" cy="501650"/>
          </a:xfrm>
          <a:prstGeom prst="rect">
            <a:avLst/>
          </a:prstGeom>
          <a:noFill/>
        </p:spPr>
      </p:pic>
      <p:pic>
        <p:nvPicPr>
          <p:cNvPr id="1328134" name="Picture 6" descr="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2379663"/>
            <a:ext cx="582612" cy="519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81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2394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Bird?</a:t>
            </a:r>
          </a:p>
        </p:txBody>
      </p:sp>
      <p:sp>
        <p:nvSpPr>
          <p:cNvPr id="42394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Feathers separate birds from all other living animals. </a:t>
            </a:r>
          </a:p>
          <a:p>
            <a:r>
              <a:rPr lang="en-US" b="1"/>
              <a:t>Feathers </a:t>
            </a:r>
            <a:r>
              <a:rPr lang="en-US"/>
              <a:t>are made mostly of protein and develop from pits in the birds' skin. </a:t>
            </a:r>
          </a:p>
          <a:p>
            <a:r>
              <a:rPr lang="en-US"/>
              <a:t>Feathers help birds fly and also keep them warm. </a:t>
            </a:r>
          </a:p>
          <a:p>
            <a:r>
              <a:rPr lang="en-US"/>
              <a:t>The two main types of feathers are contour and down.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31-2</a:t>
            </a:r>
          </a:p>
        </p:txBody>
      </p:sp>
      <p:sp>
        <p:nvSpPr>
          <p:cNvPr id="133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150938" lvl="1" indent="-533400"/>
            <a:r>
              <a:rPr lang="en-US" i="1"/>
              <a:t>Archaeopteryx</a:t>
            </a:r>
            <a:r>
              <a:rPr lang="en-US"/>
              <a:t> has characteristics of both</a:t>
            </a:r>
          </a:p>
          <a:p>
            <a:pPr marL="1279525" lvl="2" indent="-533400"/>
            <a:r>
              <a:rPr lang="en-US"/>
              <a:t>modern birds and ancient birds.	</a:t>
            </a:r>
          </a:p>
          <a:p>
            <a:pPr marL="1279525" lvl="2" indent="-533400"/>
            <a:r>
              <a:rPr lang="en-US"/>
              <a:t>amphibians and reptiles.</a:t>
            </a:r>
          </a:p>
          <a:p>
            <a:pPr marL="1279525" lvl="2" indent="-533400"/>
            <a:r>
              <a:rPr lang="en-US"/>
              <a:t>reptiles and modern birds.</a:t>
            </a:r>
          </a:p>
          <a:p>
            <a:pPr marL="1279525" lvl="2" indent="-533400"/>
            <a:r>
              <a:rPr lang="en-US"/>
              <a:t>amphibians and modern birds.</a:t>
            </a:r>
          </a:p>
        </p:txBody>
      </p:sp>
      <p:sp>
        <p:nvSpPr>
          <p:cNvPr id="1338372" name="Rectangle 4"/>
          <p:cNvSpPr>
            <a:spLocks noChangeArrowheads="1"/>
          </p:cNvSpPr>
          <p:nvPr/>
        </p:nvSpPr>
        <p:spPr bwMode="auto">
          <a:xfrm>
            <a:off x="949325" y="3071813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38374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538" y="3040063"/>
            <a:ext cx="582612" cy="519112"/>
          </a:xfrm>
          <a:prstGeom prst="rect">
            <a:avLst/>
          </a:prstGeom>
          <a:noFill/>
        </p:spPr>
      </p:pic>
      <p:pic>
        <p:nvPicPr>
          <p:cNvPr id="1338375" name="Picture 7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125" y="1087438"/>
            <a:ext cx="585788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8372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40427" name="Rectangle 11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31-2</a:t>
            </a:r>
          </a:p>
        </p:txBody>
      </p:sp>
      <p:sp>
        <p:nvSpPr>
          <p:cNvPr id="1340428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Which of the following bird adaptations is NOT associated with flight?</a:t>
            </a:r>
          </a:p>
          <a:p>
            <a:pPr lvl="2"/>
            <a:r>
              <a:rPr lang="en-US"/>
              <a:t>bones with many hollow air spaces</a:t>
            </a:r>
          </a:p>
          <a:p>
            <a:pPr lvl="2"/>
            <a:r>
              <a:rPr lang="en-US"/>
              <a:t>air sacs in addition to lungs</a:t>
            </a:r>
          </a:p>
          <a:p>
            <a:pPr lvl="2"/>
            <a:r>
              <a:rPr lang="en-US"/>
              <a:t>gizzard	</a:t>
            </a:r>
          </a:p>
          <a:p>
            <a:pPr lvl="2"/>
            <a:r>
              <a:rPr lang="en-US"/>
              <a:t>contour feathers</a:t>
            </a:r>
          </a:p>
        </p:txBody>
      </p:sp>
      <p:sp>
        <p:nvSpPr>
          <p:cNvPr id="1340420" name="Rectangle 4"/>
          <p:cNvSpPr>
            <a:spLocks noChangeArrowheads="1"/>
          </p:cNvSpPr>
          <p:nvPr/>
        </p:nvSpPr>
        <p:spPr bwMode="auto">
          <a:xfrm>
            <a:off x="949325" y="3519488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40422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538" y="3487738"/>
            <a:ext cx="582612" cy="519112"/>
          </a:xfrm>
          <a:prstGeom prst="rect">
            <a:avLst/>
          </a:prstGeom>
          <a:noFill/>
        </p:spPr>
      </p:pic>
      <p:pic>
        <p:nvPicPr>
          <p:cNvPr id="1340424" name="Picture 8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042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4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31-2</a:t>
            </a:r>
          </a:p>
        </p:txBody>
      </p:sp>
      <p:sp>
        <p:nvSpPr>
          <p:cNvPr id="134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150938" lvl="1" indent="-533400"/>
            <a:r>
              <a:rPr lang="en-US"/>
              <a:t>The largest order of birds is the </a:t>
            </a:r>
          </a:p>
          <a:p>
            <a:pPr marL="1279525" lvl="2" indent="-533400"/>
            <a:r>
              <a:rPr lang="en-US"/>
              <a:t>perching birds.</a:t>
            </a:r>
          </a:p>
          <a:p>
            <a:pPr marL="1279525" lvl="2" indent="-533400"/>
            <a:r>
              <a:rPr lang="en-US"/>
              <a:t>birds of prey.</a:t>
            </a:r>
          </a:p>
          <a:p>
            <a:pPr marL="1279525" lvl="2" indent="-533400"/>
            <a:r>
              <a:rPr lang="en-US"/>
              <a:t>pelicans and relatives.	</a:t>
            </a:r>
          </a:p>
          <a:p>
            <a:pPr marL="1279525" lvl="2" indent="-533400"/>
            <a:r>
              <a:rPr lang="en-US"/>
              <a:t>penguins.</a:t>
            </a:r>
          </a:p>
        </p:txBody>
      </p:sp>
      <p:sp>
        <p:nvSpPr>
          <p:cNvPr id="1342468" name="Rectangle 4"/>
          <p:cNvSpPr>
            <a:spLocks noChangeArrowheads="1"/>
          </p:cNvSpPr>
          <p:nvPr/>
        </p:nvSpPr>
        <p:spPr bwMode="auto">
          <a:xfrm>
            <a:off x="927100" y="1789113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42470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538" y="1757363"/>
            <a:ext cx="582612" cy="519112"/>
          </a:xfrm>
          <a:prstGeom prst="rect">
            <a:avLst/>
          </a:prstGeom>
          <a:noFill/>
        </p:spPr>
      </p:pic>
      <p:pic>
        <p:nvPicPr>
          <p:cNvPr id="1342473" name="Picture 9" descr="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246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44523" name="Rectangle 11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31-2</a:t>
            </a:r>
          </a:p>
        </p:txBody>
      </p:sp>
      <p:sp>
        <p:nvSpPr>
          <p:cNvPr id="1344524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284163" y="1073150"/>
            <a:ext cx="8502650" cy="4314825"/>
          </a:xfrm>
        </p:spPr>
        <p:txBody>
          <a:bodyPr/>
          <a:lstStyle/>
          <a:p>
            <a:pPr lvl="1"/>
            <a:r>
              <a:rPr lang="en-US"/>
              <a:t>Which of the following birds assists in pollinating flowering plants?</a:t>
            </a:r>
          </a:p>
          <a:p>
            <a:pPr lvl="2"/>
            <a:r>
              <a:rPr lang="en-US"/>
              <a:t>pelican</a:t>
            </a:r>
          </a:p>
          <a:p>
            <a:pPr lvl="2"/>
            <a:r>
              <a:rPr lang="en-US"/>
              <a:t>hummingbird</a:t>
            </a:r>
          </a:p>
          <a:p>
            <a:pPr lvl="2"/>
            <a:r>
              <a:rPr lang="en-US"/>
              <a:t>raptor</a:t>
            </a:r>
          </a:p>
          <a:p>
            <a:pPr lvl="2"/>
            <a:r>
              <a:rPr lang="en-US"/>
              <a:t>heron</a:t>
            </a:r>
          </a:p>
        </p:txBody>
      </p:sp>
      <p:sp>
        <p:nvSpPr>
          <p:cNvPr id="1344516" name="Rectangle 4"/>
          <p:cNvSpPr>
            <a:spLocks noChangeArrowheads="1"/>
          </p:cNvSpPr>
          <p:nvPr/>
        </p:nvSpPr>
        <p:spPr bwMode="auto">
          <a:xfrm>
            <a:off x="949325" y="2851150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44518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538" y="2819400"/>
            <a:ext cx="582612" cy="519113"/>
          </a:xfrm>
          <a:prstGeom prst="rect">
            <a:avLst/>
          </a:prstGeom>
          <a:noFill/>
        </p:spPr>
      </p:pic>
      <p:pic>
        <p:nvPicPr>
          <p:cNvPr id="1344522" name="Picture 10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4516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924175"/>
            <a:ext cx="9144000" cy="609600"/>
          </a:xfrm>
          <a:noFill/>
        </p:spPr>
        <p:txBody>
          <a:bodyPr/>
          <a:lstStyle/>
          <a:p>
            <a:r>
              <a:rPr lang="en-US"/>
              <a:t>END OF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298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Bird?</a:t>
            </a:r>
          </a:p>
        </p:txBody>
      </p:sp>
      <p:sp>
        <p:nvSpPr>
          <p:cNvPr id="1229830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Feathers</a:t>
            </a:r>
          </a:p>
        </p:txBody>
      </p:sp>
      <p:pic>
        <p:nvPicPr>
          <p:cNvPr id="1229828" name="Picture 4" descr="sb4517f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213" y="1635125"/>
            <a:ext cx="8502650" cy="4030663"/>
          </a:xfrm>
          <a:prstGeom prst="rect">
            <a:avLst/>
          </a:prstGeom>
          <a:noFill/>
        </p:spPr>
      </p:pic>
      <p:sp>
        <p:nvSpPr>
          <p:cNvPr id="1229836" name="Rectangle 12"/>
          <p:cNvSpPr>
            <a:spLocks noChangeArrowheads="1"/>
          </p:cNvSpPr>
          <p:nvPr/>
        </p:nvSpPr>
        <p:spPr bwMode="auto">
          <a:xfrm>
            <a:off x="3324225" y="3076575"/>
            <a:ext cx="2336800" cy="6397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837" name="Rectangle 13"/>
          <p:cNvSpPr>
            <a:spLocks noChangeArrowheads="1"/>
          </p:cNvSpPr>
          <p:nvPr/>
        </p:nvSpPr>
        <p:spPr bwMode="auto">
          <a:xfrm>
            <a:off x="3040063" y="4637088"/>
            <a:ext cx="2336800" cy="6397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838" name="Rectangle 14"/>
          <p:cNvSpPr>
            <a:spLocks noChangeArrowheads="1"/>
          </p:cNvSpPr>
          <p:nvPr/>
        </p:nvSpPr>
        <p:spPr bwMode="auto">
          <a:xfrm>
            <a:off x="5921375" y="4643438"/>
            <a:ext cx="2336800" cy="6397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832" name="Text Box 8"/>
          <p:cNvSpPr txBox="1">
            <a:spLocks noChangeArrowheads="1"/>
          </p:cNvSpPr>
          <p:nvPr/>
        </p:nvSpPr>
        <p:spPr bwMode="auto">
          <a:xfrm>
            <a:off x="2319338" y="3065463"/>
            <a:ext cx="4079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Contour feather: </a:t>
            </a:r>
            <a:r>
              <a:rPr lang="en-US" sz="2000" b="0"/>
              <a:t>Contour feathers provide the lifting force and balance needed for flight.</a:t>
            </a:r>
            <a:endParaRPr lang="en-US" sz="2000"/>
          </a:p>
        </p:txBody>
      </p:sp>
      <p:sp>
        <p:nvSpPr>
          <p:cNvPr id="1229834" name="Text Box 10"/>
          <p:cNvSpPr txBox="1">
            <a:spLocks noChangeArrowheads="1"/>
          </p:cNvSpPr>
          <p:nvPr/>
        </p:nvSpPr>
        <p:spPr bwMode="auto">
          <a:xfrm>
            <a:off x="1003300" y="5373688"/>
            <a:ext cx="3568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Down feather:</a:t>
            </a:r>
            <a:r>
              <a:rPr lang="en-US" sz="2000" b="0"/>
              <a:t> Down feathers trap air close to the body and keep the bird warm.</a:t>
            </a:r>
          </a:p>
        </p:txBody>
      </p:sp>
      <p:sp>
        <p:nvSpPr>
          <p:cNvPr id="1229833" name="Text Box 9"/>
          <p:cNvSpPr txBox="1">
            <a:spLocks noChangeArrowheads="1"/>
          </p:cNvSpPr>
          <p:nvPr/>
        </p:nvSpPr>
        <p:spPr bwMode="auto">
          <a:xfrm>
            <a:off x="5418138" y="4652963"/>
            <a:ext cx="31591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Barbule: </a:t>
            </a:r>
            <a:r>
              <a:rPr lang="en-US" sz="2000" b="0"/>
              <a:t>The hooks on each barbule fit together, holding them flat. </a:t>
            </a:r>
          </a:p>
        </p:txBody>
      </p:sp>
      <p:sp>
        <p:nvSpPr>
          <p:cNvPr id="1229839" name="Rectangle 15"/>
          <p:cNvSpPr>
            <a:spLocks noChangeArrowheads="1"/>
          </p:cNvSpPr>
          <p:nvPr/>
        </p:nvSpPr>
        <p:spPr bwMode="auto">
          <a:xfrm>
            <a:off x="8186738" y="2162175"/>
            <a:ext cx="406400" cy="1746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835" name="Text Box 11"/>
          <p:cNvSpPr txBox="1">
            <a:spLocks noChangeArrowheads="1"/>
          </p:cNvSpPr>
          <p:nvPr/>
        </p:nvSpPr>
        <p:spPr bwMode="auto">
          <a:xfrm>
            <a:off x="8102600" y="2038350"/>
            <a:ext cx="1751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Barb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5156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 of Birds</a:t>
            </a:r>
          </a:p>
        </p:txBody>
      </p:sp>
      <p:sp>
        <p:nvSpPr>
          <p:cNvPr id="151562" name="Rectangle 10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Evolution of Birds</a:t>
            </a:r>
          </a:p>
          <a:p>
            <a:pPr lvl="2"/>
            <a:r>
              <a:rPr lang="en-US"/>
              <a:t>Paleontologists agree that birds evolved from extinct reptiles.</a:t>
            </a:r>
          </a:p>
          <a:p>
            <a:pPr lvl="3"/>
            <a:r>
              <a:rPr lang="en-US"/>
              <a:t>Embryos of birds and reptiles develop within amniotic eggs. </a:t>
            </a:r>
          </a:p>
          <a:p>
            <a:pPr lvl="3"/>
            <a:r>
              <a:rPr lang="en-US"/>
              <a:t>Both excrete nitrogenous wastes as uric acid. </a:t>
            </a:r>
          </a:p>
          <a:p>
            <a:pPr lvl="3"/>
            <a:r>
              <a:rPr lang="en-US"/>
              <a:t>Bones that support the limbs, and other skeleton parts, are similar in both groups.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380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 of Birds</a:t>
            </a:r>
          </a:p>
        </p:txBody>
      </p:sp>
      <p:sp>
        <p:nvSpPr>
          <p:cNvPr id="12380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/>
              <a:t>Archaeopteryx</a:t>
            </a:r>
            <a:r>
              <a:rPr lang="en-US"/>
              <a:t> was the first birdlike fossil discovered.</a:t>
            </a:r>
          </a:p>
          <a:p>
            <a:pPr lvl="2"/>
            <a:r>
              <a:rPr lang="en-US" i="1"/>
              <a:t>Archaeopteryx</a:t>
            </a:r>
            <a:r>
              <a:rPr lang="en-US"/>
              <a:t> looked like a dinosaur, but it had feathers. </a:t>
            </a:r>
          </a:p>
          <a:p>
            <a:pPr lvl="2"/>
            <a:r>
              <a:rPr lang="en-US"/>
              <a:t>It had teeth in its beak, a bony tail, and toes and claws on its wings.</a:t>
            </a:r>
          </a:p>
          <a:p>
            <a:pPr lvl="2"/>
            <a:r>
              <a:rPr lang="en-US"/>
              <a:t>It may be a transitional species between dinosaurs and birds.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0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 of Birds</a:t>
            </a:r>
          </a:p>
        </p:txBody>
      </p:sp>
      <p:sp>
        <p:nvSpPr>
          <p:cNvPr id="12400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Other fossil evidence leads some to hypothesize that birds and dinosaurs both evolved from an earlier common ancestor.</a:t>
            </a:r>
          </a:p>
          <a:p>
            <a:r>
              <a:rPr lang="en-US"/>
              <a:t>The origin of birds is still not completely resolved.</a:t>
            </a:r>
          </a:p>
          <a:p>
            <a:r>
              <a:rPr lang="en-US"/>
              <a:t>New fossils of ancient birds are being found all the time.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IO3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IO3a_Movie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Movi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Mov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BIO3a_END">
  <a:themeElements>
    <a:clrScheme name="BIO3a_END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BIO3a_END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EN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BioQuiz_6-27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Quiz_6-27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Quiz_6-2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IO3a_Subchapter 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Subchapter 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IO3a_Subchapter 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IO3a_Key Concep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Key Conce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IO3a_Key Concept_2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_2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Key Concept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IO3a_OUTLINE_HEADER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HEADER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OUTLINE_HEAD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IO3a_Outline_NO_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NO_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Outline_NO_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IO3a_Outline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Out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IO3a_Active_Ar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e_Ar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Active_A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BIO3a_Activity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ity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Activi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2018</Words>
  <Application>Microsoft Office PowerPoint</Application>
  <PresentationFormat>On-screen Show (4:3)</PresentationFormat>
  <Paragraphs>357</Paragraphs>
  <Slides>54</Slides>
  <Notes>54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54</vt:i4>
      </vt:variant>
    </vt:vector>
  </HeadingPairs>
  <TitlesOfParts>
    <vt:vector size="72" baseType="lpstr">
      <vt:lpstr>Arial</vt:lpstr>
      <vt:lpstr>ＭＳ Ｐゴシック</vt:lpstr>
      <vt:lpstr>Wingdings</vt:lpstr>
      <vt:lpstr>Times New Roman</vt:lpstr>
      <vt:lpstr>BIO3d</vt:lpstr>
      <vt:lpstr>1_BIO3a_Subchapter Head</vt:lpstr>
      <vt:lpstr>BIO3a_Key Concept</vt:lpstr>
      <vt:lpstr>BIO3a_Key Concept_2</vt:lpstr>
      <vt:lpstr>BIO3a_OUTLINE_HEADER</vt:lpstr>
      <vt:lpstr>BIO3a_Outline_NO_HEAD</vt:lpstr>
      <vt:lpstr>BIO3a_Outline</vt:lpstr>
      <vt:lpstr>BIO3a_Active_Art</vt:lpstr>
      <vt:lpstr>BIO3a_Activity</vt:lpstr>
      <vt:lpstr>BIO3a_Movie</vt:lpstr>
      <vt:lpstr>BIO3a_Quiz</vt:lpstr>
      <vt:lpstr>BIO3a_END</vt:lpstr>
      <vt:lpstr>BioQuiz_6-27</vt:lpstr>
      <vt:lpstr>1_BIO3a_Quiz</vt:lpstr>
      <vt:lpstr>Biology</vt:lpstr>
      <vt:lpstr>31-2 Birds</vt:lpstr>
      <vt:lpstr>What Is a Bird?</vt:lpstr>
      <vt:lpstr>What Is a Bird?</vt:lpstr>
      <vt:lpstr>What Is a Bird?</vt:lpstr>
      <vt:lpstr>What Is a Bird?</vt:lpstr>
      <vt:lpstr>Evolution of Birds</vt:lpstr>
      <vt:lpstr>Evolution of Birds</vt:lpstr>
      <vt:lpstr>Evolution of Birds</vt:lpstr>
      <vt:lpstr>Evolution of Birds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Form, Function, and Flight</vt:lpstr>
      <vt:lpstr>Groups of Birds</vt:lpstr>
      <vt:lpstr>Ecology of Birds</vt:lpstr>
      <vt:lpstr>Ecology of Birds</vt:lpstr>
      <vt:lpstr>31-2</vt:lpstr>
      <vt:lpstr>31-2</vt:lpstr>
      <vt:lpstr>31-2</vt:lpstr>
      <vt:lpstr>31-2</vt:lpstr>
      <vt:lpstr>31-2</vt:lpstr>
      <vt:lpstr>31-2</vt:lpstr>
      <vt:lpstr>END OF SECTION</vt:lpstr>
    </vt:vector>
  </TitlesOfParts>
  <Company>Laura Baselice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Biology</dc:title>
  <dc:creator>Nixon Kerry</dc:creator>
  <cp:lastModifiedBy>Kerry Nixon</cp:lastModifiedBy>
  <cp:revision>8</cp:revision>
  <dcterms:modified xsi:type="dcterms:W3CDTF">2011-11-02T20:13:39Z</dcterms:modified>
</cp:coreProperties>
</file>