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notesSlides/notesSlide18.xml" ContentType="application/vnd.openxmlformats-officedocument.presentationml.notesSlide+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notesSlides/notesSlide45.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notesSlides/notesSlide47.xml" ContentType="application/vnd.openxmlformats-officedocument.presentationml.notesSlide+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56" r:id="rId5"/>
    <p:sldMasterId id="2147483673" r:id="rId6"/>
    <p:sldMasterId id="2147483674" r:id="rId7"/>
    <p:sldMasterId id="2147483666" r:id="rId8"/>
    <p:sldMasterId id="2147483670" r:id="rId9"/>
    <p:sldMasterId id="2147483671" r:id="rId10"/>
    <p:sldMasterId id="2147483667" r:id="rId11"/>
    <p:sldMasterId id="2147483678" r:id="rId12"/>
    <p:sldMasterId id="2147483685" r:id="rId13"/>
    <p:sldMasterId id="2147483686" r:id="rId14"/>
    <p:sldMasterId id="2147483687" r:id="rId15"/>
  </p:sldMasterIdLst>
  <p:notesMasterIdLst>
    <p:notesMasterId r:id="rId67"/>
  </p:notesMasterIdLst>
  <p:sldIdLst>
    <p:sldId id="256" r:id="rId16"/>
    <p:sldId id="265" r:id="rId17"/>
    <p:sldId id="257" r:id="rId18"/>
    <p:sldId id="264" r:id="rId19"/>
    <p:sldId id="280" r:id="rId20"/>
    <p:sldId id="281" r:id="rId21"/>
    <p:sldId id="260" r:id="rId22"/>
    <p:sldId id="283" r:id="rId23"/>
    <p:sldId id="284" r:id="rId24"/>
    <p:sldId id="285" r:id="rId25"/>
    <p:sldId id="282" r:id="rId26"/>
    <p:sldId id="273" r:id="rId27"/>
    <p:sldId id="288" r:id="rId28"/>
    <p:sldId id="289" r:id="rId29"/>
    <p:sldId id="290" r:id="rId30"/>
    <p:sldId id="287" r:id="rId31"/>
    <p:sldId id="292" r:id="rId32"/>
    <p:sldId id="294" r:id="rId33"/>
    <p:sldId id="295" r:id="rId34"/>
    <p:sldId id="296" r:id="rId35"/>
    <p:sldId id="297" r:id="rId36"/>
    <p:sldId id="298" r:id="rId37"/>
    <p:sldId id="299" r:id="rId38"/>
    <p:sldId id="300" r:id="rId39"/>
    <p:sldId id="301" r:id="rId40"/>
    <p:sldId id="302" r:id="rId41"/>
    <p:sldId id="303" r:id="rId42"/>
    <p:sldId id="341" r:id="rId43"/>
    <p:sldId id="305" r:id="rId44"/>
    <p:sldId id="306" r:id="rId45"/>
    <p:sldId id="307" r:id="rId46"/>
    <p:sldId id="291" r:id="rId47"/>
    <p:sldId id="309" r:id="rId48"/>
    <p:sldId id="310" r:id="rId49"/>
    <p:sldId id="311" r:id="rId50"/>
    <p:sldId id="312" r:id="rId51"/>
    <p:sldId id="313" r:id="rId52"/>
    <p:sldId id="314" r:id="rId53"/>
    <p:sldId id="315" r:id="rId54"/>
    <p:sldId id="316" r:id="rId55"/>
    <p:sldId id="317" r:id="rId56"/>
    <p:sldId id="323" r:id="rId57"/>
    <p:sldId id="324" r:id="rId58"/>
    <p:sldId id="325" r:id="rId59"/>
    <p:sldId id="327" r:id="rId60"/>
    <p:sldId id="334" r:id="rId61"/>
    <p:sldId id="336" r:id="rId62"/>
    <p:sldId id="337" r:id="rId63"/>
    <p:sldId id="338" r:id="rId64"/>
    <p:sldId id="339" r:id="rId65"/>
    <p:sldId id="275" r:id="rId66"/>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16" autoAdjust="0"/>
    <p:restoredTop sz="94727" autoAdjust="0"/>
  </p:normalViewPr>
  <p:slideViewPr>
    <p:cSldViewPr snapToGrid="0">
      <p:cViewPr varScale="1">
        <p:scale>
          <a:sx n="42" d="100"/>
          <a:sy n="42" d="100"/>
        </p:scale>
        <p:origin x="-576" y="-96"/>
      </p:cViewPr>
      <p:guideLst>
        <p:guide orient="horz" pos="376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slide" Target="slides/slide40.xml"/><Relationship Id="rId63" Type="http://schemas.openxmlformats.org/officeDocument/2006/relationships/slide" Target="slides/slide48.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slide" Target="slides/slide43.xml"/><Relationship Id="rId66" Type="http://schemas.openxmlformats.org/officeDocument/2006/relationships/slide" Target="slides/slide5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61" Type="http://schemas.openxmlformats.org/officeDocument/2006/relationships/slide" Target="slides/slide46.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slide" Target="slides/slide5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slide" Target="slides/slide49.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notesMaster" Target="notesMasters/notesMaster1.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3581CA06-1401-4BF0-8C52-7C88C468736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4DA091-A674-47A6-9585-4C6AB943B9FE}"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922BFF-6CAE-44CC-BAB4-E7D269175605}" type="slidenum">
              <a:rPr lang="en-US"/>
              <a:pPr/>
              <a:t>10</a:t>
            </a:fld>
            <a:endParaRPr lang="en-US"/>
          </a:p>
        </p:txBody>
      </p:sp>
      <p:sp>
        <p:nvSpPr>
          <p:cNvPr id="1241090" name="Rectangle 2"/>
          <p:cNvSpPr>
            <a:spLocks noRot="1" noChangeArrowheads="1" noTextEdit="1"/>
          </p:cNvSpPr>
          <p:nvPr>
            <p:ph type="sldImg"/>
          </p:nvPr>
        </p:nvSpPr>
        <p:spPr>
          <a:ln/>
        </p:spPr>
      </p:sp>
      <p:sp>
        <p:nvSpPr>
          <p:cNvPr id="1241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6D26EC-C3E9-4275-8CDF-913E873735F2}" type="slidenum">
              <a:rPr lang="en-US"/>
              <a:pPr/>
              <a:t>11</a:t>
            </a:fld>
            <a:endParaRPr lang="en-US"/>
          </a:p>
        </p:txBody>
      </p:sp>
      <p:sp>
        <p:nvSpPr>
          <p:cNvPr id="1234946" name="Rectangle 2"/>
          <p:cNvSpPr>
            <a:spLocks noRot="1" noChangeArrowheads="1" noTextEdit="1"/>
          </p:cNvSpPr>
          <p:nvPr>
            <p:ph type="sldImg"/>
          </p:nvPr>
        </p:nvSpPr>
        <p:spPr>
          <a:ln/>
        </p:spPr>
      </p:sp>
      <p:sp>
        <p:nvSpPr>
          <p:cNvPr id="1234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61C1A1-C100-4837-A342-59AF529FE4D0}" type="slidenum">
              <a:rPr lang="en-US"/>
              <a:pPr/>
              <a:t>12</a:t>
            </a:fld>
            <a:endParaRPr lang="en-US"/>
          </a:p>
        </p:txBody>
      </p:sp>
      <p:sp>
        <p:nvSpPr>
          <p:cNvPr id="680962" name="Rectangle 2"/>
          <p:cNvSpPr>
            <a:spLocks noRo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008602-31AB-440E-ABB9-0BD2326ADBF7}" type="slidenum">
              <a:rPr lang="en-US"/>
              <a:pPr/>
              <a:t>13</a:t>
            </a:fld>
            <a:endParaRPr lang="en-US"/>
          </a:p>
        </p:txBody>
      </p:sp>
      <p:sp>
        <p:nvSpPr>
          <p:cNvPr id="1247234" name="Rectangle 2"/>
          <p:cNvSpPr>
            <a:spLocks noRot="1" noChangeArrowheads="1" noTextEdit="1"/>
          </p:cNvSpPr>
          <p:nvPr>
            <p:ph type="sldImg"/>
          </p:nvPr>
        </p:nvSpPr>
        <p:spPr>
          <a:ln/>
        </p:spPr>
      </p:sp>
      <p:sp>
        <p:nvSpPr>
          <p:cNvPr id="124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BBB918-334C-48C6-8E61-63DA02645ABA}" type="slidenum">
              <a:rPr lang="en-US"/>
              <a:pPr/>
              <a:t>14</a:t>
            </a:fld>
            <a:endParaRPr lang="en-US"/>
          </a:p>
        </p:txBody>
      </p:sp>
      <p:sp>
        <p:nvSpPr>
          <p:cNvPr id="1249282" name="Rectangle 2"/>
          <p:cNvSpPr>
            <a:spLocks noRot="1" noChangeArrowheads="1" noTextEdit="1"/>
          </p:cNvSpPr>
          <p:nvPr>
            <p:ph type="sldImg"/>
          </p:nvPr>
        </p:nvSpPr>
        <p:spPr>
          <a:ln/>
        </p:spPr>
      </p:sp>
      <p:sp>
        <p:nvSpPr>
          <p:cNvPr id="1249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00585A-BDAB-4192-B302-73591CFA1273}" type="slidenum">
              <a:rPr lang="en-US"/>
              <a:pPr/>
              <a:t>15</a:t>
            </a:fld>
            <a:endParaRPr lang="en-US"/>
          </a:p>
        </p:txBody>
      </p:sp>
      <p:sp>
        <p:nvSpPr>
          <p:cNvPr id="1251330" name="Rectangle 2"/>
          <p:cNvSpPr>
            <a:spLocks noRot="1" noChangeArrowheads="1" noTextEdit="1"/>
          </p:cNvSpPr>
          <p:nvPr>
            <p:ph type="sldImg"/>
          </p:nvPr>
        </p:nvSpPr>
        <p:spPr>
          <a:ln/>
        </p:spPr>
      </p:sp>
      <p:sp>
        <p:nvSpPr>
          <p:cNvPr id="125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75DD50-AD8F-4FA4-87E5-49B7B1684F3D}" type="slidenum">
              <a:rPr lang="en-US"/>
              <a:pPr/>
              <a:t>16</a:t>
            </a:fld>
            <a:endParaRPr lang="en-US"/>
          </a:p>
        </p:txBody>
      </p:sp>
      <p:sp>
        <p:nvSpPr>
          <p:cNvPr id="1245186" name="Rectangle 2"/>
          <p:cNvSpPr>
            <a:spLocks noRot="1" noChangeArrowheads="1" noTextEdit="1"/>
          </p:cNvSpPr>
          <p:nvPr>
            <p:ph type="sldImg"/>
          </p:nvPr>
        </p:nvSpPr>
        <p:spPr>
          <a:ln/>
        </p:spPr>
      </p:sp>
      <p:sp>
        <p:nvSpPr>
          <p:cNvPr id="1245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8884ED-CB9D-453D-A896-766F7C80B00F}" type="slidenum">
              <a:rPr lang="en-US"/>
              <a:pPr/>
              <a:t>17</a:t>
            </a:fld>
            <a:endParaRPr lang="en-US"/>
          </a:p>
        </p:txBody>
      </p:sp>
      <p:sp>
        <p:nvSpPr>
          <p:cNvPr id="1255426" name="Rectangle 2"/>
          <p:cNvSpPr>
            <a:spLocks noRot="1" noChangeArrowheads="1" noTextEdit="1"/>
          </p:cNvSpPr>
          <p:nvPr>
            <p:ph type="sldImg"/>
          </p:nvPr>
        </p:nvSpPr>
        <p:spPr>
          <a:ln/>
        </p:spPr>
      </p:sp>
      <p:sp>
        <p:nvSpPr>
          <p:cNvPr id="125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2260EF-1F7B-471C-8697-92559E6422F0}" type="slidenum">
              <a:rPr lang="en-US"/>
              <a:pPr/>
              <a:t>18</a:t>
            </a:fld>
            <a:endParaRPr lang="en-US"/>
          </a:p>
        </p:txBody>
      </p:sp>
      <p:sp>
        <p:nvSpPr>
          <p:cNvPr id="1259522" name="Rectangle 2"/>
          <p:cNvSpPr>
            <a:spLocks noRot="1" noChangeArrowheads="1" noTextEdit="1"/>
          </p:cNvSpPr>
          <p:nvPr>
            <p:ph type="sldImg"/>
          </p:nvPr>
        </p:nvSpPr>
        <p:spPr>
          <a:ln/>
        </p:spPr>
      </p:sp>
      <p:sp>
        <p:nvSpPr>
          <p:cNvPr id="1259523" name="Rectangle 3"/>
          <p:cNvSpPr>
            <a:spLocks noGrp="1" noChangeArrowheads="1"/>
          </p:cNvSpPr>
          <p:nvPr>
            <p:ph type="body" idx="1"/>
          </p:nvPr>
        </p:nvSpPr>
        <p:spPr/>
        <p:txBody>
          <a:bodyPr/>
          <a:lstStyle/>
          <a:p>
            <a:r>
              <a:rPr lang="en-US" b="1"/>
              <a:t>The specialized jaws and teeth of mammals are adapted for different diets.</a:t>
            </a:r>
            <a:r>
              <a:rPr lang="en-US"/>
              <a:t> Carnivorous mammals use sharp canines and incisors to grip and slice flesh from their prey. Their jaws usually move up and down as they chew. Herbivorous mammals use flat-edged incisors to grasp and tear vegetation, and flattened molars to grind the food. Their jaws generally move from side to side.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87DCCC-EF20-473B-820D-AE7F81D55B25}" type="slidenum">
              <a:rPr lang="en-US"/>
              <a:pPr/>
              <a:t>19</a:t>
            </a:fld>
            <a:endParaRPr lang="en-US"/>
          </a:p>
        </p:txBody>
      </p:sp>
      <p:sp>
        <p:nvSpPr>
          <p:cNvPr id="1261570" name="Rectangle 2"/>
          <p:cNvSpPr>
            <a:spLocks noRot="1" noChangeArrowheads="1" noTextEdit="1"/>
          </p:cNvSpPr>
          <p:nvPr>
            <p:ph type="sldImg"/>
          </p:nvPr>
        </p:nvSpPr>
        <p:spPr>
          <a:ln/>
        </p:spPr>
      </p:sp>
      <p:sp>
        <p:nvSpPr>
          <p:cNvPr id="1261571" name="Rectangle 3"/>
          <p:cNvSpPr>
            <a:spLocks noGrp="1" noChangeArrowheads="1"/>
          </p:cNvSpPr>
          <p:nvPr>
            <p:ph type="body" idx="1"/>
          </p:nvPr>
        </p:nvSpPr>
        <p:spPr/>
        <p:txBody>
          <a:bodyPr/>
          <a:lstStyle/>
          <a:p>
            <a:r>
              <a:rPr lang="en-US" b="1"/>
              <a:t>The specialized jaws and teeth of mammals are adapted for different diets.</a:t>
            </a:r>
            <a:r>
              <a:rPr lang="en-US"/>
              <a:t> Carnivorous mammals use sharp canines and incisors to grip and slice flesh from their prey. Their jaws usually move up and down as they chew. Herbivorous mammals use flat-edged incisors to grasp and tear vegetation, and flattened molars to grind the food. Their jaws generally move from side to side.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0E634-0251-465D-A645-A25D61363EC1}"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©Zefa (RM)/M. Botzek/Masterfile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67B2D7-F49E-434F-8B6E-237EBF366998}" type="slidenum">
              <a:rPr lang="en-US"/>
              <a:pPr/>
              <a:t>20</a:t>
            </a:fld>
            <a:endParaRPr lang="en-US"/>
          </a:p>
        </p:txBody>
      </p:sp>
      <p:sp>
        <p:nvSpPr>
          <p:cNvPr id="1263618" name="Rectangle 2"/>
          <p:cNvSpPr>
            <a:spLocks noRot="1" noChangeArrowheads="1" noTextEdit="1"/>
          </p:cNvSpPr>
          <p:nvPr>
            <p:ph type="sldImg"/>
          </p:nvPr>
        </p:nvSpPr>
        <p:spPr>
          <a:ln/>
        </p:spPr>
      </p:sp>
      <p:sp>
        <p:nvSpPr>
          <p:cNvPr id="1263619" name="Rectangle 3"/>
          <p:cNvSpPr>
            <a:spLocks noGrp="1" noChangeArrowheads="1"/>
          </p:cNvSpPr>
          <p:nvPr>
            <p:ph type="body" idx="1"/>
          </p:nvPr>
        </p:nvSpPr>
        <p:spPr/>
        <p:txBody>
          <a:bodyPr/>
          <a:lstStyle/>
          <a:p>
            <a:r>
              <a:rPr lang="en-US" b="1"/>
              <a:t>The specialized jaws and teeth of mammals are adapted for different diets.</a:t>
            </a:r>
            <a:r>
              <a:rPr lang="en-US"/>
              <a:t> Carnivorous mammals use sharp canines and incisors to grip and slice flesh from their prey. Their jaws usually move up and down as they chew. Herbivorous mammals use flat-edged incisors to grasp and tear vegetation, and flattened molars to grind the food. Their jaws generally move from side to side.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F344B2-0ACB-4728-AAE4-34833D93F280}" type="slidenum">
              <a:rPr lang="en-US"/>
              <a:pPr/>
              <a:t>21</a:t>
            </a:fld>
            <a:endParaRPr lang="en-US"/>
          </a:p>
        </p:txBody>
      </p:sp>
      <p:sp>
        <p:nvSpPr>
          <p:cNvPr id="1265666" name="Rectangle 2"/>
          <p:cNvSpPr>
            <a:spLocks noRot="1" noChangeArrowheads="1" noTextEdit="1"/>
          </p:cNvSpPr>
          <p:nvPr>
            <p:ph type="sldImg"/>
          </p:nvPr>
        </p:nvSpPr>
        <p:spPr>
          <a:ln/>
        </p:spPr>
      </p:sp>
      <p:sp>
        <p:nvSpPr>
          <p:cNvPr id="1265667" name="Rectangle 3"/>
          <p:cNvSpPr>
            <a:spLocks noGrp="1" noChangeArrowheads="1"/>
          </p:cNvSpPr>
          <p:nvPr>
            <p:ph type="body" idx="1"/>
          </p:nvPr>
        </p:nvSpPr>
        <p:spPr/>
        <p:txBody>
          <a:bodyPr/>
          <a:lstStyle/>
          <a:p>
            <a:r>
              <a:rPr lang="en-US" b="1"/>
              <a:t>The specialized jaws and teeth of mammals are adapted for different diets.</a:t>
            </a:r>
            <a:r>
              <a:rPr lang="en-US"/>
              <a:t> Carnivorous mammals use sharp canines and incisors to grip and slice flesh from their prey. Their jaws usually move up and down as they chew. Herbivorous mammals use flat-edged incisors to grasp and tear vegetation, and flattened molars to grind the food. Their jaws generally move from side to side.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FD1F4-A391-419D-97FA-DE680EE66D69}" type="slidenum">
              <a:rPr lang="en-US"/>
              <a:pPr/>
              <a:t>22</a:t>
            </a:fld>
            <a:endParaRPr lang="en-US"/>
          </a:p>
        </p:txBody>
      </p:sp>
      <p:sp>
        <p:nvSpPr>
          <p:cNvPr id="1267714" name="Rectangle 2"/>
          <p:cNvSpPr>
            <a:spLocks noRot="1" noChangeArrowheads="1" noTextEdit="1"/>
          </p:cNvSpPr>
          <p:nvPr>
            <p:ph type="sldImg"/>
          </p:nvPr>
        </p:nvSpPr>
        <p:spPr>
          <a:ln/>
        </p:spPr>
      </p:sp>
      <p:sp>
        <p:nvSpPr>
          <p:cNvPr id="126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190766-4DC3-40E9-AFB9-624B8F07FBD9}" type="slidenum">
              <a:rPr lang="en-US"/>
              <a:pPr/>
              <a:t>23</a:t>
            </a:fld>
            <a:endParaRPr lang="en-US"/>
          </a:p>
        </p:txBody>
      </p:sp>
      <p:sp>
        <p:nvSpPr>
          <p:cNvPr id="1269762" name="Rectangle 2"/>
          <p:cNvSpPr>
            <a:spLocks noRot="1" noChangeArrowheads="1" noTextEdit="1"/>
          </p:cNvSpPr>
          <p:nvPr>
            <p:ph type="sldImg"/>
          </p:nvPr>
        </p:nvSpPr>
        <p:spPr>
          <a:ln/>
        </p:spPr>
      </p:sp>
      <p:sp>
        <p:nvSpPr>
          <p:cNvPr id="1269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23053F-DDA6-4270-BD93-1DBC90F15CB3}" type="slidenum">
              <a:rPr lang="en-US"/>
              <a:pPr/>
              <a:t>24</a:t>
            </a:fld>
            <a:endParaRPr lang="en-US"/>
          </a:p>
        </p:txBody>
      </p:sp>
      <p:sp>
        <p:nvSpPr>
          <p:cNvPr id="1271810" name="Rectangle 2"/>
          <p:cNvSpPr>
            <a:spLocks noRot="1" noChangeArrowheads="1" noTextEdit="1"/>
          </p:cNvSpPr>
          <p:nvPr>
            <p:ph type="sldImg"/>
          </p:nvPr>
        </p:nvSpPr>
        <p:spPr>
          <a:ln/>
        </p:spPr>
      </p:sp>
      <p:sp>
        <p:nvSpPr>
          <p:cNvPr id="1271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BB9422-D171-4C87-8AD5-D2C5CACEC90D}" type="slidenum">
              <a:rPr lang="en-US"/>
              <a:pPr/>
              <a:t>25</a:t>
            </a:fld>
            <a:endParaRPr lang="en-US"/>
          </a:p>
        </p:txBody>
      </p:sp>
      <p:sp>
        <p:nvSpPr>
          <p:cNvPr id="1273858" name="Rectangle 2"/>
          <p:cNvSpPr>
            <a:spLocks noRot="1" noChangeArrowheads="1" noTextEdit="1"/>
          </p:cNvSpPr>
          <p:nvPr>
            <p:ph type="sldImg"/>
          </p:nvPr>
        </p:nvSpPr>
        <p:spPr>
          <a:ln/>
        </p:spPr>
      </p:sp>
      <p:sp>
        <p:nvSpPr>
          <p:cNvPr id="127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CFAF76-B912-4E22-94CF-0D70D375D806}" type="slidenum">
              <a:rPr lang="en-US"/>
              <a:pPr/>
              <a:t>26</a:t>
            </a:fld>
            <a:endParaRPr lang="en-US"/>
          </a:p>
        </p:txBody>
      </p:sp>
      <p:sp>
        <p:nvSpPr>
          <p:cNvPr id="1275906" name="Rectangle 2"/>
          <p:cNvSpPr>
            <a:spLocks noRot="1" noChangeArrowheads="1" noTextEdit="1"/>
          </p:cNvSpPr>
          <p:nvPr>
            <p:ph type="sldImg"/>
          </p:nvPr>
        </p:nvSpPr>
        <p:spPr>
          <a:ln/>
        </p:spPr>
      </p:sp>
      <p:sp>
        <p:nvSpPr>
          <p:cNvPr id="1275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EE6DA6-4DC2-438D-A1A2-FBECFF31486C}" type="slidenum">
              <a:rPr lang="en-US"/>
              <a:pPr/>
              <a:t>27</a:t>
            </a:fld>
            <a:endParaRPr lang="en-US"/>
          </a:p>
        </p:txBody>
      </p:sp>
      <p:sp>
        <p:nvSpPr>
          <p:cNvPr id="1277954" name="Rectangle 2"/>
          <p:cNvSpPr>
            <a:spLocks noRot="1" noChangeArrowheads="1" noTextEdit="1"/>
          </p:cNvSpPr>
          <p:nvPr>
            <p:ph type="sldImg"/>
          </p:nvPr>
        </p:nvSpPr>
        <p:spPr>
          <a:ln/>
        </p:spPr>
      </p:sp>
      <p:sp>
        <p:nvSpPr>
          <p:cNvPr id="1277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20FCDE-E9C5-438D-ADE1-1EADE3611A06}" type="slidenum">
              <a:rPr lang="en-US"/>
              <a:pPr/>
              <a:t>28</a:t>
            </a:fld>
            <a:endParaRPr lang="en-US"/>
          </a:p>
        </p:txBody>
      </p:sp>
      <p:sp>
        <p:nvSpPr>
          <p:cNvPr id="1380354" name="Rectangle 2"/>
          <p:cNvSpPr>
            <a:spLocks noRot="1" noChangeArrowheads="1" noTextEdit="1"/>
          </p:cNvSpPr>
          <p:nvPr>
            <p:ph type="sldImg"/>
          </p:nvPr>
        </p:nvSpPr>
        <p:spPr>
          <a:ln/>
        </p:spPr>
      </p:sp>
      <p:sp>
        <p:nvSpPr>
          <p:cNvPr id="138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F121EC-0CF2-430C-A464-71E36199FD3A}" type="slidenum">
              <a:rPr lang="en-US"/>
              <a:pPr/>
              <a:t>29</a:t>
            </a:fld>
            <a:endParaRPr lang="en-US"/>
          </a:p>
        </p:txBody>
      </p:sp>
      <p:sp>
        <p:nvSpPr>
          <p:cNvPr id="1282050" name="Rectangle 2"/>
          <p:cNvSpPr>
            <a:spLocks noRot="1" noChangeArrowheads="1" noTextEdit="1"/>
          </p:cNvSpPr>
          <p:nvPr>
            <p:ph type="sldImg"/>
          </p:nvPr>
        </p:nvSpPr>
        <p:spPr>
          <a:ln/>
        </p:spPr>
      </p:sp>
      <p:sp>
        <p:nvSpPr>
          <p:cNvPr id="1282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ABEDAF-0345-44A3-BD0B-538B78D848DF}" type="slidenum">
              <a:rPr lang="en-US"/>
              <a:pPr/>
              <a:t>3</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0AA6EA-B879-40B7-8D24-BBBDC946A326}" type="slidenum">
              <a:rPr lang="en-US"/>
              <a:pPr/>
              <a:t>30</a:t>
            </a:fld>
            <a:endParaRPr lang="en-US"/>
          </a:p>
        </p:txBody>
      </p:sp>
      <p:sp>
        <p:nvSpPr>
          <p:cNvPr id="1284098" name="Rectangle 2"/>
          <p:cNvSpPr>
            <a:spLocks noRot="1" noChangeArrowheads="1" noTextEdit="1"/>
          </p:cNvSpPr>
          <p:nvPr>
            <p:ph type="sldImg"/>
          </p:nvPr>
        </p:nvSpPr>
        <p:spPr>
          <a:ln/>
        </p:spPr>
      </p:sp>
      <p:sp>
        <p:nvSpPr>
          <p:cNvPr id="128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370E3C-09AA-4C50-AD27-BACD8BAA75B1}" type="slidenum">
              <a:rPr lang="en-US"/>
              <a:pPr/>
              <a:t>31</a:t>
            </a:fld>
            <a:endParaRPr lang="en-US"/>
          </a:p>
        </p:txBody>
      </p:sp>
      <p:sp>
        <p:nvSpPr>
          <p:cNvPr id="1286146" name="Rectangle 2"/>
          <p:cNvSpPr>
            <a:spLocks noRot="1" noChangeArrowheads="1" noTextEdit="1"/>
          </p:cNvSpPr>
          <p:nvPr>
            <p:ph type="sldImg"/>
          </p:nvPr>
        </p:nvSpPr>
        <p:spPr>
          <a:ln/>
        </p:spPr>
      </p:sp>
      <p:sp>
        <p:nvSpPr>
          <p:cNvPr id="128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3C4934-95DF-4DA0-8C13-E81971C8D6D2}" type="slidenum">
              <a:rPr lang="en-US"/>
              <a:pPr/>
              <a:t>32</a:t>
            </a:fld>
            <a:endParaRPr lang="en-US"/>
          </a:p>
        </p:txBody>
      </p:sp>
      <p:sp>
        <p:nvSpPr>
          <p:cNvPr id="1253378" name="Rectangle 2"/>
          <p:cNvSpPr>
            <a:spLocks noRot="1" noChangeArrowheads="1" noTextEdit="1"/>
          </p:cNvSpPr>
          <p:nvPr>
            <p:ph type="sldImg"/>
          </p:nvPr>
        </p:nvSpPr>
        <p:spPr>
          <a:ln/>
        </p:spPr>
      </p:sp>
      <p:sp>
        <p:nvSpPr>
          <p:cNvPr id="1253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97B724-5042-4EB0-A9E5-C9CD55014EA0}" type="slidenum">
              <a:rPr lang="en-US"/>
              <a:pPr/>
              <a:t>33</a:t>
            </a:fld>
            <a:endParaRPr lang="en-US"/>
          </a:p>
        </p:txBody>
      </p:sp>
      <p:sp>
        <p:nvSpPr>
          <p:cNvPr id="1290242" name="Rectangle 2"/>
          <p:cNvSpPr>
            <a:spLocks noRot="1" noChangeArrowheads="1" noTextEdit="1"/>
          </p:cNvSpPr>
          <p:nvPr>
            <p:ph type="sldImg"/>
          </p:nvPr>
        </p:nvSpPr>
        <p:spPr>
          <a:ln/>
        </p:spPr>
      </p:sp>
      <p:sp>
        <p:nvSpPr>
          <p:cNvPr id="1290243" name="Rectangle 3"/>
          <p:cNvSpPr>
            <a:spLocks noGrp="1" noChangeArrowheads="1"/>
          </p:cNvSpPr>
          <p:nvPr>
            <p:ph type="body" idx="1"/>
          </p:nvPr>
        </p:nvSpPr>
        <p:spPr/>
        <p:txBody>
          <a:bodyPr/>
          <a:lstStyle/>
          <a:p>
            <a:r>
              <a:rPr lang="en-US"/>
              <a:t>Mammals have large brains in proportion to their body size. Most of the brain is taken up by an enlarged cerebrum, which contains a well-developed cerebral cortex. </a:t>
            </a:r>
            <a:endParaRPr lang="en-US" b="1" i="1"/>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315E7B-A1B2-43E3-AE05-CD5DE73A6376}" type="slidenum">
              <a:rPr lang="en-US"/>
              <a:pPr/>
              <a:t>34</a:t>
            </a:fld>
            <a:endParaRPr lang="en-US"/>
          </a:p>
        </p:txBody>
      </p:sp>
      <p:sp>
        <p:nvSpPr>
          <p:cNvPr id="1292290" name="Rectangle 2"/>
          <p:cNvSpPr>
            <a:spLocks noRo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73FC9A-1B97-4FCA-B2EC-FA403EFBAD2B}" type="slidenum">
              <a:rPr lang="en-US"/>
              <a:pPr/>
              <a:t>35</a:t>
            </a:fld>
            <a:endParaRPr lang="en-US"/>
          </a:p>
        </p:txBody>
      </p:sp>
      <p:sp>
        <p:nvSpPr>
          <p:cNvPr id="1294338" name="Rectangle 2"/>
          <p:cNvSpPr>
            <a:spLocks noRot="1" noChangeArrowheads="1" noTextEdit="1"/>
          </p:cNvSpPr>
          <p:nvPr>
            <p:ph type="sldImg"/>
          </p:nvPr>
        </p:nvSpPr>
        <p:spPr>
          <a:ln/>
        </p:spPr>
      </p:sp>
      <p:sp>
        <p:nvSpPr>
          <p:cNvPr id="1294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3BDCE7-98E1-4CC6-9000-9E233BCAB2BE}" type="slidenum">
              <a:rPr lang="en-US"/>
              <a:pPr/>
              <a:t>36</a:t>
            </a:fld>
            <a:endParaRPr lang="en-US"/>
          </a:p>
        </p:txBody>
      </p:sp>
      <p:sp>
        <p:nvSpPr>
          <p:cNvPr id="1296386" name="Rectangle 2"/>
          <p:cNvSpPr>
            <a:spLocks noRot="1" noChangeArrowheads="1" noTextEdit="1"/>
          </p:cNvSpPr>
          <p:nvPr>
            <p:ph type="sldImg"/>
          </p:nvPr>
        </p:nvSpPr>
        <p:spPr>
          <a:ln/>
        </p:spPr>
      </p:sp>
      <p:sp>
        <p:nvSpPr>
          <p:cNvPr id="1296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6C5C51-A112-45B6-A9A8-8A09737A71A1}" type="slidenum">
              <a:rPr lang="en-US"/>
              <a:pPr/>
              <a:t>37</a:t>
            </a:fld>
            <a:endParaRPr lang="en-US"/>
          </a:p>
        </p:txBody>
      </p:sp>
      <p:sp>
        <p:nvSpPr>
          <p:cNvPr id="1298434" name="Rectangle 2"/>
          <p:cNvSpPr>
            <a:spLocks noRot="1" noChangeArrowheads="1" noTextEdit="1"/>
          </p:cNvSpPr>
          <p:nvPr>
            <p:ph type="sldImg"/>
          </p:nvPr>
        </p:nvSpPr>
        <p:spPr>
          <a:ln/>
        </p:spPr>
      </p:sp>
      <p:sp>
        <p:nvSpPr>
          <p:cNvPr id="129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7ED6F8-3CB5-4622-AE45-379AF314F1B2}" type="slidenum">
              <a:rPr lang="en-US"/>
              <a:pPr/>
              <a:t>38</a:t>
            </a:fld>
            <a:endParaRPr lang="en-US"/>
          </a:p>
        </p:txBody>
      </p:sp>
      <p:sp>
        <p:nvSpPr>
          <p:cNvPr id="1300482" name="Rectangle 2"/>
          <p:cNvSpPr>
            <a:spLocks noRot="1" noChangeArrowheads="1" noTextEdit="1"/>
          </p:cNvSpPr>
          <p:nvPr>
            <p:ph type="sldImg"/>
          </p:nvPr>
        </p:nvSpPr>
        <p:spPr>
          <a:ln/>
        </p:spPr>
      </p:sp>
      <p:sp>
        <p:nvSpPr>
          <p:cNvPr id="130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205B40-690D-4467-ABE6-6C5DCEF8CABF}" type="slidenum">
              <a:rPr lang="en-US"/>
              <a:pPr/>
              <a:t>39</a:t>
            </a:fld>
            <a:endParaRPr lang="en-US"/>
          </a:p>
        </p:txBody>
      </p:sp>
      <p:sp>
        <p:nvSpPr>
          <p:cNvPr id="1302530" name="Rectangle 2"/>
          <p:cNvSpPr>
            <a:spLocks noRot="1" noChangeArrowheads="1" noTextEdit="1"/>
          </p:cNvSpPr>
          <p:nvPr>
            <p:ph type="sldImg"/>
          </p:nvPr>
        </p:nvSpPr>
        <p:spPr>
          <a:ln/>
        </p:spPr>
      </p:sp>
      <p:sp>
        <p:nvSpPr>
          <p:cNvPr id="130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ECCE5-8336-4B64-95E3-F0C2B3F404C1}" type="slidenum">
              <a:rPr lang="en-US"/>
              <a:pPr/>
              <a:t>4</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03AEDE-759B-4FA5-9184-3C4D2360A2E1}" type="slidenum">
              <a:rPr lang="en-US"/>
              <a:pPr/>
              <a:t>40</a:t>
            </a:fld>
            <a:endParaRPr lang="en-US"/>
          </a:p>
        </p:txBody>
      </p:sp>
      <p:sp>
        <p:nvSpPr>
          <p:cNvPr id="1304578" name="Rectangle 2"/>
          <p:cNvSpPr>
            <a:spLocks noRot="1" noChangeArrowheads="1" noTextEdit="1"/>
          </p:cNvSpPr>
          <p:nvPr>
            <p:ph type="sldImg"/>
          </p:nvPr>
        </p:nvSpPr>
        <p:spPr>
          <a:ln/>
        </p:spPr>
      </p:sp>
      <p:sp>
        <p:nvSpPr>
          <p:cNvPr id="130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D13D27-E3CB-4BB2-A4D3-96E5779F7E1E}" type="slidenum">
              <a:rPr lang="en-US"/>
              <a:pPr/>
              <a:t>41</a:t>
            </a:fld>
            <a:endParaRPr lang="en-US"/>
          </a:p>
        </p:txBody>
      </p:sp>
      <p:sp>
        <p:nvSpPr>
          <p:cNvPr id="1306626" name="Rectangle 2"/>
          <p:cNvSpPr>
            <a:spLocks noRot="1" noChangeArrowheads="1" noTextEdit="1"/>
          </p:cNvSpPr>
          <p:nvPr>
            <p:ph type="sldImg"/>
          </p:nvPr>
        </p:nvSpPr>
        <p:spPr>
          <a:ln/>
        </p:spPr>
      </p:sp>
      <p:sp>
        <p:nvSpPr>
          <p:cNvPr id="1306627" name="Rectangle 3"/>
          <p:cNvSpPr>
            <a:spLocks noGrp="1" noChangeArrowheads="1"/>
          </p:cNvSpPr>
          <p:nvPr>
            <p:ph type="body" idx="1"/>
          </p:nvPr>
        </p:nvSpPr>
        <p:spPr/>
        <p:txBody>
          <a:bodyPr/>
          <a:lstStyle/>
          <a:p>
            <a:r>
              <a:rPr lang="en-US"/>
              <a:t>The limbs and digits (fingers and toes) of many mammals are adapted to their particular way of life. Note the variety of lengths and shapes of the limb bones that different mammals use for movement. Homologous bones are the same color in all the drawings. </a:t>
            </a:r>
            <a:endParaRPr lang="en-US" b="1" i="1"/>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659EA5-BE87-45E4-AFD6-8EAE2E0BBBDE}" type="slidenum">
              <a:rPr lang="en-US"/>
              <a:pPr/>
              <a:t>42</a:t>
            </a:fld>
            <a:endParaRPr lang="en-US"/>
          </a:p>
        </p:txBody>
      </p:sp>
      <p:sp>
        <p:nvSpPr>
          <p:cNvPr id="1320962" name="Rectangle 2"/>
          <p:cNvSpPr>
            <a:spLocks noRot="1" noChangeArrowheads="1" noTextEdit="1"/>
          </p:cNvSpPr>
          <p:nvPr>
            <p:ph type="sldImg"/>
          </p:nvPr>
        </p:nvSpPr>
        <p:spPr>
          <a:ln/>
        </p:spPr>
      </p:sp>
      <p:sp>
        <p:nvSpPr>
          <p:cNvPr id="132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91A0F9-3DC9-4ED5-AF8C-547905936DF1}" type="slidenum">
              <a:rPr lang="en-US"/>
              <a:pPr/>
              <a:t>43</a:t>
            </a:fld>
            <a:endParaRPr lang="en-US"/>
          </a:p>
        </p:txBody>
      </p:sp>
      <p:sp>
        <p:nvSpPr>
          <p:cNvPr id="1323010" name="Rectangle 2"/>
          <p:cNvSpPr>
            <a:spLocks noRot="1" noChangeArrowheads="1" noTextEdit="1"/>
          </p:cNvSpPr>
          <p:nvPr>
            <p:ph type="sldImg"/>
          </p:nvPr>
        </p:nvSpPr>
        <p:spPr>
          <a:ln/>
        </p:spPr>
      </p:sp>
      <p:sp>
        <p:nvSpPr>
          <p:cNvPr id="132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C10D33-1993-4235-843E-1841745CEC2D}" type="slidenum">
              <a:rPr lang="en-US"/>
              <a:pPr/>
              <a:t>44</a:t>
            </a:fld>
            <a:endParaRPr lang="en-US"/>
          </a:p>
        </p:txBody>
      </p:sp>
      <p:sp>
        <p:nvSpPr>
          <p:cNvPr id="1325058" name="Rectangle 2"/>
          <p:cNvSpPr>
            <a:spLocks noRot="1" noChangeArrowheads="1" noTextEdit="1"/>
          </p:cNvSpPr>
          <p:nvPr>
            <p:ph type="sldImg"/>
          </p:nvPr>
        </p:nvSpPr>
        <p:spPr>
          <a:ln/>
        </p:spPr>
      </p:sp>
      <p:sp>
        <p:nvSpPr>
          <p:cNvPr id="132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45790A-8B9F-4082-BC32-17B9A1D2B4D5}" type="slidenum">
              <a:rPr lang="en-US"/>
              <a:pPr/>
              <a:t>45</a:t>
            </a:fld>
            <a:endParaRPr lang="en-US"/>
          </a:p>
        </p:txBody>
      </p:sp>
      <p:sp>
        <p:nvSpPr>
          <p:cNvPr id="1330178" name="Rectangle 2"/>
          <p:cNvSpPr>
            <a:spLocks noRot="1" noChangeArrowheads="1" noTextEdit="1"/>
          </p:cNvSpPr>
          <p:nvPr>
            <p:ph type="sldImg"/>
          </p:nvPr>
        </p:nvSpPr>
        <p:spPr>
          <a:ln/>
        </p:spPr>
      </p:sp>
      <p:sp>
        <p:nvSpPr>
          <p:cNvPr id="133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EB6A15-430C-4899-9772-04E6B2519682}" type="slidenum">
              <a:rPr lang="en-US"/>
              <a:pPr/>
              <a:t>46</a:t>
            </a:fld>
            <a:endParaRPr lang="en-US"/>
          </a:p>
        </p:txBody>
      </p:sp>
      <p:sp>
        <p:nvSpPr>
          <p:cNvPr id="1346562" name="Rectangle 2"/>
          <p:cNvSpPr>
            <a:spLocks noRot="1" noChangeArrowheads="1" noTextEdit="1"/>
          </p:cNvSpPr>
          <p:nvPr>
            <p:ph type="sldImg"/>
          </p:nvPr>
        </p:nvSpPr>
        <p:spPr>
          <a:ln/>
        </p:spPr>
      </p:sp>
      <p:sp>
        <p:nvSpPr>
          <p:cNvPr id="134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666CB9-BF3B-4578-B15C-9167EEB37447}" type="slidenum">
              <a:rPr lang="en-US"/>
              <a:pPr/>
              <a:t>47</a:t>
            </a:fld>
            <a:endParaRPr lang="en-US"/>
          </a:p>
        </p:txBody>
      </p:sp>
      <p:sp>
        <p:nvSpPr>
          <p:cNvPr id="1350658" name="Rectangle 2"/>
          <p:cNvSpPr>
            <a:spLocks noRot="1" noChangeArrowheads="1" noTextEdit="1"/>
          </p:cNvSpPr>
          <p:nvPr>
            <p:ph type="sldImg"/>
          </p:nvPr>
        </p:nvSpPr>
        <p:spPr>
          <a:ln/>
        </p:spPr>
      </p:sp>
      <p:sp>
        <p:nvSpPr>
          <p:cNvPr id="135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CE2E2E-8FF5-476B-BD9F-A30B1B9D1A69}" type="slidenum">
              <a:rPr lang="en-US"/>
              <a:pPr/>
              <a:t>48</a:t>
            </a:fld>
            <a:endParaRPr lang="en-US"/>
          </a:p>
        </p:txBody>
      </p:sp>
      <p:sp>
        <p:nvSpPr>
          <p:cNvPr id="1352706" name="Rectangle 2"/>
          <p:cNvSpPr>
            <a:spLocks noRot="1" noChangeArrowheads="1" noTextEdit="1"/>
          </p:cNvSpPr>
          <p:nvPr>
            <p:ph type="sldImg"/>
          </p:nvPr>
        </p:nvSpPr>
        <p:spPr>
          <a:ln/>
        </p:spPr>
      </p:sp>
      <p:sp>
        <p:nvSpPr>
          <p:cNvPr id="1352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670E71-DC9B-47BD-8E75-DC6A051CABE8}" type="slidenum">
              <a:rPr lang="en-US"/>
              <a:pPr/>
              <a:t>49</a:t>
            </a:fld>
            <a:endParaRPr lang="en-US"/>
          </a:p>
        </p:txBody>
      </p:sp>
      <p:sp>
        <p:nvSpPr>
          <p:cNvPr id="1354754" name="Rectangle 2"/>
          <p:cNvSpPr>
            <a:spLocks noRot="1" noChangeArrowheads="1" noTextEdit="1"/>
          </p:cNvSpPr>
          <p:nvPr>
            <p:ph type="sldImg"/>
          </p:nvPr>
        </p:nvSpPr>
        <p:spPr>
          <a:ln/>
        </p:spPr>
      </p:sp>
      <p:sp>
        <p:nvSpPr>
          <p:cNvPr id="135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8328BE-F076-48BE-9591-8546AAFBC5E6}" type="slidenum">
              <a:rPr lang="en-US"/>
              <a:pPr/>
              <a:t>5</a:t>
            </a:fld>
            <a:endParaRPr lang="en-US"/>
          </a:p>
        </p:txBody>
      </p:sp>
      <p:sp>
        <p:nvSpPr>
          <p:cNvPr id="1230850" name="Rectangle 2"/>
          <p:cNvSpPr>
            <a:spLocks noRot="1" noChangeArrowheads="1" noTextEdit="1"/>
          </p:cNvSpPr>
          <p:nvPr>
            <p:ph type="sldImg"/>
          </p:nvPr>
        </p:nvSpPr>
        <p:spPr>
          <a:ln/>
        </p:spPr>
      </p:sp>
      <p:sp>
        <p:nvSpPr>
          <p:cNvPr id="123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160D28-B42A-4C7A-90E3-8FDF40CA064C}" type="slidenum">
              <a:rPr lang="en-US"/>
              <a:pPr/>
              <a:t>50</a:t>
            </a:fld>
            <a:endParaRPr lang="en-US"/>
          </a:p>
        </p:txBody>
      </p:sp>
      <p:sp>
        <p:nvSpPr>
          <p:cNvPr id="1356802" name="Rectangle 2"/>
          <p:cNvSpPr>
            <a:spLocks noRot="1" noChangeArrowheads="1" noTextEdit="1"/>
          </p:cNvSpPr>
          <p:nvPr>
            <p:ph type="sldImg"/>
          </p:nvPr>
        </p:nvSpPr>
        <p:spPr>
          <a:ln/>
        </p:spPr>
      </p:sp>
      <p:sp>
        <p:nvSpPr>
          <p:cNvPr id="1356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128358-2720-4628-9CAF-D84D4368B111}" type="slidenum">
              <a:rPr lang="en-US"/>
              <a:pPr/>
              <a:t>51</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1BA830-4287-4EE9-8D68-721F12E7640C}" type="slidenum">
              <a:rPr lang="en-US"/>
              <a:pPr/>
              <a:t>6</a:t>
            </a:fld>
            <a:endParaRPr lang="en-US"/>
          </a:p>
        </p:txBody>
      </p:sp>
      <p:sp>
        <p:nvSpPr>
          <p:cNvPr id="1232898" name="Rectangle 2"/>
          <p:cNvSpPr>
            <a:spLocks noRot="1" noChangeArrowheads="1" noTextEdit="1"/>
          </p:cNvSpPr>
          <p:nvPr>
            <p:ph type="sldImg"/>
          </p:nvPr>
        </p:nvSpPr>
        <p:spPr>
          <a:ln/>
        </p:spPr>
      </p:sp>
      <p:sp>
        <p:nvSpPr>
          <p:cNvPr id="123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EB1044-CFB4-430F-BAC7-CD1957E434A4}" type="slidenum">
              <a:rPr lang="en-US"/>
              <a:pPr/>
              <a:t>7</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276B26-7325-4A07-B030-EB747C480E12}" type="slidenum">
              <a:rPr lang="en-US"/>
              <a:pPr/>
              <a:t>8</a:t>
            </a:fld>
            <a:endParaRPr lang="en-US"/>
          </a:p>
        </p:txBody>
      </p:sp>
      <p:sp>
        <p:nvSpPr>
          <p:cNvPr id="1236994" name="Rectangle 2"/>
          <p:cNvSpPr>
            <a:spLocks noRot="1" noChangeArrowheads="1" noTextEdit="1"/>
          </p:cNvSpPr>
          <p:nvPr>
            <p:ph type="sldImg"/>
          </p:nvPr>
        </p:nvSpPr>
        <p:spPr>
          <a:ln/>
        </p:spPr>
      </p:sp>
      <p:sp>
        <p:nvSpPr>
          <p:cNvPr id="1236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A5B23C-E63A-489E-9A71-0B471D855BF1}" type="slidenum">
              <a:rPr lang="en-US"/>
              <a:pPr/>
              <a:t>9</a:t>
            </a:fld>
            <a:endParaRPr lang="en-US"/>
          </a:p>
        </p:txBody>
      </p:sp>
      <p:sp>
        <p:nvSpPr>
          <p:cNvPr id="1239042" name="Rectangle 2"/>
          <p:cNvSpPr>
            <a:spLocks noRot="1" noChangeArrowheads="1" noTextEdit="1"/>
          </p:cNvSpPr>
          <p:nvPr>
            <p:ph type="sldImg"/>
          </p:nvPr>
        </p:nvSpPr>
        <p:spPr>
          <a:ln/>
        </p:spPr>
      </p:sp>
      <p:sp>
        <p:nvSpPr>
          <p:cNvPr id="123904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1E4C89-A3F9-46D7-A2BB-C57CE4BD24C1}" type="slidenum">
              <a:rPr lang="en-US"/>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F7DE0E-4984-43DD-BC42-351175E8E335}" type="slidenum">
              <a:rPr lang="en-US"/>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04B611-EBF6-4D4A-A742-83D6BE5A47E6}" type="slidenum">
              <a:rPr lang="en-US"/>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8A1B9B9-3B5B-4557-882A-F3072B9631C3}" type="slidenum">
              <a:rPr lang="en-US"/>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0F0FE3C-2258-4D76-A133-FE988267C708}" type="slidenum">
              <a:rPr lang="en-US"/>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3EF6C9C-CE8C-4834-9F31-ECB6FC194CA8}" type="slidenum">
              <a:rPr lang="en-US"/>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DB1D0C6-B114-4D7F-BB3E-995DAF30C13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BCC6481-9B85-4B90-808D-54B684D8B57E}" type="slidenum">
              <a:rPr lang="en-US"/>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67B17C-F2D5-4DC7-8C85-09D440CC7CB0}" type="slidenum">
              <a:rPr lang="en-US"/>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BC180C-2A61-4ED3-B17D-6E9B814D90E4}" type="slidenum">
              <a:rPr lang="en-US"/>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13638" y="0"/>
            <a:ext cx="24130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7088188"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13638" y="0"/>
            <a:ext cx="24130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7088188"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13638" y="0"/>
            <a:ext cx="2413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7088188"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13638" y="0"/>
            <a:ext cx="2413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7088188"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13638" y="0"/>
            <a:ext cx="2413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7088188"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0.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jpe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12.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2.pn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1.jpeg"/><Relationship Id="rId18" Type="http://schemas.openxmlformats.org/officeDocument/2006/relationships/image" Target="../media/image14.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17" Type="http://schemas.openxmlformats.org/officeDocument/2006/relationships/hyperlink" Target="Resources/ch32_sectn01_quiz.qtb" TargetMode="External"/><Relationship Id="rId2" Type="http://schemas.openxmlformats.org/officeDocument/2006/relationships/slideLayout" Target="../slideLayouts/slideLayout134.xml"/><Relationship Id="rId16" Type="http://schemas.openxmlformats.org/officeDocument/2006/relationships/image" Target="../media/image13.png"/><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image" Target="../media/image2.png"/><Relationship Id="rId10" Type="http://schemas.openxmlformats.org/officeDocument/2006/relationships/slideLayout" Target="../slideLayouts/slideLayout142.xml"/><Relationship Id="rId19" Type="http://schemas.openxmlformats.org/officeDocument/2006/relationships/image" Target="../media/image12.png"/><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1.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6" Type="http://schemas.openxmlformats.org/officeDocument/2006/relationships/image" Target="../media/image12.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1.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6" Type="http://schemas.openxmlformats.org/officeDocument/2006/relationships/image" Target="../media/image12.png"/><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image" Target="../media/image2.png"/><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image" Target="../media/image4.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4.jpe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17" Type="http://schemas.openxmlformats.org/officeDocument/2006/relationships/image" Target="../media/image4.jpeg"/><Relationship Id="rId2" Type="http://schemas.openxmlformats.org/officeDocument/2006/relationships/slideLayout" Target="../slideLayouts/slideLayout68.xml"/><Relationship Id="rId16" Type="http://schemas.openxmlformats.org/officeDocument/2006/relationships/image" Target="../media/image7.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3.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8.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6" Type="http://schemas.openxmlformats.org/officeDocument/2006/relationships/image" Target="../media/image3.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9.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jpe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43C098E5-98A7-492D-B450-786C68403ACD}"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8099" name="Picture 19"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808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5808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808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5808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80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580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5809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5809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5"/>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55809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809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810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3F4461D1-B7FC-40E9-8EAD-CA71B59CC2ED}"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marL="685800" indent="-685800">
              <a:spcAft>
                <a:spcPct val="50000"/>
              </a:spcAft>
              <a:tabLst>
                <a:tab pos="1651000" algn="l"/>
              </a:tabLst>
            </a:pPr>
            <a:endParaRPr lang="en-US" sz="3200">
              <a:solidFill>
                <a:srgbClr val="000080"/>
              </a:solidFill>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CAFA7981-853B-4F62-85C8-42538A845960}"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marL="685800" indent="-685800" algn="l" rtl="0" fontAlgn="base">
        <a:spcBef>
          <a:spcPct val="0"/>
        </a:spcBef>
        <a:spcAft>
          <a:spcPct val="50000"/>
        </a:spcAft>
        <a:tabLst>
          <a:tab pos="1651000" algn="l"/>
        </a:tabLst>
        <a:defRPr sz="3200" b="1">
          <a:solidFill>
            <a:srgbClr val="000080"/>
          </a:solidFill>
          <a:latin typeface="+mn-lt"/>
          <a:ea typeface="+mn-ea"/>
          <a:cs typeface="+mn-cs"/>
        </a:defRPr>
      </a:lvl1pPr>
      <a:lvl2pPr marL="804863" indent="-4763" algn="l" rtl="0" fontAlgn="base">
        <a:spcBef>
          <a:spcPct val="0"/>
        </a:spcBef>
        <a:spcAft>
          <a:spcPct val="50000"/>
        </a:spcAft>
        <a:tabLst>
          <a:tab pos="1651000" algn="l"/>
        </a:tabLst>
        <a:defRPr sz="2800">
          <a:solidFill>
            <a:schemeClr val="tx1"/>
          </a:solidFill>
          <a:latin typeface="+mn-lt"/>
          <a:ea typeface="+mn-ea"/>
        </a:defRPr>
      </a:lvl2pPr>
      <a:lvl3pPr marL="919163" indent="1588" algn="l" rtl="0" fontAlgn="base">
        <a:spcBef>
          <a:spcPct val="0"/>
        </a:spcBef>
        <a:spcAft>
          <a:spcPct val="50000"/>
        </a:spcAft>
        <a:buAutoNum type="alphaLcPeriod"/>
        <a:tabLst>
          <a:tab pos="1651000" algn="l"/>
        </a:tabLst>
        <a:defRPr sz="2800">
          <a:solidFill>
            <a:schemeClr val="tx1"/>
          </a:solidFill>
          <a:latin typeface="+mn-lt"/>
          <a:ea typeface="+mn-ea"/>
        </a:defRPr>
      </a:lvl3pPr>
      <a:lvl4pPr marL="2346325" indent="-457200" algn="l" rtl="0" fontAlgn="base">
        <a:spcBef>
          <a:spcPct val="0"/>
        </a:spcBef>
        <a:spcAft>
          <a:spcPct val="50000"/>
        </a:spcAft>
        <a:tabLst>
          <a:tab pos="1651000" algn="l"/>
        </a:tabLst>
        <a:defRPr sz="2400">
          <a:solidFill>
            <a:schemeClr val="tx1"/>
          </a:solidFill>
          <a:latin typeface="+mn-lt"/>
          <a:ea typeface="+mn-ea"/>
        </a:defRPr>
      </a:lvl4pPr>
      <a:lvl5pPr marL="3405188" indent="-609600" algn="l" rtl="0" fontAlgn="base">
        <a:spcBef>
          <a:spcPct val="20000"/>
        </a:spcBef>
        <a:spcAft>
          <a:spcPct val="0"/>
        </a:spcAft>
        <a:tabLst>
          <a:tab pos="1651000" algn="l"/>
        </a:tabLst>
        <a:defRPr sz="2800">
          <a:solidFill>
            <a:schemeClr val="tx1"/>
          </a:solidFill>
          <a:latin typeface="+mn-lt"/>
          <a:ea typeface="+mn-ea"/>
        </a:defRPr>
      </a:lvl5pPr>
      <a:lvl6pPr marL="3862388" indent="-609600" algn="l" rtl="0" fontAlgn="base">
        <a:spcBef>
          <a:spcPct val="20000"/>
        </a:spcBef>
        <a:spcAft>
          <a:spcPct val="0"/>
        </a:spcAft>
        <a:tabLst>
          <a:tab pos="1651000" algn="l"/>
        </a:tabLst>
        <a:defRPr sz="2800">
          <a:solidFill>
            <a:schemeClr val="tx1"/>
          </a:solidFill>
          <a:latin typeface="+mn-lt"/>
          <a:ea typeface="+mn-ea"/>
        </a:defRPr>
      </a:lvl6pPr>
      <a:lvl7pPr marL="4319588" indent="-609600" algn="l" rtl="0" fontAlgn="base">
        <a:spcBef>
          <a:spcPct val="20000"/>
        </a:spcBef>
        <a:spcAft>
          <a:spcPct val="0"/>
        </a:spcAft>
        <a:tabLst>
          <a:tab pos="1651000" algn="l"/>
        </a:tabLst>
        <a:defRPr sz="2800">
          <a:solidFill>
            <a:schemeClr val="tx1"/>
          </a:solidFill>
          <a:latin typeface="+mn-lt"/>
          <a:ea typeface="+mn-ea"/>
        </a:defRPr>
      </a:lvl7pPr>
      <a:lvl8pPr marL="4776788" indent="-609600" algn="l" rtl="0" fontAlgn="base">
        <a:spcBef>
          <a:spcPct val="20000"/>
        </a:spcBef>
        <a:spcAft>
          <a:spcPct val="0"/>
        </a:spcAft>
        <a:tabLst>
          <a:tab pos="1651000" algn="l"/>
        </a:tabLst>
        <a:defRPr sz="2800">
          <a:solidFill>
            <a:schemeClr val="tx1"/>
          </a:solidFill>
          <a:latin typeface="+mn-lt"/>
          <a:ea typeface="+mn-ea"/>
        </a:defRPr>
      </a:lvl8pPr>
      <a:lvl9pPr marL="5233988" indent="-609600" algn="l" rtl="0" fontAlgn="base">
        <a:spcBef>
          <a:spcPct val="20000"/>
        </a:spcBef>
        <a:spcAft>
          <a:spcPct val="0"/>
        </a:spcAft>
        <a:tabLst>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1026"/>
          <p:cNvGrpSpPr>
            <a:grpSpLocks/>
          </p:cNvGrpSpPr>
          <p:nvPr/>
        </p:nvGrpSpPr>
        <p:grpSpPr bwMode="auto">
          <a:xfrm>
            <a:off x="228600" y="228600"/>
            <a:ext cx="8686800" cy="5943600"/>
            <a:chOff x="144" y="144"/>
            <a:chExt cx="5472" cy="3744"/>
          </a:xfrm>
        </p:grpSpPr>
        <p:sp>
          <p:nvSpPr>
            <p:cNvPr id="667651" name="Rectangle 1027"/>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b="0">
                <a:latin typeface="Times New Roman" pitchFamily="1" charset="0"/>
                <a:ea typeface="ＭＳ Ｐゴシック" pitchFamily="1" charset="-128"/>
              </a:endParaRPr>
            </a:p>
          </p:txBody>
        </p:sp>
        <p:sp>
          <p:nvSpPr>
            <p:cNvPr id="667652" name="Rectangle 1028"/>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b="0">
                <a:latin typeface="Times New Roman" pitchFamily="1" charset="0"/>
                <a:ea typeface="ＭＳ Ｐゴシック" pitchFamily="1" charset="-128"/>
              </a:endParaRPr>
            </a:p>
          </p:txBody>
        </p:sp>
        <p:sp>
          <p:nvSpPr>
            <p:cNvPr id="667653" name="Line 1029"/>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1030"/>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1031"/>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1032"/>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ea typeface="ＭＳ Ｐゴシック" pitchFamily="1" charset="-128"/>
              </a:defRPr>
            </a:lvl1pPr>
          </a:lstStyle>
          <a:p>
            <a:endParaRPr lang="en-US"/>
          </a:p>
        </p:txBody>
      </p:sp>
      <p:sp>
        <p:nvSpPr>
          <p:cNvPr id="667657" name="Rectangle 1033"/>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ea typeface="ＭＳ Ｐゴシック" pitchFamily="1" charset="-128"/>
              </a:defRPr>
            </a:lvl1pPr>
          </a:lstStyle>
          <a:p>
            <a:endParaRPr lang="en-US"/>
          </a:p>
        </p:txBody>
      </p:sp>
      <p:sp>
        <p:nvSpPr>
          <p:cNvPr id="667658" name="Rectangle 103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ea typeface="ＭＳ Ｐゴシック" pitchFamily="1" charset="-128"/>
              </a:defRPr>
            </a:lvl1pPr>
          </a:lstStyle>
          <a:p>
            <a:fld id="{1EA8EF1B-354A-495C-AA5A-5BC65B58083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28130"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28131" name="Rectangle 3"/>
          <p:cNvSpPr>
            <a:spLocks noChangeArrowheads="1"/>
          </p:cNvSpPr>
          <p:nvPr/>
        </p:nvSpPr>
        <p:spPr bwMode="auto">
          <a:xfrm>
            <a:off x="11113" y="20638"/>
            <a:ext cx="3840162" cy="1952625"/>
          </a:xfrm>
          <a:prstGeom prst="rect">
            <a:avLst/>
          </a:prstGeom>
          <a:solidFill>
            <a:schemeClr val="bg1"/>
          </a:solidFill>
          <a:ln w="9525">
            <a:noFill/>
            <a:miter lim="800000"/>
            <a:headEnd/>
            <a:tailEnd/>
          </a:ln>
          <a:effectLst/>
        </p:spPr>
        <p:txBody>
          <a:bodyPr wrap="none" anchor="ctr"/>
          <a:lstStyle/>
          <a:p>
            <a:endParaRPr lang="en-US"/>
          </a:p>
        </p:txBody>
      </p:sp>
      <p:sp>
        <p:nvSpPr>
          <p:cNvPr id="1328132"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28133"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328134"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328135"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328136"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pic>
        <p:nvPicPr>
          <p:cNvPr id="1328137"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2813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32813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328140"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328141"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28142"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28143"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328144"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28145"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328146"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328147" name="Text Box 19"/>
          <p:cNvSpPr txBox="1">
            <a:spLocks noChangeArrowheads="1"/>
          </p:cNvSpPr>
          <p:nvPr/>
        </p:nvSpPr>
        <p:spPr bwMode="auto">
          <a:xfrm>
            <a:off x="4016375" y="2659063"/>
            <a:ext cx="936625" cy="519112"/>
          </a:xfrm>
          <a:prstGeom prst="rect">
            <a:avLst/>
          </a:prstGeom>
          <a:noFill/>
          <a:ln w="9525">
            <a:noFill/>
            <a:miter lim="800000"/>
            <a:headEnd/>
            <a:tailEnd/>
          </a:ln>
          <a:effectLst/>
        </p:spPr>
        <p:txBody>
          <a:bodyPr wrap="none">
            <a:spAutoFit/>
          </a:bodyPr>
          <a:lstStyle/>
          <a:p>
            <a:r>
              <a:rPr lang="en-US" sz="2800" b="0" i="1"/>
              <a:t>- or -</a:t>
            </a:r>
          </a:p>
        </p:txBody>
      </p:sp>
      <p:pic>
        <p:nvPicPr>
          <p:cNvPr id="1328148"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328149"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a:t>Continue to:</a:t>
            </a:r>
          </a:p>
        </p:txBody>
      </p:sp>
      <p:sp>
        <p:nvSpPr>
          <p:cNvPr id="1328150"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a:t>Click to Launch:</a:t>
            </a:r>
          </a:p>
        </p:txBody>
      </p:sp>
      <p:sp>
        <p:nvSpPr>
          <p:cNvPr id="1328151"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28152"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DC5897EF-7024-424D-9260-2FE7744AD8F0}"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202"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31203"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31204"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20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331206"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331207"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331208"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a typeface="ＭＳ Ｐゴシック" pitchFamily="1" charset="-128"/>
            </a:endParaRPr>
          </a:p>
        </p:txBody>
      </p:sp>
      <p:pic>
        <p:nvPicPr>
          <p:cNvPr id="1331209"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3121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33121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331212"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331213"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31214"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31215"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331216"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31217"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331218"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31219"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CC8237F8-C35E-4744-8A1F-B6BD4F45D05D}"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44514" name="Picture 1026"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44515" name="Rectangle 1027"/>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44516" name="Rectangle 1028"/>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44517" name="Rectangle 1029"/>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344518" name="Rectangle 1030"/>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344519" name="Rectangle 1031"/>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344520" name="Rectangle 1032"/>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a typeface="ＭＳ Ｐゴシック" pitchFamily="1" charset="-128"/>
            </a:endParaRPr>
          </a:p>
        </p:txBody>
      </p:sp>
      <p:pic>
        <p:nvPicPr>
          <p:cNvPr id="1344521" name="Picture 1033"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44522"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344523"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344524" name="Rectangle 1036"/>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344525" name="Rectangle 1037">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44526" name="Picture 1038"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44527" name="Text Box 1039"/>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344528" name="Rectangle 1040">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44529" name="Picture 1041"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344530" name="Rectangle 1042"/>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44531" name="Rectangle 104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F86D7230-98BF-4AC6-B73B-4CD12C508C3A}"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a:solidFill>
                <a:srgbClr val="A50000"/>
              </a:solidFill>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3DFF9623-73BC-451A-9C06-5227310FBDCA}"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64529" name="Picture 17" descr="arrow"/>
          <p:cNvPicPr>
            <a:picLocks noChangeAspect="1" noChangeArrowheads="1"/>
          </p:cNvPicPr>
          <p:nvPr/>
        </p:nvPicPr>
        <p:blipFill>
          <a:blip r:embed="rId15" cstate="print"/>
          <a:srcRect/>
          <a:stretch>
            <a:fillRect/>
          </a:stretch>
        </p:blipFill>
        <p:spPr bwMode="auto">
          <a:xfrm>
            <a:off x="5565775"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5849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8798E006-A63B-4371-91E7-80F911597478}"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5876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458770" name="Picture 18" descr="key"/>
          <p:cNvPicPr>
            <a:picLocks noChangeAspect="1" noChangeArrowheads="1"/>
          </p:cNvPicPr>
          <p:nvPr/>
        </p:nvPicPr>
        <p:blipFill>
          <a:blip r:embed="rId15" cstate="print"/>
          <a:srcRect/>
          <a:stretch>
            <a:fillRect/>
          </a:stretch>
        </p:blipFill>
        <p:spPr bwMode="auto">
          <a:xfrm>
            <a:off x="622300" y="2400300"/>
            <a:ext cx="673100" cy="434975"/>
          </a:xfrm>
          <a:prstGeom prst="rect">
            <a:avLst/>
          </a:prstGeom>
          <a:noFill/>
        </p:spPr>
      </p:pic>
      <p:sp>
        <p:nvSpPr>
          <p:cNvPr id="458771" name="Rectangle 19"/>
          <p:cNvSpPr>
            <a:spLocks noGrp="1" noChangeArrowheads="1"/>
          </p:cNvSpPr>
          <p:nvPr>
            <p:ph type="title"/>
          </p:nvPr>
        </p:nvSpPr>
        <p:spPr bwMode="auto">
          <a:xfrm>
            <a:off x="5849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24189BD9-069E-4457-9EC4-B1A986555532}"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pic>
        <p:nvPicPr>
          <p:cNvPr id="458785" name="Picture 33" descr="arrow"/>
          <p:cNvPicPr>
            <a:picLocks noChangeAspect="1" noChangeArrowheads="1"/>
          </p:cNvPicPr>
          <p:nvPr userDrawn="1"/>
        </p:nvPicPr>
        <p:blipFill>
          <a:blip r:embed="rId17" cstate="print"/>
          <a:srcRect/>
          <a:stretch>
            <a:fillRect/>
          </a:stretch>
        </p:blipFill>
        <p:spPr bwMode="auto">
          <a:xfrm>
            <a:off x="55657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0419" name="Picture 19"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4"/>
          <p:cNvSpPr>
            <a:spLocks noGrp="1" noChangeArrowheads="1"/>
          </p:cNvSpPr>
          <p:nvPr>
            <p:ph type="title"/>
          </p:nvPr>
        </p:nvSpPr>
        <p:spPr bwMode="auto">
          <a:xfrm>
            <a:off x="5849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5"/>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2304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2304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2304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a:solidFill>
                <a:srgbClr val="000080"/>
              </a:solidFill>
              <a:ea typeface="ＭＳ Ｐゴシック" pitchFamily="1" charset="-128"/>
            </a:endParaRPr>
          </a:p>
        </p:txBody>
      </p:sp>
      <p:sp>
        <p:nvSpPr>
          <p:cNvPr id="2304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2304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230414"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2304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6"/>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230420" name="Picture 20"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230422" name="Rectangle 2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A4991E76-89A1-44B3-9A4B-D2075E803332}"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pic>
        <p:nvPicPr>
          <p:cNvPr id="230423" name="Picture 23" descr="arrow"/>
          <p:cNvPicPr>
            <a:picLocks noChangeAspect="1" noChangeArrowheads="1"/>
          </p:cNvPicPr>
          <p:nvPr userDrawn="1"/>
        </p:nvPicPr>
        <p:blipFill>
          <a:blip r:embed="rId16" cstate="print"/>
          <a:srcRect/>
          <a:stretch>
            <a:fillRect/>
          </a:stretch>
        </p:blipFill>
        <p:spPr bwMode="auto">
          <a:xfrm>
            <a:off x="55657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85730"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4"/>
          <p:cNvSpPr>
            <a:spLocks noGrp="1" noChangeArrowheads="1"/>
          </p:cNvSpPr>
          <p:nvPr>
            <p:ph type="title"/>
          </p:nvPr>
        </p:nvSpPr>
        <p:spPr bwMode="auto">
          <a:xfrm>
            <a:off x="5849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85735"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85736"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85737"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2800" b="0">
              <a:ea typeface="ＭＳ Ｐゴシック" pitchFamily="1" charset="-128"/>
            </a:endParaRPr>
          </a:p>
        </p:txBody>
      </p:sp>
      <p:sp>
        <p:nvSpPr>
          <p:cNvPr id="58573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8573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85741" name="Text Box 13"/>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85742"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5"/>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585745"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8574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647555C1-7FA9-4741-9C40-B02018FE0AB4}"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pic>
        <p:nvPicPr>
          <p:cNvPr id="585748" name="Picture 20" descr="arrow"/>
          <p:cNvPicPr>
            <a:picLocks noChangeAspect="1" noChangeArrowheads="1"/>
          </p:cNvPicPr>
          <p:nvPr userDrawn="1"/>
        </p:nvPicPr>
        <p:blipFill>
          <a:blip r:embed="rId16" cstate="print"/>
          <a:srcRect/>
          <a:stretch>
            <a:fillRect/>
          </a:stretch>
        </p:blipFill>
        <p:spPr bwMode="auto">
          <a:xfrm>
            <a:off x="55657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0"/>
        </a:spcBef>
        <a:spcAft>
          <a:spcPct val="50000"/>
        </a:spcAft>
        <a:defRPr sz="2800">
          <a:solidFill>
            <a:schemeClr val="tx1"/>
          </a:solidFill>
          <a:latin typeface="+mn-lt"/>
          <a:ea typeface="+mn-ea"/>
        </a:defRPr>
      </a:lvl2pPr>
      <a:lvl3pPr marL="857250" indent="-400050" algn="l" rtl="0" fontAlgn="base">
        <a:spcBef>
          <a:spcPct val="35000"/>
        </a:spcBef>
        <a:spcAft>
          <a:spcPct val="25000"/>
        </a:spcAft>
        <a:buSzPct val="125000"/>
        <a:buChar char="•"/>
        <a:defRPr sz="2800">
          <a:solidFill>
            <a:schemeClr val="tx1"/>
          </a:solidFill>
          <a:latin typeface="+mn-lt"/>
          <a:ea typeface="+mn-ea"/>
        </a:defRPr>
      </a:lvl3pPr>
      <a:lvl4pPr marL="971550" indent="4763" algn="l" rtl="0" fontAlgn="base">
        <a:spcBef>
          <a:spcPct val="35000"/>
        </a:spcBef>
        <a:spcAft>
          <a:spcPct val="25000"/>
        </a:spcAft>
        <a:buSzPct val="125000"/>
        <a:defRPr sz="2800" b="1">
          <a:solidFill>
            <a:schemeClr val="tx1"/>
          </a:solidFill>
          <a:latin typeface="+mn-lt"/>
          <a:ea typeface="+mn-ea"/>
        </a:defRPr>
      </a:lvl4pPr>
      <a:lvl5pPr marL="1090613" indent="3175" algn="l" rtl="0" fontAlgn="base">
        <a:spcBef>
          <a:spcPct val="35000"/>
        </a:spcBef>
        <a:spcAft>
          <a:spcPct val="25000"/>
        </a:spcAft>
        <a:buSzPct val="125000"/>
        <a:buFont typeface="Wingdings" pitchFamily="1" charset="2"/>
        <a:defRPr sz="2400">
          <a:solidFill>
            <a:schemeClr val="tx1"/>
          </a:solidFill>
          <a:latin typeface="+mn-lt"/>
          <a:ea typeface="+mn-ea"/>
        </a:defRPr>
      </a:lvl5pPr>
      <a:lvl6pPr marL="1547813" indent="3175" algn="l" rtl="0" fontAlgn="base">
        <a:spcBef>
          <a:spcPct val="35000"/>
        </a:spcBef>
        <a:spcAft>
          <a:spcPct val="25000"/>
        </a:spcAft>
        <a:buSzPct val="125000"/>
        <a:buFont typeface="Wingdings" pitchFamily="1" charset="2"/>
        <a:defRPr sz="2400">
          <a:solidFill>
            <a:schemeClr val="tx1"/>
          </a:solidFill>
          <a:latin typeface="+mn-lt"/>
          <a:ea typeface="+mn-ea"/>
        </a:defRPr>
      </a:lvl6pPr>
      <a:lvl7pPr marL="2005013" indent="3175" algn="l" rtl="0" fontAlgn="base">
        <a:spcBef>
          <a:spcPct val="35000"/>
        </a:spcBef>
        <a:spcAft>
          <a:spcPct val="25000"/>
        </a:spcAft>
        <a:buSzPct val="125000"/>
        <a:buFont typeface="Wingdings" pitchFamily="1" charset="2"/>
        <a:defRPr sz="2400">
          <a:solidFill>
            <a:schemeClr val="tx1"/>
          </a:solidFill>
          <a:latin typeface="+mn-lt"/>
          <a:ea typeface="+mn-ea"/>
        </a:defRPr>
      </a:lvl7pPr>
      <a:lvl8pPr marL="2462213" indent="3175" algn="l" rtl="0" fontAlgn="base">
        <a:spcBef>
          <a:spcPct val="35000"/>
        </a:spcBef>
        <a:spcAft>
          <a:spcPct val="25000"/>
        </a:spcAft>
        <a:buSzPct val="125000"/>
        <a:buFont typeface="Wingdings" pitchFamily="1" charset="2"/>
        <a:defRPr sz="2400">
          <a:solidFill>
            <a:schemeClr val="tx1"/>
          </a:solidFill>
          <a:latin typeface="+mn-lt"/>
          <a:ea typeface="+mn-ea"/>
        </a:defRPr>
      </a:lvl8pPr>
      <a:lvl9pPr marL="2919413" indent="3175" algn="l" rtl="0" fontAlgn="base">
        <a:spcBef>
          <a:spcPct val="35000"/>
        </a:spcBef>
        <a:spcAft>
          <a:spcPct val="25000"/>
        </a:spcAft>
        <a:buSzPct val="125000"/>
        <a:buFont typeface="Wingdings" pitchFamily="1"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04162"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60416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0416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60416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60417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60417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60417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60417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5"/>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604177"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pic>
        <p:nvPicPr>
          <p:cNvPr id="604179" name="Picture 19" descr="Process_art_ARROWS copy"/>
          <p:cNvPicPr>
            <a:picLocks noChangeAspect="1" noChangeArrowheads="1"/>
          </p:cNvPicPr>
          <p:nvPr/>
        </p:nvPicPr>
        <p:blipFill>
          <a:blip r:embed="rId16" cstate="print"/>
          <a:srcRect/>
          <a:stretch>
            <a:fillRect/>
          </a:stretch>
        </p:blipFill>
        <p:spPr bwMode="auto">
          <a:xfrm>
            <a:off x="0" y="-11113"/>
            <a:ext cx="666750" cy="701676"/>
          </a:xfrm>
          <a:prstGeom prst="rect">
            <a:avLst/>
          </a:prstGeom>
          <a:noFill/>
        </p:spPr>
      </p:pic>
      <p:sp>
        <p:nvSpPr>
          <p:cNvPr id="60418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C39ADF0A-FF89-4A86-8B13-8931EE97E929}"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
        <p:nvSpPr>
          <p:cNvPr id="604182" name="Rectangle 22"/>
          <p:cNvSpPr>
            <a:spLocks noGrp="1" noChangeArrowheads="1"/>
          </p:cNvSpPr>
          <p:nvPr>
            <p:ph type="title"/>
          </p:nvPr>
        </p:nvSpPr>
        <p:spPr bwMode="auto">
          <a:xfrm>
            <a:off x="58499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04183" name="Picture 23" descr="arrow"/>
          <p:cNvPicPr>
            <a:picLocks noChangeAspect="1" noChangeArrowheads="1"/>
          </p:cNvPicPr>
          <p:nvPr userDrawn="1"/>
        </p:nvPicPr>
        <p:blipFill>
          <a:blip r:embed="rId17" cstate="print"/>
          <a:srcRect/>
          <a:stretch>
            <a:fillRect/>
          </a:stretch>
        </p:blipFill>
        <p:spPr bwMode="auto">
          <a:xfrm>
            <a:off x="5565775"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460817" name="Picture 17"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460821" name="Picture 2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AED32993-142F-4742-A227-3CE3DDAE4519}"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7075" name="Picture 19"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0"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7061"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57063"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7064"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57065"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706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5706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57069"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57070"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5"/>
          <p:cNvSpPr>
            <a:spLocks noChangeArrowheads="1"/>
          </p:cNvSpPr>
          <p:nvPr/>
        </p:nvSpPr>
        <p:spPr bwMode="auto">
          <a:xfrm>
            <a:off x="1776413" y="0"/>
            <a:ext cx="3829050" cy="366713"/>
          </a:xfrm>
          <a:prstGeom prst="rect">
            <a:avLst/>
          </a:prstGeom>
          <a:noFill/>
          <a:ln w="9525">
            <a:noFill/>
            <a:miter lim="800000"/>
            <a:headEnd/>
            <a:tailEnd/>
          </a:ln>
          <a:effectLst/>
        </p:spPr>
        <p:txBody>
          <a:bodyPr wrap="none">
            <a:spAutoFit/>
          </a:bodyPr>
          <a:lstStyle/>
          <a:p>
            <a:r>
              <a:rPr lang="en-US">
                <a:solidFill>
                  <a:srgbClr val="FF0000"/>
                </a:solidFill>
              </a:rPr>
              <a:t>32-1 Introduction to the Mammals</a:t>
            </a:r>
          </a:p>
        </p:txBody>
      </p:sp>
      <p:pic>
        <p:nvPicPr>
          <p:cNvPr id="557072"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7073"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7077"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4D9031E2-D977-4F01-94C7-6FF1B131114C}"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50</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68.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3.xml"/><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41.xml"/><Relationship Id="rId1" Type="http://schemas.openxmlformats.org/officeDocument/2006/relationships/slideLayout" Target="../slideLayouts/slideLayout5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3" Type="http://schemas.openxmlformats.org/officeDocument/2006/relationships/hyperlink" Target="Resources/ch32_sectn01_quiz.qtb" TargetMode="External"/><Relationship Id="rId2" Type="http://schemas.openxmlformats.org/officeDocument/2006/relationships/notesSlide" Target="../notesSlides/notesSlide45.xml"/><Relationship Id="rId1" Type="http://schemas.openxmlformats.org/officeDocument/2006/relationships/slideLayout" Target="../slideLayouts/slideLayout134.xml"/></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6.xml"/><Relationship Id="rId1" Type="http://schemas.openxmlformats.org/officeDocument/2006/relationships/slideLayout" Target="../slideLayouts/slideLayout156.xm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7.xml"/><Relationship Id="rId1" Type="http://schemas.openxmlformats.org/officeDocument/2006/relationships/slideLayout" Target="../slideLayouts/slideLayout156.xml"/><Relationship Id="rId4" Type="http://schemas.openxmlformats.org/officeDocument/2006/relationships/image" Target="../media/image39.png"/></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8.xml"/><Relationship Id="rId1" Type="http://schemas.openxmlformats.org/officeDocument/2006/relationships/slideLayout" Target="../slideLayouts/slideLayout156.xml"/><Relationship Id="rId4" Type="http://schemas.openxmlformats.org/officeDocument/2006/relationships/image" Target="../media/image40.png"/></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156.xml"/><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5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156.xml"/><Relationship Id="rId4" Type="http://schemas.openxmlformats.org/officeDocument/2006/relationships/image" Target="../media/image42.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a:stretch>
            <a:fillRect/>
          </a:stretch>
        </p:blipFill>
        <p:spPr bwMode="auto">
          <a:xfrm>
            <a:off x="2070100" y="365125"/>
            <a:ext cx="4903788" cy="60039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0070" name="Rectangle 1030"/>
          <p:cNvSpPr>
            <a:spLocks noGrp="1" noChangeArrowheads="1"/>
          </p:cNvSpPr>
          <p:nvPr>
            <p:ph type="title"/>
          </p:nvPr>
        </p:nvSpPr>
        <p:spPr/>
        <p:txBody>
          <a:bodyPr/>
          <a:lstStyle/>
          <a:p>
            <a:r>
              <a:rPr lang="en-US"/>
              <a:t>Evolution of Mammals</a:t>
            </a:r>
          </a:p>
        </p:txBody>
      </p:sp>
      <p:sp>
        <p:nvSpPr>
          <p:cNvPr id="1240071" name="Rectangle 1031"/>
          <p:cNvSpPr>
            <a:spLocks noGrp="1" noChangeArrowheads="1"/>
          </p:cNvSpPr>
          <p:nvPr>
            <p:ph type="body" idx="1"/>
          </p:nvPr>
        </p:nvSpPr>
        <p:spPr/>
        <p:txBody>
          <a:bodyPr/>
          <a:lstStyle/>
          <a:p>
            <a:r>
              <a:rPr lang="en-US"/>
              <a:t>After the extinction of dinosaurs, mammals underwent an adaptive radiation. </a:t>
            </a:r>
          </a:p>
          <a:p>
            <a:r>
              <a:rPr lang="en-US"/>
              <a:t>They increased in size and occupied many new niches.</a:t>
            </a:r>
          </a:p>
          <a:p>
            <a:r>
              <a:rPr lang="en-US"/>
              <a:t>The Cenozoic Era is called the Age of Mammals.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007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00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3922" name="Rectangle 1026"/>
          <p:cNvSpPr>
            <a:spLocks noGrp="1" noChangeArrowheads="1"/>
          </p:cNvSpPr>
          <p:nvPr>
            <p:ph type="title"/>
          </p:nvPr>
        </p:nvSpPr>
        <p:spPr/>
        <p:txBody>
          <a:bodyPr/>
          <a:lstStyle/>
          <a:p>
            <a:r>
              <a:rPr lang="en-US"/>
              <a:t>Form and Function in </a:t>
            </a:r>
            <a:br>
              <a:rPr lang="en-US"/>
            </a:br>
            <a:r>
              <a:rPr lang="en-US"/>
              <a:t>Mammals</a:t>
            </a:r>
          </a:p>
        </p:txBody>
      </p:sp>
      <p:sp>
        <p:nvSpPr>
          <p:cNvPr id="1233923" name="Rectangle 1027"/>
          <p:cNvSpPr>
            <a:spLocks noGrp="1" noChangeArrowheads="1"/>
          </p:cNvSpPr>
          <p:nvPr>
            <p:ph type="body" idx="1"/>
          </p:nvPr>
        </p:nvSpPr>
        <p:spPr>
          <a:noFill/>
        </p:spPr>
        <p:txBody>
          <a:bodyPr/>
          <a:lstStyle/>
          <a:p>
            <a:r>
              <a:rPr lang="en-US"/>
              <a:t>Form and Function in Mammals</a:t>
            </a:r>
          </a:p>
          <a:p>
            <a:pPr lvl="2"/>
            <a:r>
              <a:rPr lang="en-US"/>
              <a:t>The mammalian body has adapted in varied ways to a great many habitats.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601090" name="Rectangle 2"/>
          <p:cNvSpPr>
            <a:spLocks noGrp="1" noChangeArrowheads="1"/>
          </p:cNvSpPr>
          <p:nvPr>
            <p:ph type="title"/>
          </p:nvPr>
        </p:nvSpPr>
        <p:spPr/>
        <p:txBody>
          <a:bodyPr/>
          <a:lstStyle/>
          <a:p>
            <a:r>
              <a:rPr lang="en-US"/>
              <a:t>Form and Function in </a:t>
            </a:r>
            <a:br>
              <a:rPr lang="en-US"/>
            </a:br>
            <a:r>
              <a:rPr lang="en-US"/>
              <a:t>Mammals</a:t>
            </a:r>
          </a:p>
        </p:txBody>
      </p:sp>
      <p:sp>
        <p:nvSpPr>
          <p:cNvPr id="601091" name="Rectangle 3"/>
          <p:cNvSpPr>
            <a:spLocks noGrp="1" noChangeArrowheads="1"/>
          </p:cNvSpPr>
          <p:nvPr>
            <p:ph type="body" idx="1"/>
          </p:nvPr>
        </p:nvSpPr>
        <p:spPr>
          <a:noFill/>
        </p:spPr>
        <p:txBody>
          <a:bodyPr/>
          <a:lstStyle/>
          <a:p>
            <a:pPr lvl="1"/>
            <a:r>
              <a:rPr lang="en-US"/>
              <a:t>Body Temperature Control </a:t>
            </a:r>
          </a:p>
          <a:p>
            <a:pPr lvl="2"/>
            <a:r>
              <a:rPr lang="en-US"/>
              <a:t>Mammals are endotherms. </a:t>
            </a:r>
          </a:p>
          <a:p>
            <a:pPr lvl="2"/>
            <a:r>
              <a:rPr lang="en-US"/>
              <a:t>A high rate of metabolism helps mammals generate body heat. </a:t>
            </a:r>
          </a:p>
          <a:p>
            <a:pPr lvl="2"/>
            <a:r>
              <a:rPr lang="en-US"/>
              <a:t>Mammals have external body hair that helps them keep warm. </a:t>
            </a:r>
          </a:p>
          <a:p>
            <a:pPr lvl="2"/>
            <a:r>
              <a:rPr lang="en-US" b="1"/>
              <a:t>Subcutaneous fat</a:t>
            </a:r>
            <a:r>
              <a:rPr lang="en-US"/>
              <a:t>, which is a layer of fat located beneath the skin, also helps conserve body heat.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109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109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10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6214" name="Rectangle 6"/>
          <p:cNvSpPr>
            <a:spLocks noGrp="1" noChangeArrowheads="1"/>
          </p:cNvSpPr>
          <p:nvPr>
            <p:ph type="title"/>
          </p:nvPr>
        </p:nvSpPr>
        <p:spPr/>
        <p:txBody>
          <a:bodyPr/>
          <a:lstStyle/>
          <a:p>
            <a:r>
              <a:rPr lang="en-US"/>
              <a:t>Form and Function in </a:t>
            </a:r>
            <a:br>
              <a:rPr lang="en-US"/>
            </a:br>
            <a:r>
              <a:rPr lang="en-US"/>
              <a:t>Mammals</a:t>
            </a:r>
          </a:p>
        </p:txBody>
      </p:sp>
      <p:sp>
        <p:nvSpPr>
          <p:cNvPr id="1246215" name="Rectangle 7"/>
          <p:cNvSpPr>
            <a:spLocks noGrp="1" noChangeArrowheads="1"/>
          </p:cNvSpPr>
          <p:nvPr>
            <p:ph type="body" idx="1"/>
          </p:nvPr>
        </p:nvSpPr>
        <p:spPr/>
        <p:txBody>
          <a:bodyPr/>
          <a:lstStyle/>
          <a:p>
            <a:r>
              <a:rPr lang="en-US"/>
              <a:t>Many mammals have sweat glands that help cool the body.</a:t>
            </a:r>
          </a:p>
          <a:p>
            <a:pPr lvl="2"/>
            <a:r>
              <a:rPr lang="en-US"/>
              <a:t>If its body temperature gets too high, the mammal sweats. </a:t>
            </a:r>
          </a:p>
          <a:p>
            <a:pPr lvl="2"/>
            <a:r>
              <a:rPr lang="en-US"/>
              <a:t>Evaporation of sweat then cools the body. </a:t>
            </a:r>
          </a:p>
          <a:p>
            <a:pPr lvl="2"/>
            <a:r>
              <a:rPr lang="en-US"/>
              <a:t>Some mammals pant to cool down.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62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62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462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8258" name="Rectangle 2"/>
          <p:cNvSpPr>
            <a:spLocks noGrp="1" noChangeArrowheads="1"/>
          </p:cNvSpPr>
          <p:nvPr>
            <p:ph type="title"/>
          </p:nvPr>
        </p:nvSpPr>
        <p:spPr/>
        <p:txBody>
          <a:bodyPr/>
          <a:lstStyle/>
          <a:p>
            <a:r>
              <a:rPr lang="en-US"/>
              <a:t>Form and Function in </a:t>
            </a:r>
            <a:br>
              <a:rPr lang="en-US"/>
            </a:br>
            <a:r>
              <a:rPr lang="en-US"/>
              <a:t>Mammals</a:t>
            </a:r>
          </a:p>
        </p:txBody>
      </p:sp>
      <p:sp>
        <p:nvSpPr>
          <p:cNvPr id="1248259" name="Rectangle 3"/>
          <p:cNvSpPr>
            <a:spLocks noGrp="1" noChangeArrowheads="1"/>
          </p:cNvSpPr>
          <p:nvPr>
            <p:ph type="body" idx="1"/>
          </p:nvPr>
        </p:nvSpPr>
        <p:spPr>
          <a:noFill/>
        </p:spPr>
        <p:txBody>
          <a:bodyPr/>
          <a:lstStyle/>
          <a:p>
            <a:endParaRPr lang="en-US"/>
          </a:p>
          <a:p>
            <a:pPr lvl="1"/>
            <a:r>
              <a:rPr lang="en-US"/>
              <a:t>How do mammals maintain homeostasis?</a:t>
            </a:r>
          </a:p>
          <a:p>
            <a:pPr lvl="1"/>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0306" name="Rectangle 1026"/>
          <p:cNvSpPr>
            <a:spLocks noGrp="1" noChangeArrowheads="1"/>
          </p:cNvSpPr>
          <p:nvPr>
            <p:ph type="title"/>
          </p:nvPr>
        </p:nvSpPr>
        <p:spPr>
          <a:noFill/>
          <a:ln/>
        </p:spPr>
        <p:txBody>
          <a:bodyPr/>
          <a:lstStyle/>
          <a:p>
            <a:r>
              <a:rPr lang="en-US"/>
              <a:t>Form and Function in </a:t>
            </a:r>
            <a:br>
              <a:rPr lang="en-US"/>
            </a:br>
            <a:r>
              <a:rPr lang="en-US"/>
              <a:t>Mammals</a:t>
            </a:r>
          </a:p>
        </p:txBody>
      </p:sp>
      <p:sp>
        <p:nvSpPr>
          <p:cNvPr id="1250307" name="Rectangle 1027"/>
          <p:cNvSpPr>
            <a:spLocks noGrp="1" noChangeArrowheads="1"/>
          </p:cNvSpPr>
          <p:nvPr>
            <p:ph type="body" idx="1"/>
          </p:nvPr>
        </p:nvSpPr>
        <p:spPr/>
        <p:txBody>
          <a:bodyPr/>
          <a:lstStyle/>
          <a:p>
            <a:endParaRPr lang="en-US"/>
          </a:p>
          <a:p>
            <a:pPr lvl="1"/>
            <a:r>
              <a:rPr lang="en-US"/>
              <a:t>The ability of mammals to regulate their body heat from within is an example of homeostasis.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4162" name="Rectangle 2"/>
          <p:cNvSpPr>
            <a:spLocks noGrp="1" noChangeArrowheads="1"/>
          </p:cNvSpPr>
          <p:nvPr>
            <p:ph type="title"/>
          </p:nvPr>
        </p:nvSpPr>
        <p:spPr/>
        <p:txBody>
          <a:bodyPr/>
          <a:lstStyle/>
          <a:p>
            <a:r>
              <a:rPr lang="en-US"/>
              <a:t>Form and Function in </a:t>
            </a:r>
            <a:br>
              <a:rPr lang="en-US"/>
            </a:br>
            <a:r>
              <a:rPr lang="en-US"/>
              <a:t>Mammals</a:t>
            </a:r>
          </a:p>
        </p:txBody>
      </p:sp>
      <p:sp>
        <p:nvSpPr>
          <p:cNvPr id="1244163" name="Rectangle 3"/>
          <p:cNvSpPr>
            <a:spLocks noGrp="1" noChangeArrowheads="1"/>
          </p:cNvSpPr>
          <p:nvPr>
            <p:ph type="body" idx="1"/>
          </p:nvPr>
        </p:nvSpPr>
        <p:spPr>
          <a:noFill/>
        </p:spPr>
        <p:txBody>
          <a:bodyPr/>
          <a:lstStyle/>
          <a:p>
            <a:pPr lvl="1"/>
            <a:r>
              <a:rPr lang="en-US"/>
              <a:t>Feeding</a:t>
            </a:r>
          </a:p>
          <a:p>
            <a:pPr lvl="2"/>
            <a:r>
              <a:rPr lang="en-US"/>
              <a:t>Because of its high metabolic rate, a mammal must eat a lot of food to maintain homeostasis. </a:t>
            </a:r>
          </a:p>
          <a:p>
            <a:pPr lvl="2"/>
            <a:r>
              <a:rPr lang="en-US"/>
              <a:t>Some mammals are herbivores. Some mammals are carnivores. Some mammals, including humans, are omnivores.</a:t>
            </a:r>
          </a:p>
          <a:p>
            <a:pPr lvl="2"/>
            <a:r>
              <a:rPr lang="en-US"/>
              <a:t>Certain whales are filter feeders.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41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4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54402" name="Rectangle 2"/>
          <p:cNvSpPr>
            <a:spLocks noGrp="1" noChangeArrowheads="1"/>
          </p:cNvSpPr>
          <p:nvPr>
            <p:ph type="title"/>
          </p:nvPr>
        </p:nvSpPr>
        <p:spPr>
          <a:noFill/>
          <a:ln/>
        </p:spPr>
        <p:txBody>
          <a:bodyPr/>
          <a:lstStyle/>
          <a:p>
            <a:r>
              <a:rPr lang="en-US"/>
              <a:t>Form and Function in </a:t>
            </a:r>
            <a:br>
              <a:rPr lang="en-US"/>
            </a:br>
            <a:r>
              <a:rPr lang="en-US"/>
              <a:t>Mammals</a:t>
            </a:r>
          </a:p>
        </p:txBody>
      </p:sp>
      <p:sp>
        <p:nvSpPr>
          <p:cNvPr id="1254403" name="Rectangle 3"/>
          <p:cNvSpPr>
            <a:spLocks noGrp="1" noChangeArrowheads="1"/>
          </p:cNvSpPr>
          <p:nvPr>
            <p:ph type="body" idx="1"/>
          </p:nvPr>
        </p:nvSpPr>
        <p:spPr>
          <a:xfrm>
            <a:off x="273050" y="452438"/>
            <a:ext cx="8667750" cy="4619625"/>
          </a:xfrm>
        </p:spPr>
        <p:txBody>
          <a:bodyPr/>
          <a:lstStyle/>
          <a:p>
            <a:endParaRPr lang="en-US" sz="2800"/>
          </a:p>
          <a:p>
            <a:pPr lvl="1"/>
            <a:r>
              <a:rPr lang="en-US" sz="2400"/>
              <a:t>As mammals evolved, the form and function of their jaws and teeth became adapted to eat foods other than insects.</a:t>
            </a:r>
          </a:p>
          <a:p>
            <a:pPr lvl="1"/>
            <a:r>
              <a:rPr lang="en-US" sz="2400" b="0"/>
              <a:t>The joint between the skull and lower jaw allowed mammals to evolve larger, more powerful jaw muscles and different ways of chewing.</a:t>
            </a:r>
          </a:p>
        </p:txBody>
      </p:sp>
      <p:sp>
        <p:nvSpPr>
          <p:cNvPr id="1254404" name="Rectangle 4"/>
          <p:cNvSpPr>
            <a:spLocks noChangeArrowheads="1"/>
          </p:cNvSpPr>
          <p:nvPr/>
        </p:nvSpPr>
        <p:spPr bwMode="auto">
          <a:xfrm>
            <a:off x="493713" y="2322513"/>
            <a:ext cx="885825" cy="609600"/>
          </a:xfrm>
          <a:prstGeom prst="rect">
            <a:avLst/>
          </a:prstGeom>
          <a:solidFill>
            <a:schemeClr val="bg1"/>
          </a:solidFill>
          <a:ln w="9525">
            <a:noFill/>
            <a:miter lim="800000"/>
            <a:headEnd/>
            <a:tailEnd/>
          </a:ln>
          <a:effectLst/>
        </p:spPr>
        <p:txBody>
          <a:bodyPr wrap="none" anchor="ctr"/>
          <a:lstStyle/>
          <a:p>
            <a:endParaRPr lang="en-US"/>
          </a:p>
        </p:txBody>
      </p:sp>
      <p:pic>
        <p:nvPicPr>
          <p:cNvPr id="1254405" name="Picture 5" descr="key"/>
          <p:cNvPicPr>
            <a:picLocks noChangeAspect="1" noChangeArrowheads="1"/>
          </p:cNvPicPr>
          <p:nvPr/>
        </p:nvPicPr>
        <p:blipFill>
          <a:blip r:embed="rId3" cstate="print"/>
          <a:srcRect/>
          <a:stretch>
            <a:fillRect/>
          </a:stretch>
        </p:blipFill>
        <p:spPr bwMode="auto">
          <a:xfrm>
            <a:off x="622300" y="1714500"/>
            <a:ext cx="673100" cy="43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440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4"/>
          <p:cNvSpPr>
            <a:spLocks noGrp="1"/>
          </p:cNvSpPr>
          <p:nvPr>
            <p:ph type="ftr" sz="quarter" idx="11"/>
          </p:nvPr>
        </p:nvSpPr>
        <p:spPr/>
        <p:txBody>
          <a:bodyPr/>
          <a:lstStyle/>
          <a:p>
            <a:r>
              <a:rPr lang="en-US"/>
              <a:t>Copyright Pearson Prentice Hall</a:t>
            </a:r>
          </a:p>
        </p:txBody>
      </p:sp>
      <p:pic>
        <p:nvPicPr>
          <p:cNvPr id="1258520" name="Picture 24" descr="p823"/>
          <p:cNvPicPr>
            <a:picLocks noChangeAspect="1" noChangeArrowheads="1"/>
          </p:cNvPicPr>
          <p:nvPr/>
        </p:nvPicPr>
        <p:blipFill>
          <a:blip r:embed="rId3" cstate="print"/>
          <a:srcRect/>
          <a:stretch>
            <a:fillRect/>
          </a:stretch>
        </p:blipFill>
        <p:spPr bwMode="auto">
          <a:xfrm>
            <a:off x="274638" y="2482850"/>
            <a:ext cx="8594725" cy="2490788"/>
          </a:xfrm>
          <a:prstGeom prst="rect">
            <a:avLst/>
          </a:prstGeom>
          <a:noFill/>
        </p:spPr>
      </p:pic>
      <p:sp>
        <p:nvSpPr>
          <p:cNvPr id="1258498" name="Rectangle 2"/>
          <p:cNvSpPr>
            <a:spLocks noGrp="1" noChangeArrowheads="1"/>
          </p:cNvSpPr>
          <p:nvPr>
            <p:ph type="title"/>
          </p:nvPr>
        </p:nvSpPr>
        <p:spPr/>
        <p:txBody>
          <a:bodyPr/>
          <a:lstStyle/>
          <a:p>
            <a:r>
              <a:rPr lang="en-US"/>
              <a:t>Form and Function in </a:t>
            </a:r>
            <a:br>
              <a:rPr lang="en-US"/>
            </a:br>
            <a:r>
              <a:rPr lang="en-US"/>
              <a:t>Mammals</a:t>
            </a:r>
          </a:p>
        </p:txBody>
      </p:sp>
      <p:sp>
        <p:nvSpPr>
          <p:cNvPr id="1258502" name="Text Box 6"/>
          <p:cNvSpPr txBox="1">
            <a:spLocks noChangeArrowheads="1"/>
          </p:cNvSpPr>
          <p:nvPr/>
        </p:nvSpPr>
        <p:spPr bwMode="auto">
          <a:xfrm>
            <a:off x="993775" y="5110163"/>
            <a:ext cx="1166813" cy="457200"/>
          </a:xfrm>
          <a:prstGeom prst="rect">
            <a:avLst/>
          </a:prstGeom>
          <a:noFill/>
          <a:ln w="9525">
            <a:noFill/>
            <a:miter lim="800000"/>
            <a:headEnd/>
            <a:tailEnd/>
          </a:ln>
          <a:effectLst/>
        </p:spPr>
        <p:txBody>
          <a:bodyPr>
            <a:spAutoFit/>
          </a:bodyPr>
          <a:lstStyle/>
          <a:p>
            <a:pPr algn="ctr">
              <a:spcBef>
                <a:spcPct val="50000"/>
              </a:spcBef>
            </a:pPr>
            <a:r>
              <a:rPr lang="en-US" sz="2400" b="0"/>
              <a:t>Wolf</a:t>
            </a:r>
            <a:r>
              <a:rPr lang="en-US" sz="2400" b="0">
                <a:effectLst>
                  <a:outerShdw blurRad="38100" dist="38100" dir="2700000" algn="tl">
                    <a:srgbClr val="C0C0C0"/>
                  </a:outerShdw>
                </a:effectLst>
              </a:rPr>
              <a:t> </a:t>
            </a:r>
          </a:p>
        </p:txBody>
      </p:sp>
      <p:sp>
        <p:nvSpPr>
          <p:cNvPr id="1258509" name="Rectangle 13"/>
          <p:cNvSpPr>
            <a:spLocks noChangeArrowheads="1"/>
          </p:cNvSpPr>
          <p:nvPr/>
        </p:nvSpPr>
        <p:spPr bwMode="auto">
          <a:xfrm>
            <a:off x="4146550" y="4756150"/>
            <a:ext cx="827088" cy="33178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8510" name="Rectangle 14"/>
          <p:cNvSpPr>
            <a:spLocks noChangeArrowheads="1"/>
          </p:cNvSpPr>
          <p:nvPr/>
        </p:nvSpPr>
        <p:spPr bwMode="auto">
          <a:xfrm>
            <a:off x="6130925" y="4878388"/>
            <a:ext cx="827088" cy="33178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8511" name="Text Box 15"/>
          <p:cNvSpPr txBox="1">
            <a:spLocks noChangeArrowheads="1"/>
          </p:cNvSpPr>
          <p:nvPr/>
        </p:nvSpPr>
        <p:spPr bwMode="auto">
          <a:xfrm>
            <a:off x="3200400" y="5848350"/>
            <a:ext cx="2741613" cy="366713"/>
          </a:xfrm>
          <a:prstGeom prst="rect">
            <a:avLst/>
          </a:prstGeom>
          <a:noFill/>
          <a:ln w="9525">
            <a:noFill/>
            <a:miter lim="800000"/>
            <a:headEnd/>
            <a:tailEnd/>
          </a:ln>
          <a:effectLst/>
        </p:spPr>
        <p:txBody>
          <a:bodyPr>
            <a:spAutoFit/>
          </a:bodyPr>
          <a:lstStyle/>
          <a:p>
            <a:pPr algn="ctr">
              <a:spcBef>
                <a:spcPct val="50000"/>
              </a:spcBef>
            </a:pPr>
            <a:r>
              <a:rPr lang="en-US"/>
              <a:t>Molars and premolars</a:t>
            </a:r>
          </a:p>
        </p:txBody>
      </p:sp>
      <p:sp>
        <p:nvSpPr>
          <p:cNvPr id="1258504" name="Text Box 8"/>
          <p:cNvSpPr txBox="1">
            <a:spLocks noChangeArrowheads="1"/>
          </p:cNvSpPr>
          <p:nvPr/>
        </p:nvSpPr>
        <p:spPr bwMode="auto">
          <a:xfrm>
            <a:off x="6646863" y="5110163"/>
            <a:ext cx="1625600" cy="457200"/>
          </a:xfrm>
          <a:prstGeom prst="rect">
            <a:avLst/>
          </a:prstGeom>
          <a:noFill/>
          <a:ln w="9525">
            <a:noFill/>
            <a:miter lim="800000"/>
            <a:headEnd/>
            <a:tailEnd/>
          </a:ln>
          <a:effectLst/>
        </p:spPr>
        <p:txBody>
          <a:bodyPr>
            <a:spAutoFit/>
          </a:bodyPr>
          <a:lstStyle/>
          <a:p>
            <a:pPr algn="ctr">
              <a:spcBef>
                <a:spcPct val="50000"/>
              </a:spcBef>
            </a:pPr>
            <a:r>
              <a:rPr lang="en-US" sz="2400" b="0"/>
              <a:t>Horse</a:t>
            </a:r>
            <a:r>
              <a:rPr lang="en-US" sz="2400" b="0">
                <a:effectLst>
                  <a:outerShdw blurRad="38100" dist="38100" dir="2700000" algn="tl">
                    <a:srgbClr val="C0C0C0"/>
                  </a:outerShdw>
                </a:effectLst>
              </a:rPr>
              <a:t> </a:t>
            </a:r>
          </a:p>
        </p:txBody>
      </p:sp>
      <p:sp>
        <p:nvSpPr>
          <p:cNvPr id="1258513" name="Rectangle 17"/>
          <p:cNvSpPr>
            <a:spLocks noChangeArrowheads="1"/>
          </p:cNvSpPr>
          <p:nvPr/>
        </p:nvSpPr>
        <p:spPr bwMode="auto">
          <a:xfrm>
            <a:off x="4164013" y="2984500"/>
            <a:ext cx="711200" cy="2762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58515" name="Text Box 19"/>
          <p:cNvSpPr txBox="1">
            <a:spLocks noChangeArrowheads="1"/>
          </p:cNvSpPr>
          <p:nvPr/>
        </p:nvSpPr>
        <p:spPr bwMode="auto">
          <a:xfrm>
            <a:off x="223838" y="4481513"/>
            <a:ext cx="695325" cy="641350"/>
          </a:xfrm>
          <a:prstGeom prst="rect">
            <a:avLst/>
          </a:prstGeom>
          <a:noFill/>
          <a:ln w="9525">
            <a:noFill/>
            <a:miter lim="800000"/>
            <a:headEnd/>
            <a:tailEnd/>
          </a:ln>
          <a:effectLst/>
        </p:spPr>
        <p:txBody>
          <a:bodyPr>
            <a:spAutoFit/>
          </a:bodyPr>
          <a:lstStyle/>
          <a:p>
            <a:pPr>
              <a:spcBef>
                <a:spcPct val="50000"/>
              </a:spcBef>
            </a:pPr>
            <a:r>
              <a:rPr lang="en-US"/>
              <a:t>Jaw  joint</a:t>
            </a:r>
          </a:p>
        </p:txBody>
      </p:sp>
      <p:sp>
        <p:nvSpPr>
          <p:cNvPr id="1258516" name="Text Box 20"/>
          <p:cNvSpPr txBox="1">
            <a:spLocks noChangeArrowheads="1"/>
          </p:cNvSpPr>
          <p:nvPr/>
        </p:nvSpPr>
        <p:spPr bwMode="auto">
          <a:xfrm>
            <a:off x="8215313" y="4537075"/>
            <a:ext cx="682625" cy="641350"/>
          </a:xfrm>
          <a:prstGeom prst="rect">
            <a:avLst/>
          </a:prstGeom>
          <a:noFill/>
          <a:ln w="9525">
            <a:noFill/>
            <a:miter lim="800000"/>
            <a:headEnd/>
            <a:tailEnd/>
          </a:ln>
          <a:effectLst/>
        </p:spPr>
        <p:txBody>
          <a:bodyPr>
            <a:spAutoFit/>
          </a:bodyPr>
          <a:lstStyle/>
          <a:p>
            <a:pPr>
              <a:spcBef>
                <a:spcPct val="50000"/>
              </a:spcBef>
            </a:pPr>
            <a:r>
              <a:rPr lang="en-US"/>
              <a:t>Jaw joint</a:t>
            </a:r>
          </a:p>
        </p:txBody>
      </p:sp>
      <p:sp>
        <p:nvSpPr>
          <p:cNvPr id="1258517" name="Text Box 21"/>
          <p:cNvSpPr txBox="1">
            <a:spLocks noChangeArrowheads="1"/>
          </p:cNvSpPr>
          <p:nvPr/>
        </p:nvSpPr>
        <p:spPr bwMode="auto">
          <a:xfrm>
            <a:off x="3997325" y="2781300"/>
            <a:ext cx="1149350" cy="366713"/>
          </a:xfrm>
          <a:prstGeom prst="rect">
            <a:avLst/>
          </a:prstGeom>
          <a:noFill/>
          <a:ln w="9525">
            <a:noFill/>
            <a:miter lim="800000"/>
            <a:headEnd/>
            <a:tailEnd/>
          </a:ln>
          <a:effectLst/>
        </p:spPr>
        <p:txBody>
          <a:bodyPr>
            <a:spAutoFit/>
          </a:bodyPr>
          <a:lstStyle/>
          <a:p>
            <a:pPr>
              <a:spcBef>
                <a:spcPct val="50000"/>
              </a:spcBef>
            </a:pPr>
            <a:r>
              <a:rPr lang="en-US"/>
              <a:t>Canines</a:t>
            </a:r>
          </a:p>
        </p:txBody>
      </p:sp>
      <p:sp>
        <p:nvSpPr>
          <p:cNvPr id="1258521" name="Text Box 25"/>
          <p:cNvSpPr txBox="1">
            <a:spLocks noChangeArrowheads="1"/>
          </p:cNvSpPr>
          <p:nvPr/>
        </p:nvSpPr>
        <p:spPr bwMode="auto">
          <a:xfrm>
            <a:off x="4041775" y="4945063"/>
            <a:ext cx="1060450" cy="366712"/>
          </a:xfrm>
          <a:prstGeom prst="rect">
            <a:avLst/>
          </a:prstGeom>
          <a:noFill/>
          <a:ln w="9525">
            <a:noFill/>
            <a:miter lim="800000"/>
            <a:headEnd/>
            <a:tailEnd/>
          </a:ln>
          <a:effectLst/>
        </p:spPr>
        <p:txBody>
          <a:bodyPr wrap="none">
            <a:spAutoFit/>
          </a:bodyPr>
          <a:lstStyle/>
          <a:p>
            <a:r>
              <a:rPr lang="en-US"/>
              <a:t>Incisors</a:t>
            </a:r>
          </a:p>
        </p:txBody>
      </p:sp>
      <p:sp>
        <p:nvSpPr>
          <p:cNvPr id="1258522" name="Line 26"/>
          <p:cNvSpPr>
            <a:spLocks noChangeShapeType="1"/>
          </p:cNvSpPr>
          <p:nvPr/>
        </p:nvSpPr>
        <p:spPr bwMode="auto">
          <a:xfrm flipH="1">
            <a:off x="620713" y="3873500"/>
            <a:ext cx="503237" cy="695325"/>
          </a:xfrm>
          <a:prstGeom prst="line">
            <a:avLst/>
          </a:prstGeom>
          <a:noFill/>
          <a:ln w="19050">
            <a:solidFill>
              <a:schemeClr val="tx1"/>
            </a:solidFill>
            <a:round/>
            <a:headEnd/>
            <a:tailEnd/>
          </a:ln>
          <a:effectLst/>
        </p:spPr>
        <p:txBody>
          <a:bodyPr/>
          <a:lstStyle/>
          <a:p>
            <a:endParaRPr lang="en-US"/>
          </a:p>
        </p:txBody>
      </p:sp>
      <p:sp>
        <p:nvSpPr>
          <p:cNvPr id="1258523" name="Line 27"/>
          <p:cNvSpPr>
            <a:spLocks noChangeShapeType="1"/>
          </p:cNvSpPr>
          <p:nvPr/>
        </p:nvSpPr>
        <p:spPr bwMode="auto">
          <a:xfrm>
            <a:off x="8159750" y="3090863"/>
            <a:ext cx="515938" cy="1524000"/>
          </a:xfrm>
          <a:prstGeom prst="line">
            <a:avLst/>
          </a:prstGeom>
          <a:noFill/>
          <a:ln w="19050">
            <a:solidFill>
              <a:schemeClr val="tx1"/>
            </a:solidFill>
            <a:round/>
            <a:headEnd/>
            <a:tailEnd/>
          </a:ln>
          <a:effectLst/>
        </p:spPr>
        <p:txBody>
          <a:bodyPr/>
          <a:lstStyle/>
          <a:p>
            <a:endParaRPr lang="en-US"/>
          </a:p>
        </p:txBody>
      </p:sp>
      <p:sp>
        <p:nvSpPr>
          <p:cNvPr id="1258524" name="Line 28"/>
          <p:cNvSpPr>
            <a:spLocks noChangeShapeType="1"/>
          </p:cNvSpPr>
          <p:nvPr/>
        </p:nvSpPr>
        <p:spPr bwMode="auto">
          <a:xfrm>
            <a:off x="4162425" y="3887788"/>
            <a:ext cx="222250" cy="1147762"/>
          </a:xfrm>
          <a:prstGeom prst="line">
            <a:avLst/>
          </a:prstGeom>
          <a:noFill/>
          <a:ln w="19050">
            <a:solidFill>
              <a:schemeClr val="tx1"/>
            </a:solidFill>
            <a:round/>
            <a:headEnd/>
            <a:tailEnd/>
          </a:ln>
          <a:effectLst/>
        </p:spPr>
        <p:txBody>
          <a:bodyPr/>
          <a:lstStyle/>
          <a:p>
            <a:endParaRPr lang="en-US"/>
          </a:p>
        </p:txBody>
      </p:sp>
      <p:sp>
        <p:nvSpPr>
          <p:cNvPr id="1258525" name="Line 29"/>
          <p:cNvSpPr>
            <a:spLocks noChangeShapeType="1"/>
          </p:cNvSpPr>
          <p:nvPr/>
        </p:nvSpPr>
        <p:spPr bwMode="auto">
          <a:xfrm flipH="1">
            <a:off x="4748213" y="4192588"/>
            <a:ext cx="139700" cy="842962"/>
          </a:xfrm>
          <a:prstGeom prst="line">
            <a:avLst/>
          </a:prstGeom>
          <a:noFill/>
          <a:ln w="19050">
            <a:solidFill>
              <a:schemeClr val="tx1"/>
            </a:solidFill>
            <a:round/>
            <a:headEnd/>
            <a:tailEnd/>
          </a:ln>
          <a:effectLst/>
        </p:spPr>
        <p:txBody>
          <a:bodyPr/>
          <a:lstStyle/>
          <a:p>
            <a:endParaRPr lang="en-US"/>
          </a:p>
        </p:txBody>
      </p:sp>
      <p:sp>
        <p:nvSpPr>
          <p:cNvPr id="1258526" name="Line 30"/>
          <p:cNvSpPr>
            <a:spLocks noChangeShapeType="1"/>
          </p:cNvSpPr>
          <p:nvPr/>
        </p:nvSpPr>
        <p:spPr bwMode="auto">
          <a:xfrm flipH="1">
            <a:off x="3879850" y="3032125"/>
            <a:ext cx="200025" cy="842963"/>
          </a:xfrm>
          <a:prstGeom prst="line">
            <a:avLst/>
          </a:prstGeom>
          <a:noFill/>
          <a:ln w="19050">
            <a:solidFill>
              <a:schemeClr val="tx1"/>
            </a:solidFill>
            <a:round/>
            <a:headEnd/>
            <a:tailEnd/>
          </a:ln>
          <a:effectLst/>
        </p:spPr>
        <p:txBody>
          <a:bodyPr/>
          <a:lstStyle/>
          <a:p>
            <a:endParaRPr lang="en-US"/>
          </a:p>
        </p:txBody>
      </p:sp>
      <p:sp>
        <p:nvSpPr>
          <p:cNvPr id="1258527" name="Line 31"/>
          <p:cNvSpPr>
            <a:spLocks noChangeShapeType="1"/>
          </p:cNvSpPr>
          <p:nvPr/>
        </p:nvSpPr>
        <p:spPr bwMode="auto">
          <a:xfrm>
            <a:off x="4994275" y="3032125"/>
            <a:ext cx="374650" cy="1524000"/>
          </a:xfrm>
          <a:prstGeom prst="line">
            <a:avLst/>
          </a:prstGeom>
          <a:noFill/>
          <a:ln w="19050">
            <a:solidFill>
              <a:schemeClr val="tx1"/>
            </a:solidFill>
            <a:round/>
            <a:headEnd/>
            <a:tailEnd/>
          </a:ln>
          <a:effectLst/>
        </p:spPr>
        <p:txBody>
          <a:bodyPr/>
          <a:lstStyle/>
          <a:p>
            <a:endParaRPr lang="en-US"/>
          </a:p>
        </p:txBody>
      </p:sp>
      <p:sp>
        <p:nvSpPr>
          <p:cNvPr id="1258528" name="Freeform 32"/>
          <p:cNvSpPr>
            <a:spLocks/>
          </p:cNvSpPr>
          <p:nvPr/>
        </p:nvSpPr>
        <p:spPr bwMode="auto">
          <a:xfrm>
            <a:off x="2497138" y="4379913"/>
            <a:ext cx="1008062" cy="1476375"/>
          </a:xfrm>
          <a:custGeom>
            <a:avLst/>
            <a:gdLst/>
            <a:ahLst/>
            <a:cxnLst>
              <a:cxn ang="0">
                <a:pos x="0" y="0"/>
              </a:cxn>
              <a:cxn ang="0">
                <a:pos x="635" y="930"/>
              </a:cxn>
              <a:cxn ang="0">
                <a:pos x="495" y="66"/>
              </a:cxn>
            </a:cxnLst>
            <a:rect l="0" t="0" r="r" b="b"/>
            <a:pathLst>
              <a:path w="635" h="930">
                <a:moveTo>
                  <a:pt x="0" y="0"/>
                </a:moveTo>
                <a:lnTo>
                  <a:pt x="635" y="930"/>
                </a:lnTo>
                <a:lnTo>
                  <a:pt x="495" y="66"/>
                </a:lnTo>
              </a:path>
            </a:pathLst>
          </a:custGeom>
          <a:noFill/>
          <a:ln w="19050" cap="flat" cmpd="sng">
            <a:solidFill>
              <a:schemeClr val="tx1"/>
            </a:solidFill>
            <a:prstDash val="solid"/>
            <a:round/>
            <a:headEnd type="none" w="med" len="med"/>
            <a:tailEnd type="none" w="med" len="med"/>
          </a:ln>
          <a:effectLst/>
        </p:spPr>
        <p:txBody>
          <a:bodyPr/>
          <a:lstStyle/>
          <a:p>
            <a:endParaRPr lang="en-US"/>
          </a:p>
        </p:txBody>
      </p:sp>
      <p:sp>
        <p:nvSpPr>
          <p:cNvPr id="1258529" name="Freeform 33"/>
          <p:cNvSpPr>
            <a:spLocks/>
          </p:cNvSpPr>
          <p:nvPr/>
        </p:nvSpPr>
        <p:spPr bwMode="auto">
          <a:xfrm>
            <a:off x="5721350" y="4098925"/>
            <a:ext cx="1347788" cy="1817688"/>
          </a:xfrm>
          <a:custGeom>
            <a:avLst/>
            <a:gdLst/>
            <a:ahLst/>
            <a:cxnLst>
              <a:cxn ang="0">
                <a:pos x="384" y="96"/>
              </a:cxn>
              <a:cxn ang="0">
                <a:pos x="0" y="1122"/>
              </a:cxn>
              <a:cxn ang="0">
                <a:pos x="790" y="0"/>
              </a:cxn>
            </a:cxnLst>
            <a:rect l="0" t="0" r="r" b="b"/>
            <a:pathLst>
              <a:path w="790" h="1122">
                <a:moveTo>
                  <a:pt x="384" y="96"/>
                </a:moveTo>
                <a:lnTo>
                  <a:pt x="0" y="1122"/>
                </a:lnTo>
                <a:lnTo>
                  <a:pt x="790" y="0"/>
                </a:lnTo>
              </a:path>
            </a:pathLst>
          </a:custGeom>
          <a:noFill/>
          <a:ln w="19050" cap="flat" cmpd="sng">
            <a:solidFill>
              <a:schemeClr val="tx1"/>
            </a:solidFill>
            <a:prstDash val="solid"/>
            <a:round/>
            <a:headEnd type="none" w="med" len="med"/>
            <a:tailEnd type="none" w="med" len="med"/>
          </a:ln>
          <a:effectLst/>
        </p:spPr>
        <p:txBody>
          <a:bodyPr/>
          <a:lstStyle/>
          <a:p>
            <a:endParaRPr lang="en-US"/>
          </a:p>
        </p:txBody>
      </p:sp>
      <p:sp>
        <p:nvSpPr>
          <p:cNvPr id="1258530" name="Text Box 34"/>
          <p:cNvSpPr txBox="1">
            <a:spLocks noChangeArrowheads="1"/>
          </p:cNvSpPr>
          <p:nvPr/>
        </p:nvSpPr>
        <p:spPr bwMode="auto">
          <a:xfrm>
            <a:off x="5837238" y="2025650"/>
            <a:ext cx="1625600" cy="457200"/>
          </a:xfrm>
          <a:prstGeom prst="rect">
            <a:avLst/>
          </a:prstGeom>
          <a:noFill/>
          <a:ln w="9525">
            <a:noFill/>
            <a:miter lim="800000"/>
            <a:headEnd/>
            <a:tailEnd/>
          </a:ln>
          <a:effectLst/>
        </p:spPr>
        <p:txBody>
          <a:bodyPr>
            <a:spAutoFit/>
          </a:bodyPr>
          <a:lstStyle/>
          <a:p>
            <a:pPr algn="ctr">
              <a:spcBef>
                <a:spcPct val="50000"/>
              </a:spcBef>
            </a:pPr>
            <a:r>
              <a:rPr lang="en-US" sz="2400" b="0"/>
              <a:t>Herbivore</a:t>
            </a:r>
            <a:endParaRPr lang="en-US" sz="2400" b="0">
              <a:effectLst>
                <a:outerShdw blurRad="38100" dist="38100" dir="2700000" algn="tl">
                  <a:srgbClr val="C0C0C0"/>
                </a:outerShdw>
              </a:effectLst>
            </a:endParaRPr>
          </a:p>
        </p:txBody>
      </p:sp>
      <p:sp>
        <p:nvSpPr>
          <p:cNvPr id="1258531" name="Text Box 35"/>
          <p:cNvSpPr txBox="1">
            <a:spLocks noChangeArrowheads="1"/>
          </p:cNvSpPr>
          <p:nvPr/>
        </p:nvSpPr>
        <p:spPr bwMode="auto">
          <a:xfrm>
            <a:off x="1254125" y="2012950"/>
            <a:ext cx="1625600" cy="457200"/>
          </a:xfrm>
          <a:prstGeom prst="rect">
            <a:avLst/>
          </a:prstGeom>
          <a:noFill/>
          <a:ln w="9525">
            <a:noFill/>
            <a:miter lim="800000"/>
            <a:headEnd/>
            <a:tailEnd/>
          </a:ln>
          <a:effectLst/>
        </p:spPr>
        <p:txBody>
          <a:bodyPr>
            <a:spAutoFit/>
          </a:bodyPr>
          <a:lstStyle/>
          <a:p>
            <a:pPr algn="ctr">
              <a:spcBef>
                <a:spcPct val="50000"/>
              </a:spcBef>
            </a:pPr>
            <a:r>
              <a:rPr lang="en-US" sz="2400" b="0"/>
              <a:t>Carnivore</a:t>
            </a:r>
            <a:endParaRPr lang="en-US" sz="2400" b="0">
              <a:effectLst>
                <a:outerShdw blurRad="38100" dist="38100" dir="2700000" algn="tl">
                  <a:srgbClr val="C0C0C0"/>
                </a:outerShdw>
              </a:effectLst>
            </a:endParaRPr>
          </a:p>
        </p:txBody>
      </p:sp>
      <p:sp>
        <p:nvSpPr>
          <p:cNvPr id="1258532" name="Rectangle 36"/>
          <p:cNvSpPr>
            <a:spLocks noGrp="1" noChangeArrowheads="1"/>
          </p:cNvSpPr>
          <p:nvPr>
            <p:ph type="body" idx="1"/>
          </p:nvPr>
        </p:nvSpPr>
        <p:spPr>
          <a:noFill/>
          <a:ln/>
        </p:spPr>
        <p:txBody>
          <a:bodyPr/>
          <a:lstStyle/>
          <a:p>
            <a:pPr marL="342900" indent="-342900"/>
            <a:r>
              <a:rPr lang="en-US"/>
              <a:t>Jaws and Teeth of Mammals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r>
              <a:rPr lang="en-US"/>
              <a:t>Copyright Pearson Prentice Hall</a:t>
            </a:r>
          </a:p>
        </p:txBody>
      </p:sp>
      <p:sp>
        <p:nvSpPr>
          <p:cNvPr id="1260546" name="Rectangle 2"/>
          <p:cNvSpPr>
            <a:spLocks noGrp="1" noChangeArrowheads="1"/>
          </p:cNvSpPr>
          <p:nvPr>
            <p:ph type="title"/>
          </p:nvPr>
        </p:nvSpPr>
        <p:spPr/>
        <p:txBody>
          <a:bodyPr/>
          <a:lstStyle/>
          <a:p>
            <a:r>
              <a:rPr lang="en-US"/>
              <a:t>Form and Function in </a:t>
            </a:r>
            <a:br>
              <a:rPr lang="en-US"/>
            </a:br>
            <a:r>
              <a:rPr lang="en-US"/>
              <a:t>Mammals</a:t>
            </a:r>
          </a:p>
        </p:txBody>
      </p:sp>
      <p:sp>
        <p:nvSpPr>
          <p:cNvPr id="1260547" name="Rectangle 3"/>
          <p:cNvSpPr>
            <a:spLocks noGrp="1" noChangeArrowheads="1"/>
          </p:cNvSpPr>
          <p:nvPr>
            <p:ph type="body" idx="1"/>
          </p:nvPr>
        </p:nvSpPr>
        <p:spPr>
          <a:noFill/>
        </p:spPr>
        <p:txBody>
          <a:bodyPr/>
          <a:lstStyle/>
          <a:p>
            <a:pPr>
              <a:spcBef>
                <a:spcPct val="50000"/>
              </a:spcBef>
              <a:spcAft>
                <a:spcPct val="0"/>
              </a:spcAft>
            </a:pPr>
            <a:r>
              <a:rPr lang="en-US" b="1"/>
              <a:t>Canines: </a:t>
            </a:r>
            <a:r>
              <a:rPr lang="en-US"/>
              <a:t>Canines are pointed teeth. Carnivores use them for piercing, gripping, and tearing. In herbivores, they are reduced or absent.</a:t>
            </a:r>
          </a:p>
          <a:p>
            <a:endParaRPr lang="en-US"/>
          </a:p>
        </p:txBody>
      </p:sp>
      <p:pic>
        <p:nvPicPr>
          <p:cNvPr id="1260554" name="Picture 10" descr="p823"/>
          <p:cNvPicPr>
            <a:picLocks noChangeAspect="1" noChangeArrowheads="1"/>
          </p:cNvPicPr>
          <p:nvPr/>
        </p:nvPicPr>
        <p:blipFill>
          <a:blip r:embed="rId3" cstate="print"/>
          <a:srcRect/>
          <a:stretch>
            <a:fillRect/>
          </a:stretch>
        </p:blipFill>
        <p:spPr bwMode="auto">
          <a:xfrm>
            <a:off x="274638" y="2482850"/>
            <a:ext cx="8594725" cy="2490788"/>
          </a:xfrm>
          <a:prstGeom prst="rect">
            <a:avLst/>
          </a:prstGeom>
          <a:noFill/>
        </p:spPr>
      </p:pic>
      <p:sp>
        <p:nvSpPr>
          <p:cNvPr id="1260555" name="Text Box 11"/>
          <p:cNvSpPr txBox="1">
            <a:spLocks noChangeArrowheads="1"/>
          </p:cNvSpPr>
          <p:nvPr/>
        </p:nvSpPr>
        <p:spPr bwMode="auto">
          <a:xfrm>
            <a:off x="993775" y="5110163"/>
            <a:ext cx="1166813" cy="457200"/>
          </a:xfrm>
          <a:prstGeom prst="rect">
            <a:avLst/>
          </a:prstGeom>
          <a:noFill/>
          <a:ln w="9525">
            <a:noFill/>
            <a:miter lim="800000"/>
            <a:headEnd/>
            <a:tailEnd/>
          </a:ln>
          <a:effectLst/>
        </p:spPr>
        <p:txBody>
          <a:bodyPr>
            <a:spAutoFit/>
          </a:bodyPr>
          <a:lstStyle/>
          <a:p>
            <a:pPr algn="ctr">
              <a:spcBef>
                <a:spcPct val="50000"/>
              </a:spcBef>
            </a:pPr>
            <a:r>
              <a:rPr lang="en-US" sz="2400" b="0"/>
              <a:t>Wolf</a:t>
            </a:r>
            <a:r>
              <a:rPr lang="en-US" sz="2400" b="0">
                <a:effectLst>
                  <a:outerShdw blurRad="38100" dist="38100" dir="2700000" algn="tl">
                    <a:srgbClr val="C0C0C0"/>
                  </a:outerShdw>
                </a:effectLst>
              </a:rPr>
              <a:t> </a:t>
            </a:r>
          </a:p>
        </p:txBody>
      </p:sp>
      <p:sp>
        <p:nvSpPr>
          <p:cNvPr id="1260557" name="Rectangle 13"/>
          <p:cNvSpPr>
            <a:spLocks noChangeArrowheads="1"/>
          </p:cNvSpPr>
          <p:nvPr/>
        </p:nvSpPr>
        <p:spPr bwMode="auto">
          <a:xfrm>
            <a:off x="6130925" y="4878388"/>
            <a:ext cx="827088" cy="33178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0559" name="Text Box 15"/>
          <p:cNvSpPr txBox="1">
            <a:spLocks noChangeArrowheads="1"/>
          </p:cNvSpPr>
          <p:nvPr/>
        </p:nvSpPr>
        <p:spPr bwMode="auto">
          <a:xfrm>
            <a:off x="6646863" y="5110163"/>
            <a:ext cx="1625600" cy="457200"/>
          </a:xfrm>
          <a:prstGeom prst="rect">
            <a:avLst/>
          </a:prstGeom>
          <a:noFill/>
          <a:ln w="9525">
            <a:noFill/>
            <a:miter lim="800000"/>
            <a:headEnd/>
            <a:tailEnd/>
          </a:ln>
          <a:effectLst/>
        </p:spPr>
        <p:txBody>
          <a:bodyPr>
            <a:spAutoFit/>
          </a:bodyPr>
          <a:lstStyle/>
          <a:p>
            <a:pPr algn="ctr">
              <a:spcBef>
                <a:spcPct val="50000"/>
              </a:spcBef>
            </a:pPr>
            <a:r>
              <a:rPr lang="en-US" sz="2400" b="0"/>
              <a:t>Horse</a:t>
            </a:r>
            <a:r>
              <a:rPr lang="en-US" sz="2400" b="0">
                <a:effectLst>
                  <a:outerShdw blurRad="38100" dist="38100" dir="2700000" algn="tl">
                    <a:srgbClr val="C0C0C0"/>
                  </a:outerShdw>
                </a:effectLst>
              </a:rPr>
              <a:t> </a:t>
            </a:r>
          </a:p>
        </p:txBody>
      </p:sp>
      <p:sp>
        <p:nvSpPr>
          <p:cNvPr id="1260560" name="Rectangle 16"/>
          <p:cNvSpPr>
            <a:spLocks noChangeArrowheads="1"/>
          </p:cNvSpPr>
          <p:nvPr/>
        </p:nvSpPr>
        <p:spPr bwMode="auto">
          <a:xfrm>
            <a:off x="4164013" y="2984500"/>
            <a:ext cx="711200" cy="2762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0563" name="Text Box 19"/>
          <p:cNvSpPr txBox="1">
            <a:spLocks noChangeArrowheads="1"/>
          </p:cNvSpPr>
          <p:nvPr/>
        </p:nvSpPr>
        <p:spPr bwMode="auto">
          <a:xfrm>
            <a:off x="3997325" y="2781300"/>
            <a:ext cx="1149350" cy="366713"/>
          </a:xfrm>
          <a:prstGeom prst="rect">
            <a:avLst/>
          </a:prstGeom>
          <a:noFill/>
          <a:ln w="9525">
            <a:noFill/>
            <a:miter lim="800000"/>
            <a:headEnd/>
            <a:tailEnd/>
          </a:ln>
          <a:effectLst/>
        </p:spPr>
        <p:txBody>
          <a:bodyPr>
            <a:spAutoFit/>
          </a:bodyPr>
          <a:lstStyle/>
          <a:p>
            <a:pPr>
              <a:spcBef>
                <a:spcPct val="50000"/>
              </a:spcBef>
            </a:pPr>
            <a:r>
              <a:rPr lang="en-US"/>
              <a:t>Canines</a:t>
            </a:r>
          </a:p>
        </p:txBody>
      </p:sp>
      <p:sp>
        <p:nvSpPr>
          <p:cNvPr id="1260569" name="Line 25"/>
          <p:cNvSpPr>
            <a:spLocks noChangeShapeType="1"/>
          </p:cNvSpPr>
          <p:nvPr/>
        </p:nvSpPr>
        <p:spPr bwMode="auto">
          <a:xfrm flipH="1">
            <a:off x="3879850" y="3032125"/>
            <a:ext cx="200025" cy="842963"/>
          </a:xfrm>
          <a:prstGeom prst="line">
            <a:avLst/>
          </a:prstGeom>
          <a:noFill/>
          <a:ln w="19050">
            <a:solidFill>
              <a:schemeClr val="tx1"/>
            </a:solidFill>
            <a:round/>
            <a:headEnd/>
            <a:tailEnd/>
          </a:ln>
          <a:effectLst/>
        </p:spPr>
        <p:txBody>
          <a:bodyPr/>
          <a:lstStyle/>
          <a:p>
            <a:endParaRPr lang="en-US"/>
          </a:p>
        </p:txBody>
      </p:sp>
      <p:sp>
        <p:nvSpPr>
          <p:cNvPr id="1260570" name="Line 26"/>
          <p:cNvSpPr>
            <a:spLocks noChangeShapeType="1"/>
          </p:cNvSpPr>
          <p:nvPr/>
        </p:nvSpPr>
        <p:spPr bwMode="auto">
          <a:xfrm>
            <a:off x="4994275" y="3032125"/>
            <a:ext cx="374650" cy="1524000"/>
          </a:xfrm>
          <a:prstGeom prst="line">
            <a:avLst/>
          </a:prstGeom>
          <a:noFill/>
          <a:ln w="19050">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32-1 Introduction to the Mammals</a:t>
            </a:r>
          </a:p>
        </p:txBody>
      </p:sp>
      <p:pic>
        <p:nvPicPr>
          <p:cNvPr id="486412" name="Picture 12" descr="ch32_slide02"/>
          <p:cNvPicPr>
            <a:picLocks noChangeAspect="1" noChangeArrowheads="1"/>
          </p:cNvPicPr>
          <p:nvPr/>
        </p:nvPicPr>
        <p:blipFill>
          <a:blip r:embed="rId3" cstate="print"/>
          <a:srcRect/>
          <a:stretch>
            <a:fillRect/>
          </a:stretch>
        </p:blipFill>
        <p:spPr bwMode="auto">
          <a:xfrm>
            <a:off x="2082800" y="1206500"/>
            <a:ext cx="4713288" cy="53070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p:txBody>
          <a:bodyPr/>
          <a:lstStyle/>
          <a:p>
            <a:r>
              <a:rPr lang="en-US"/>
              <a:t>Copyright Pearson Prentice Hall</a:t>
            </a:r>
          </a:p>
        </p:txBody>
      </p:sp>
      <p:sp>
        <p:nvSpPr>
          <p:cNvPr id="1262594" name="Rectangle 2"/>
          <p:cNvSpPr>
            <a:spLocks noGrp="1" noChangeArrowheads="1"/>
          </p:cNvSpPr>
          <p:nvPr>
            <p:ph type="title"/>
          </p:nvPr>
        </p:nvSpPr>
        <p:spPr/>
        <p:txBody>
          <a:bodyPr/>
          <a:lstStyle/>
          <a:p>
            <a:r>
              <a:rPr lang="en-US"/>
              <a:t>Form and Function in </a:t>
            </a:r>
            <a:br>
              <a:rPr lang="en-US"/>
            </a:br>
            <a:r>
              <a:rPr lang="en-US"/>
              <a:t>Mammals</a:t>
            </a:r>
          </a:p>
        </p:txBody>
      </p:sp>
      <p:sp>
        <p:nvSpPr>
          <p:cNvPr id="1262595" name="Rectangle 3"/>
          <p:cNvSpPr>
            <a:spLocks noGrp="1" noChangeArrowheads="1"/>
          </p:cNvSpPr>
          <p:nvPr>
            <p:ph type="body" idx="1"/>
          </p:nvPr>
        </p:nvSpPr>
        <p:spPr>
          <a:noFill/>
        </p:spPr>
        <p:txBody>
          <a:bodyPr/>
          <a:lstStyle/>
          <a:p>
            <a:pPr>
              <a:spcBef>
                <a:spcPct val="50000"/>
              </a:spcBef>
              <a:spcAft>
                <a:spcPct val="0"/>
              </a:spcAft>
            </a:pPr>
            <a:r>
              <a:rPr lang="en-US" b="1"/>
              <a:t>Incisors:</a:t>
            </a:r>
            <a:r>
              <a:rPr lang="en-US"/>
              <a:t> Chisel-like incisors are used for cutting, gnawing, and grooming.</a:t>
            </a:r>
          </a:p>
          <a:p>
            <a:endParaRPr lang="en-US"/>
          </a:p>
        </p:txBody>
      </p:sp>
      <p:sp>
        <p:nvSpPr>
          <p:cNvPr id="1262598" name="Rectangle 6"/>
          <p:cNvSpPr>
            <a:spLocks noChangeArrowheads="1"/>
          </p:cNvSpPr>
          <p:nvPr/>
        </p:nvSpPr>
        <p:spPr bwMode="auto">
          <a:xfrm>
            <a:off x="3513138" y="4641850"/>
            <a:ext cx="2105025" cy="5953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599" name="Rectangle 7"/>
          <p:cNvSpPr>
            <a:spLocks noChangeArrowheads="1"/>
          </p:cNvSpPr>
          <p:nvPr/>
        </p:nvSpPr>
        <p:spPr bwMode="auto">
          <a:xfrm>
            <a:off x="4137025" y="4441825"/>
            <a:ext cx="898525" cy="203200"/>
          </a:xfrm>
          <a:prstGeom prst="rect">
            <a:avLst/>
          </a:prstGeom>
          <a:solidFill>
            <a:schemeClr val="bg1"/>
          </a:solidFill>
          <a:ln w="9525">
            <a:solidFill>
              <a:schemeClr val="bg1"/>
            </a:solidFill>
            <a:miter lim="800000"/>
            <a:headEnd/>
            <a:tailEnd/>
          </a:ln>
          <a:effectLst/>
        </p:spPr>
        <p:txBody>
          <a:bodyPr wrap="none" anchor="ctr"/>
          <a:lstStyle/>
          <a:p>
            <a:endParaRPr lang="en-US"/>
          </a:p>
        </p:txBody>
      </p:sp>
      <p:pic>
        <p:nvPicPr>
          <p:cNvPr id="1262602" name="Picture 10" descr="p823"/>
          <p:cNvPicPr>
            <a:picLocks noChangeAspect="1" noChangeArrowheads="1"/>
          </p:cNvPicPr>
          <p:nvPr/>
        </p:nvPicPr>
        <p:blipFill>
          <a:blip r:embed="rId3" cstate="print"/>
          <a:srcRect/>
          <a:stretch>
            <a:fillRect/>
          </a:stretch>
        </p:blipFill>
        <p:spPr bwMode="auto">
          <a:xfrm>
            <a:off x="274638" y="2482850"/>
            <a:ext cx="8594725" cy="2490788"/>
          </a:xfrm>
          <a:prstGeom prst="rect">
            <a:avLst/>
          </a:prstGeom>
          <a:noFill/>
        </p:spPr>
      </p:pic>
      <p:sp>
        <p:nvSpPr>
          <p:cNvPr id="1262603" name="Text Box 11"/>
          <p:cNvSpPr txBox="1">
            <a:spLocks noChangeArrowheads="1"/>
          </p:cNvSpPr>
          <p:nvPr/>
        </p:nvSpPr>
        <p:spPr bwMode="auto">
          <a:xfrm>
            <a:off x="993775" y="5110163"/>
            <a:ext cx="1166813" cy="457200"/>
          </a:xfrm>
          <a:prstGeom prst="rect">
            <a:avLst/>
          </a:prstGeom>
          <a:noFill/>
          <a:ln w="9525">
            <a:noFill/>
            <a:miter lim="800000"/>
            <a:headEnd/>
            <a:tailEnd/>
          </a:ln>
          <a:effectLst/>
        </p:spPr>
        <p:txBody>
          <a:bodyPr>
            <a:spAutoFit/>
          </a:bodyPr>
          <a:lstStyle/>
          <a:p>
            <a:pPr algn="ctr">
              <a:spcBef>
                <a:spcPct val="50000"/>
              </a:spcBef>
            </a:pPr>
            <a:r>
              <a:rPr lang="en-US" sz="2400" b="0"/>
              <a:t>Wolf</a:t>
            </a:r>
            <a:r>
              <a:rPr lang="en-US" sz="2400" b="0">
                <a:effectLst>
                  <a:outerShdw blurRad="38100" dist="38100" dir="2700000" algn="tl">
                    <a:srgbClr val="C0C0C0"/>
                  </a:outerShdw>
                </a:effectLst>
              </a:rPr>
              <a:t> </a:t>
            </a:r>
          </a:p>
        </p:txBody>
      </p:sp>
      <p:sp>
        <p:nvSpPr>
          <p:cNvPr id="1262604" name="Rectangle 12"/>
          <p:cNvSpPr>
            <a:spLocks noChangeArrowheads="1"/>
          </p:cNvSpPr>
          <p:nvPr/>
        </p:nvSpPr>
        <p:spPr bwMode="auto">
          <a:xfrm>
            <a:off x="4146550" y="4756150"/>
            <a:ext cx="827088" cy="33178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5" name="Rectangle 13"/>
          <p:cNvSpPr>
            <a:spLocks noChangeArrowheads="1"/>
          </p:cNvSpPr>
          <p:nvPr/>
        </p:nvSpPr>
        <p:spPr bwMode="auto">
          <a:xfrm>
            <a:off x="6130925" y="4878388"/>
            <a:ext cx="827088" cy="33178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07" name="Text Box 15"/>
          <p:cNvSpPr txBox="1">
            <a:spLocks noChangeArrowheads="1"/>
          </p:cNvSpPr>
          <p:nvPr/>
        </p:nvSpPr>
        <p:spPr bwMode="auto">
          <a:xfrm>
            <a:off x="6646863" y="5110163"/>
            <a:ext cx="1625600" cy="457200"/>
          </a:xfrm>
          <a:prstGeom prst="rect">
            <a:avLst/>
          </a:prstGeom>
          <a:noFill/>
          <a:ln w="9525">
            <a:noFill/>
            <a:miter lim="800000"/>
            <a:headEnd/>
            <a:tailEnd/>
          </a:ln>
          <a:effectLst/>
        </p:spPr>
        <p:txBody>
          <a:bodyPr>
            <a:spAutoFit/>
          </a:bodyPr>
          <a:lstStyle/>
          <a:p>
            <a:pPr algn="ctr">
              <a:spcBef>
                <a:spcPct val="50000"/>
              </a:spcBef>
            </a:pPr>
            <a:r>
              <a:rPr lang="en-US" sz="2400" b="0"/>
              <a:t>Horse</a:t>
            </a:r>
            <a:r>
              <a:rPr lang="en-US" sz="2400" b="0">
                <a:effectLst>
                  <a:outerShdw blurRad="38100" dist="38100" dir="2700000" algn="tl">
                    <a:srgbClr val="C0C0C0"/>
                  </a:outerShdw>
                </a:effectLst>
              </a:rPr>
              <a:t> </a:t>
            </a:r>
          </a:p>
        </p:txBody>
      </p:sp>
      <p:sp>
        <p:nvSpPr>
          <p:cNvPr id="1262608" name="Rectangle 16"/>
          <p:cNvSpPr>
            <a:spLocks noChangeArrowheads="1"/>
          </p:cNvSpPr>
          <p:nvPr/>
        </p:nvSpPr>
        <p:spPr bwMode="auto">
          <a:xfrm>
            <a:off x="4164013" y="2984500"/>
            <a:ext cx="711200" cy="2762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2612" name="Text Box 20"/>
          <p:cNvSpPr txBox="1">
            <a:spLocks noChangeArrowheads="1"/>
          </p:cNvSpPr>
          <p:nvPr/>
        </p:nvSpPr>
        <p:spPr bwMode="auto">
          <a:xfrm>
            <a:off x="4041775" y="4945063"/>
            <a:ext cx="1060450" cy="366712"/>
          </a:xfrm>
          <a:prstGeom prst="rect">
            <a:avLst/>
          </a:prstGeom>
          <a:noFill/>
          <a:ln w="9525">
            <a:noFill/>
            <a:miter lim="800000"/>
            <a:headEnd/>
            <a:tailEnd/>
          </a:ln>
          <a:effectLst/>
        </p:spPr>
        <p:txBody>
          <a:bodyPr wrap="none">
            <a:spAutoFit/>
          </a:bodyPr>
          <a:lstStyle/>
          <a:p>
            <a:r>
              <a:rPr lang="en-US"/>
              <a:t>Incisors</a:t>
            </a:r>
          </a:p>
        </p:txBody>
      </p:sp>
      <p:sp>
        <p:nvSpPr>
          <p:cNvPr id="1262615" name="Line 23"/>
          <p:cNvSpPr>
            <a:spLocks noChangeShapeType="1"/>
          </p:cNvSpPr>
          <p:nvPr/>
        </p:nvSpPr>
        <p:spPr bwMode="auto">
          <a:xfrm>
            <a:off x="4162425" y="3887788"/>
            <a:ext cx="222250" cy="1147762"/>
          </a:xfrm>
          <a:prstGeom prst="line">
            <a:avLst/>
          </a:prstGeom>
          <a:noFill/>
          <a:ln w="19050">
            <a:solidFill>
              <a:schemeClr val="tx1"/>
            </a:solidFill>
            <a:round/>
            <a:headEnd/>
            <a:tailEnd/>
          </a:ln>
          <a:effectLst/>
        </p:spPr>
        <p:txBody>
          <a:bodyPr/>
          <a:lstStyle/>
          <a:p>
            <a:endParaRPr lang="en-US"/>
          </a:p>
        </p:txBody>
      </p:sp>
      <p:sp>
        <p:nvSpPr>
          <p:cNvPr id="1262616" name="Line 24"/>
          <p:cNvSpPr>
            <a:spLocks noChangeShapeType="1"/>
          </p:cNvSpPr>
          <p:nvPr/>
        </p:nvSpPr>
        <p:spPr bwMode="auto">
          <a:xfrm flipH="1">
            <a:off x="4748213" y="4192588"/>
            <a:ext cx="139700" cy="842962"/>
          </a:xfrm>
          <a:prstGeom prst="line">
            <a:avLst/>
          </a:prstGeom>
          <a:noFill/>
          <a:ln w="19050">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r>
              <a:rPr lang="en-US"/>
              <a:t>Copyright Pearson Prentice Hall</a:t>
            </a:r>
          </a:p>
        </p:txBody>
      </p:sp>
      <p:sp>
        <p:nvSpPr>
          <p:cNvPr id="1264642" name="Rectangle 2"/>
          <p:cNvSpPr>
            <a:spLocks noGrp="1" noChangeArrowheads="1"/>
          </p:cNvSpPr>
          <p:nvPr>
            <p:ph type="title"/>
          </p:nvPr>
        </p:nvSpPr>
        <p:spPr/>
        <p:txBody>
          <a:bodyPr/>
          <a:lstStyle/>
          <a:p>
            <a:r>
              <a:rPr lang="en-US"/>
              <a:t>Form and Function in </a:t>
            </a:r>
            <a:br>
              <a:rPr lang="en-US"/>
            </a:br>
            <a:r>
              <a:rPr lang="en-US"/>
              <a:t>Mammals</a:t>
            </a:r>
          </a:p>
        </p:txBody>
      </p:sp>
      <p:sp>
        <p:nvSpPr>
          <p:cNvPr id="1264643" name="Rectangle 3"/>
          <p:cNvSpPr>
            <a:spLocks noGrp="1" noChangeArrowheads="1"/>
          </p:cNvSpPr>
          <p:nvPr>
            <p:ph type="body" idx="1"/>
          </p:nvPr>
        </p:nvSpPr>
        <p:spPr>
          <a:noFill/>
        </p:spPr>
        <p:txBody>
          <a:bodyPr/>
          <a:lstStyle/>
          <a:p>
            <a:pPr>
              <a:spcBef>
                <a:spcPct val="50000"/>
              </a:spcBef>
              <a:spcAft>
                <a:spcPct val="0"/>
              </a:spcAft>
            </a:pPr>
            <a:r>
              <a:rPr lang="en-US"/>
              <a:t>Molars crush and grind food. The ridged shape of the wolf’s molars and premolars allows them to interlock during chewing, like the blades of scissors. The broad, flattened molars and premolars of horses are adapted for grinding tough plants.</a:t>
            </a:r>
          </a:p>
          <a:p>
            <a:endParaRPr lang="en-US"/>
          </a:p>
        </p:txBody>
      </p:sp>
      <p:sp>
        <p:nvSpPr>
          <p:cNvPr id="1264646" name="Rectangle 6"/>
          <p:cNvSpPr>
            <a:spLocks noChangeArrowheads="1"/>
          </p:cNvSpPr>
          <p:nvPr/>
        </p:nvSpPr>
        <p:spPr bwMode="auto">
          <a:xfrm>
            <a:off x="1900238" y="4978400"/>
            <a:ext cx="5051425" cy="10890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64647" name="Rectangle 7"/>
          <p:cNvSpPr>
            <a:spLocks noChangeArrowheads="1"/>
          </p:cNvSpPr>
          <p:nvPr/>
        </p:nvSpPr>
        <p:spPr bwMode="auto">
          <a:xfrm>
            <a:off x="3556000" y="5195888"/>
            <a:ext cx="1800225" cy="247650"/>
          </a:xfrm>
          <a:prstGeom prst="rect">
            <a:avLst/>
          </a:prstGeom>
          <a:solidFill>
            <a:schemeClr val="bg1"/>
          </a:solidFill>
          <a:ln w="9525">
            <a:solidFill>
              <a:schemeClr val="bg1"/>
            </a:solidFill>
            <a:miter lim="800000"/>
            <a:headEnd/>
            <a:tailEnd/>
          </a:ln>
          <a:effectLst/>
        </p:spPr>
        <p:txBody>
          <a:bodyPr wrap="none" anchor="ctr"/>
          <a:lstStyle/>
          <a:p>
            <a:endParaRPr lang="en-US"/>
          </a:p>
        </p:txBody>
      </p:sp>
      <p:pic>
        <p:nvPicPr>
          <p:cNvPr id="1264651" name="Picture 11" descr="p823"/>
          <p:cNvPicPr>
            <a:picLocks noChangeAspect="1" noChangeArrowheads="1"/>
          </p:cNvPicPr>
          <p:nvPr/>
        </p:nvPicPr>
        <p:blipFill>
          <a:blip r:embed="rId3" cstate="print"/>
          <a:srcRect/>
          <a:stretch>
            <a:fillRect/>
          </a:stretch>
        </p:blipFill>
        <p:spPr bwMode="auto">
          <a:xfrm>
            <a:off x="228600" y="3455988"/>
            <a:ext cx="8594725" cy="2490787"/>
          </a:xfrm>
          <a:prstGeom prst="rect">
            <a:avLst/>
          </a:prstGeom>
          <a:noFill/>
        </p:spPr>
      </p:pic>
      <p:sp>
        <p:nvSpPr>
          <p:cNvPr id="1264652" name="Text Box 12"/>
          <p:cNvSpPr txBox="1">
            <a:spLocks noChangeArrowheads="1"/>
          </p:cNvSpPr>
          <p:nvPr/>
        </p:nvSpPr>
        <p:spPr bwMode="auto">
          <a:xfrm>
            <a:off x="3211513" y="6059488"/>
            <a:ext cx="2741612" cy="366712"/>
          </a:xfrm>
          <a:prstGeom prst="rect">
            <a:avLst/>
          </a:prstGeom>
          <a:noFill/>
          <a:ln w="9525">
            <a:noFill/>
            <a:miter lim="800000"/>
            <a:headEnd/>
            <a:tailEnd/>
          </a:ln>
          <a:effectLst/>
        </p:spPr>
        <p:txBody>
          <a:bodyPr>
            <a:spAutoFit/>
          </a:bodyPr>
          <a:lstStyle/>
          <a:p>
            <a:pPr algn="ctr">
              <a:spcBef>
                <a:spcPct val="50000"/>
              </a:spcBef>
            </a:pPr>
            <a:r>
              <a:rPr lang="en-US"/>
              <a:t>Molars and premolars</a:t>
            </a:r>
          </a:p>
        </p:txBody>
      </p:sp>
      <p:sp>
        <p:nvSpPr>
          <p:cNvPr id="1264653" name="Text Box 13"/>
          <p:cNvSpPr txBox="1">
            <a:spLocks noChangeArrowheads="1"/>
          </p:cNvSpPr>
          <p:nvPr/>
        </p:nvSpPr>
        <p:spPr bwMode="auto">
          <a:xfrm>
            <a:off x="993775" y="5859463"/>
            <a:ext cx="1166813" cy="457200"/>
          </a:xfrm>
          <a:prstGeom prst="rect">
            <a:avLst/>
          </a:prstGeom>
          <a:noFill/>
          <a:ln w="9525">
            <a:noFill/>
            <a:miter lim="800000"/>
            <a:headEnd/>
            <a:tailEnd/>
          </a:ln>
          <a:effectLst/>
        </p:spPr>
        <p:txBody>
          <a:bodyPr>
            <a:spAutoFit/>
          </a:bodyPr>
          <a:lstStyle/>
          <a:p>
            <a:pPr algn="ctr">
              <a:spcBef>
                <a:spcPct val="50000"/>
              </a:spcBef>
            </a:pPr>
            <a:r>
              <a:rPr lang="en-US" sz="2400" b="0"/>
              <a:t>Wolf</a:t>
            </a:r>
            <a:r>
              <a:rPr lang="en-US" sz="2400" b="0">
                <a:effectLst>
                  <a:outerShdw blurRad="38100" dist="38100" dir="2700000" algn="tl">
                    <a:srgbClr val="C0C0C0"/>
                  </a:outerShdw>
                </a:effectLst>
              </a:rPr>
              <a:t> </a:t>
            </a:r>
          </a:p>
        </p:txBody>
      </p:sp>
      <p:sp>
        <p:nvSpPr>
          <p:cNvPr id="1264654" name="Text Box 14"/>
          <p:cNvSpPr txBox="1">
            <a:spLocks noChangeArrowheads="1"/>
          </p:cNvSpPr>
          <p:nvPr/>
        </p:nvSpPr>
        <p:spPr bwMode="auto">
          <a:xfrm>
            <a:off x="6646863" y="5859463"/>
            <a:ext cx="1625600" cy="457200"/>
          </a:xfrm>
          <a:prstGeom prst="rect">
            <a:avLst/>
          </a:prstGeom>
          <a:noFill/>
          <a:ln w="9525">
            <a:noFill/>
            <a:miter lim="800000"/>
            <a:headEnd/>
            <a:tailEnd/>
          </a:ln>
          <a:effectLst/>
        </p:spPr>
        <p:txBody>
          <a:bodyPr>
            <a:spAutoFit/>
          </a:bodyPr>
          <a:lstStyle/>
          <a:p>
            <a:pPr algn="ctr">
              <a:spcBef>
                <a:spcPct val="50000"/>
              </a:spcBef>
            </a:pPr>
            <a:r>
              <a:rPr lang="en-US" sz="2400" b="0"/>
              <a:t>Horse</a:t>
            </a:r>
            <a:r>
              <a:rPr lang="en-US" sz="2400" b="0">
                <a:effectLst>
                  <a:outerShdw blurRad="38100" dist="38100" dir="2700000" algn="tl">
                    <a:srgbClr val="C0C0C0"/>
                  </a:outerShdw>
                </a:effectLst>
              </a:rPr>
              <a:t> </a:t>
            </a:r>
          </a:p>
        </p:txBody>
      </p:sp>
      <p:sp>
        <p:nvSpPr>
          <p:cNvPr id="1264655" name="Freeform 15"/>
          <p:cNvSpPr>
            <a:spLocks/>
          </p:cNvSpPr>
          <p:nvPr/>
        </p:nvSpPr>
        <p:spPr bwMode="auto">
          <a:xfrm>
            <a:off x="2462213" y="5334000"/>
            <a:ext cx="855662" cy="844550"/>
          </a:xfrm>
          <a:custGeom>
            <a:avLst/>
            <a:gdLst/>
            <a:ahLst/>
            <a:cxnLst>
              <a:cxn ang="0">
                <a:pos x="0" y="0"/>
              </a:cxn>
              <a:cxn ang="0">
                <a:pos x="539" y="532"/>
              </a:cxn>
              <a:cxn ang="0">
                <a:pos x="472" y="74"/>
              </a:cxn>
            </a:cxnLst>
            <a:rect l="0" t="0" r="r" b="b"/>
            <a:pathLst>
              <a:path w="539" h="532">
                <a:moveTo>
                  <a:pt x="0" y="0"/>
                </a:moveTo>
                <a:lnTo>
                  <a:pt x="539" y="532"/>
                </a:lnTo>
                <a:lnTo>
                  <a:pt x="472" y="74"/>
                </a:lnTo>
              </a:path>
            </a:pathLst>
          </a:custGeom>
          <a:noFill/>
          <a:ln w="19050" cap="flat" cmpd="sng">
            <a:solidFill>
              <a:schemeClr val="tx1"/>
            </a:solidFill>
            <a:prstDash val="solid"/>
            <a:round/>
            <a:headEnd type="none" w="med" len="med"/>
            <a:tailEnd type="none" w="med" len="med"/>
          </a:ln>
          <a:effectLst/>
        </p:spPr>
        <p:txBody>
          <a:bodyPr/>
          <a:lstStyle/>
          <a:p>
            <a:endParaRPr lang="en-US"/>
          </a:p>
        </p:txBody>
      </p:sp>
      <p:sp>
        <p:nvSpPr>
          <p:cNvPr id="1264656" name="Freeform 16"/>
          <p:cNvSpPr>
            <a:spLocks/>
          </p:cNvSpPr>
          <p:nvPr/>
        </p:nvSpPr>
        <p:spPr bwMode="auto">
          <a:xfrm>
            <a:off x="5802313" y="5076825"/>
            <a:ext cx="1219200" cy="1089025"/>
          </a:xfrm>
          <a:custGeom>
            <a:avLst/>
            <a:gdLst/>
            <a:ahLst/>
            <a:cxnLst>
              <a:cxn ang="0">
                <a:pos x="377" y="73"/>
              </a:cxn>
              <a:cxn ang="0">
                <a:pos x="0" y="686"/>
              </a:cxn>
              <a:cxn ang="0">
                <a:pos x="768" y="0"/>
              </a:cxn>
            </a:cxnLst>
            <a:rect l="0" t="0" r="r" b="b"/>
            <a:pathLst>
              <a:path w="768" h="686">
                <a:moveTo>
                  <a:pt x="377" y="73"/>
                </a:moveTo>
                <a:lnTo>
                  <a:pt x="0" y="686"/>
                </a:lnTo>
                <a:lnTo>
                  <a:pt x="768" y="0"/>
                </a:lnTo>
              </a:path>
            </a:pathLst>
          </a:custGeom>
          <a:noFill/>
          <a:ln w="19050" cap="flat" cmpd="sng">
            <a:solidFill>
              <a:schemeClr val="tx1"/>
            </a:solidFill>
            <a:prstDash val="solid"/>
            <a:round/>
            <a:headEnd type="none" w="med" len="med"/>
            <a:tailEnd type="none" w="med" len="med"/>
          </a:ln>
          <a:effectLst/>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6694" name="Rectangle 6"/>
          <p:cNvSpPr>
            <a:spLocks noGrp="1" noChangeArrowheads="1"/>
          </p:cNvSpPr>
          <p:nvPr>
            <p:ph type="title"/>
          </p:nvPr>
        </p:nvSpPr>
        <p:spPr/>
        <p:txBody>
          <a:bodyPr/>
          <a:lstStyle/>
          <a:p>
            <a:r>
              <a:rPr lang="en-US"/>
              <a:t>Form and Function in </a:t>
            </a:r>
            <a:br>
              <a:rPr lang="en-US"/>
            </a:br>
            <a:r>
              <a:rPr lang="en-US"/>
              <a:t>Mammals</a:t>
            </a:r>
          </a:p>
        </p:txBody>
      </p:sp>
      <p:sp>
        <p:nvSpPr>
          <p:cNvPr id="1266695" name="Rectangle 7"/>
          <p:cNvSpPr>
            <a:spLocks noGrp="1" noChangeArrowheads="1"/>
          </p:cNvSpPr>
          <p:nvPr>
            <p:ph type="body" idx="1"/>
          </p:nvPr>
        </p:nvSpPr>
        <p:spPr/>
        <p:txBody>
          <a:bodyPr/>
          <a:lstStyle/>
          <a:p>
            <a:r>
              <a:rPr lang="en-US"/>
              <a:t>A mammal’s digestive tract breaks down and absorbs the type of food that it eats. </a:t>
            </a:r>
          </a:p>
          <a:p>
            <a:r>
              <a:rPr lang="en-US"/>
              <a:t>Carnivores have a short intestine because enzymes quickly digest meat.</a:t>
            </a:r>
          </a:p>
          <a:p>
            <a:r>
              <a:rPr lang="en-US"/>
              <a:t>Herbivores have a longer intestine because tough, fibrous plant tissues take longer to digest.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66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66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8742" name="Rectangle 6"/>
          <p:cNvSpPr>
            <a:spLocks noGrp="1" noChangeArrowheads="1"/>
          </p:cNvSpPr>
          <p:nvPr>
            <p:ph type="title"/>
          </p:nvPr>
        </p:nvSpPr>
        <p:spPr/>
        <p:txBody>
          <a:bodyPr/>
          <a:lstStyle/>
          <a:p>
            <a:r>
              <a:rPr lang="en-US"/>
              <a:t>Form and Function in </a:t>
            </a:r>
            <a:br>
              <a:rPr lang="en-US"/>
            </a:br>
            <a:r>
              <a:rPr lang="en-US"/>
              <a:t>Mammals</a:t>
            </a:r>
          </a:p>
        </p:txBody>
      </p:sp>
      <p:sp>
        <p:nvSpPr>
          <p:cNvPr id="1268743" name="Rectangle 7"/>
          <p:cNvSpPr>
            <a:spLocks noGrp="1" noChangeArrowheads="1"/>
          </p:cNvSpPr>
          <p:nvPr>
            <p:ph type="body" idx="1"/>
          </p:nvPr>
        </p:nvSpPr>
        <p:spPr/>
        <p:txBody>
          <a:bodyPr/>
          <a:lstStyle/>
          <a:p>
            <a:r>
              <a:rPr lang="en-US"/>
              <a:t>Cows have a stomach chamber called the </a:t>
            </a:r>
            <a:r>
              <a:rPr lang="en-US" b="1"/>
              <a:t>rumen</a:t>
            </a:r>
            <a:r>
              <a:rPr lang="en-US"/>
              <a:t>, in which swallowed plant food is stored and processed. </a:t>
            </a:r>
          </a:p>
          <a:p>
            <a:r>
              <a:rPr lang="en-US"/>
              <a:t>It contains bacteria that digest the cellulose of plant tissues.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874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0786" name="Rectangle 2"/>
          <p:cNvSpPr>
            <a:spLocks noGrp="1" noChangeArrowheads="1"/>
          </p:cNvSpPr>
          <p:nvPr>
            <p:ph type="title"/>
          </p:nvPr>
        </p:nvSpPr>
        <p:spPr/>
        <p:txBody>
          <a:bodyPr/>
          <a:lstStyle/>
          <a:p>
            <a:r>
              <a:rPr lang="en-US"/>
              <a:t>Form and Function in </a:t>
            </a:r>
            <a:br>
              <a:rPr lang="en-US"/>
            </a:br>
            <a:r>
              <a:rPr lang="en-US"/>
              <a:t>Mammals</a:t>
            </a:r>
          </a:p>
        </p:txBody>
      </p:sp>
      <p:sp>
        <p:nvSpPr>
          <p:cNvPr id="1270787" name="Rectangle 3"/>
          <p:cNvSpPr>
            <a:spLocks noGrp="1" noChangeArrowheads="1"/>
          </p:cNvSpPr>
          <p:nvPr>
            <p:ph type="body" idx="1"/>
          </p:nvPr>
        </p:nvSpPr>
        <p:spPr>
          <a:noFill/>
        </p:spPr>
        <p:txBody>
          <a:bodyPr/>
          <a:lstStyle/>
          <a:p>
            <a:pPr lvl="1"/>
            <a:r>
              <a:rPr lang="en-US"/>
              <a:t>Respiration</a:t>
            </a:r>
          </a:p>
          <a:p>
            <a:pPr lvl="2"/>
            <a:r>
              <a:rPr lang="en-US"/>
              <a:t>All mammals use lungs to breathe.</a:t>
            </a:r>
          </a:p>
          <a:p>
            <a:pPr lvl="2"/>
            <a:r>
              <a:rPr lang="en-US"/>
              <a:t>A </a:t>
            </a:r>
            <a:r>
              <a:rPr lang="en-US" b="1"/>
              <a:t>diaphragm</a:t>
            </a:r>
            <a:r>
              <a:rPr lang="en-US"/>
              <a:t> is a large, flat muscle at the bottom of a mammal’s chest cavity that helps in breathing.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07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2838" name="Rectangle 6"/>
          <p:cNvSpPr>
            <a:spLocks noGrp="1" noChangeArrowheads="1"/>
          </p:cNvSpPr>
          <p:nvPr>
            <p:ph type="title"/>
          </p:nvPr>
        </p:nvSpPr>
        <p:spPr/>
        <p:txBody>
          <a:bodyPr/>
          <a:lstStyle/>
          <a:p>
            <a:r>
              <a:rPr lang="en-US"/>
              <a:t>Form and Function in </a:t>
            </a:r>
            <a:br>
              <a:rPr lang="en-US"/>
            </a:br>
            <a:r>
              <a:rPr lang="en-US"/>
              <a:t>Mammals</a:t>
            </a:r>
          </a:p>
        </p:txBody>
      </p:sp>
      <p:sp>
        <p:nvSpPr>
          <p:cNvPr id="1272839" name="Rectangle 7"/>
          <p:cNvSpPr>
            <a:spLocks noGrp="1" noChangeArrowheads="1"/>
          </p:cNvSpPr>
          <p:nvPr>
            <p:ph type="body" idx="1"/>
          </p:nvPr>
        </p:nvSpPr>
        <p:spPr/>
        <p:txBody>
          <a:bodyPr/>
          <a:lstStyle/>
          <a:p>
            <a:r>
              <a:rPr lang="en-US"/>
              <a:t>When an animal inhales, chest muscles lift the rib cage up and out. The diaphragm pulls the chest cavity down.</a:t>
            </a:r>
          </a:p>
          <a:p>
            <a:r>
              <a:rPr lang="en-US"/>
              <a:t>The combined actions of the chest muscles and diaphragm increase the volume of the chest cavity.</a:t>
            </a:r>
          </a:p>
          <a:p>
            <a:r>
              <a:rPr lang="en-US"/>
              <a:t>The increase in volume pulls air into the lungs.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28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728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4886" name="Rectangle 6"/>
          <p:cNvSpPr>
            <a:spLocks noGrp="1" noChangeArrowheads="1"/>
          </p:cNvSpPr>
          <p:nvPr>
            <p:ph type="title"/>
          </p:nvPr>
        </p:nvSpPr>
        <p:spPr/>
        <p:txBody>
          <a:bodyPr/>
          <a:lstStyle/>
          <a:p>
            <a:r>
              <a:rPr lang="en-US"/>
              <a:t>Form and Function in </a:t>
            </a:r>
            <a:br>
              <a:rPr lang="en-US"/>
            </a:br>
            <a:r>
              <a:rPr lang="en-US"/>
              <a:t>Mammals</a:t>
            </a:r>
          </a:p>
        </p:txBody>
      </p:sp>
      <p:sp>
        <p:nvSpPr>
          <p:cNvPr id="1274887" name="Rectangle 7"/>
          <p:cNvSpPr>
            <a:spLocks noGrp="1" noChangeArrowheads="1"/>
          </p:cNvSpPr>
          <p:nvPr>
            <p:ph type="body" idx="1"/>
          </p:nvPr>
        </p:nvSpPr>
        <p:spPr>
          <a:noFill/>
        </p:spPr>
        <p:txBody>
          <a:bodyPr/>
          <a:lstStyle/>
          <a:p>
            <a:r>
              <a:rPr lang="en-US"/>
              <a:t>When an animal exhales, chest muscles lower the rib cage. The diaphragm relaxes, and the volume of the chest cavity decreases. </a:t>
            </a:r>
          </a:p>
          <a:p>
            <a:r>
              <a:rPr lang="en-US"/>
              <a:t>Air is then pushed out of the lungs.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48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6930" name="Rectangle 2"/>
          <p:cNvSpPr>
            <a:spLocks noGrp="1" noChangeArrowheads="1"/>
          </p:cNvSpPr>
          <p:nvPr>
            <p:ph type="title"/>
          </p:nvPr>
        </p:nvSpPr>
        <p:spPr/>
        <p:txBody>
          <a:bodyPr/>
          <a:lstStyle/>
          <a:p>
            <a:r>
              <a:rPr lang="en-US"/>
              <a:t>Form and Function in </a:t>
            </a:r>
            <a:br>
              <a:rPr lang="en-US"/>
            </a:br>
            <a:r>
              <a:rPr lang="en-US"/>
              <a:t>Mammals</a:t>
            </a:r>
          </a:p>
        </p:txBody>
      </p:sp>
      <p:sp>
        <p:nvSpPr>
          <p:cNvPr id="1276931" name="Rectangle 3"/>
          <p:cNvSpPr>
            <a:spLocks noGrp="1" noChangeArrowheads="1"/>
          </p:cNvSpPr>
          <p:nvPr>
            <p:ph type="body" idx="1"/>
          </p:nvPr>
        </p:nvSpPr>
        <p:spPr>
          <a:noFill/>
        </p:spPr>
        <p:txBody>
          <a:bodyPr/>
          <a:lstStyle/>
          <a:p>
            <a:pPr lvl="1"/>
            <a:r>
              <a:rPr lang="en-US"/>
              <a:t>Circulation</a:t>
            </a:r>
          </a:p>
          <a:p>
            <a:pPr lvl="2"/>
            <a:r>
              <a:rPr lang="en-US"/>
              <a:t>The mammalian circulatory system has two loops and a four-chambered heart.</a:t>
            </a:r>
          </a:p>
          <a:p>
            <a:pPr lvl="2"/>
            <a:r>
              <a:rPr lang="en-US"/>
              <a:t>The right side of the heart receives oxygen-poor blood from the body and pumps it to the lungs. </a:t>
            </a:r>
          </a:p>
          <a:p>
            <a:pPr lvl="2"/>
            <a:r>
              <a:rPr lang="en-US"/>
              <a:t>The left side receives oxygen-rich blood from the lungs and pumps it to the rest of the body.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693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769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ooter Placeholder 4"/>
          <p:cNvSpPr>
            <a:spLocks noGrp="1"/>
          </p:cNvSpPr>
          <p:nvPr>
            <p:ph type="ftr" sz="quarter" idx="11"/>
          </p:nvPr>
        </p:nvSpPr>
        <p:spPr/>
        <p:txBody>
          <a:bodyPr/>
          <a:lstStyle/>
          <a:p>
            <a:r>
              <a:rPr lang="en-US"/>
              <a:t>Copyright Pearson Prentice Hall</a:t>
            </a:r>
          </a:p>
        </p:txBody>
      </p:sp>
      <p:pic>
        <p:nvPicPr>
          <p:cNvPr id="1373188" name="Picture 4" descr="p824-heart empty"/>
          <p:cNvPicPr>
            <a:picLocks noChangeAspect="1" noChangeArrowheads="1"/>
          </p:cNvPicPr>
          <p:nvPr/>
        </p:nvPicPr>
        <p:blipFill>
          <a:blip r:embed="rId3" cstate="print"/>
          <a:srcRect/>
          <a:stretch>
            <a:fillRect/>
          </a:stretch>
        </p:blipFill>
        <p:spPr bwMode="auto">
          <a:xfrm>
            <a:off x="2555875" y="1290638"/>
            <a:ext cx="3781425" cy="4773612"/>
          </a:xfrm>
          <a:prstGeom prst="rect">
            <a:avLst/>
          </a:prstGeom>
          <a:noFill/>
        </p:spPr>
      </p:pic>
      <p:pic>
        <p:nvPicPr>
          <p:cNvPr id="1373189" name="Picture 5" descr="p824-heart arrow 4"/>
          <p:cNvPicPr>
            <a:picLocks noChangeAspect="1" noChangeArrowheads="1"/>
          </p:cNvPicPr>
          <p:nvPr/>
        </p:nvPicPr>
        <p:blipFill>
          <a:blip r:embed="rId4" cstate="print"/>
          <a:srcRect l="35809" t="22083" r="34593" b="43864"/>
          <a:stretch>
            <a:fillRect/>
          </a:stretch>
        </p:blipFill>
        <p:spPr bwMode="auto">
          <a:xfrm>
            <a:off x="3892550" y="2349500"/>
            <a:ext cx="1119188" cy="1625600"/>
          </a:xfrm>
          <a:prstGeom prst="rect">
            <a:avLst/>
          </a:prstGeom>
          <a:noFill/>
        </p:spPr>
      </p:pic>
      <p:pic>
        <p:nvPicPr>
          <p:cNvPr id="1373190" name="Picture 6" descr="p824 red rt copy"/>
          <p:cNvPicPr>
            <a:picLocks noChangeAspect="1" noChangeArrowheads="1"/>
          </p:cNvPicPr>
          <p:nvPr/>
        </p:nvPicPr>
        <p:blipFill>
          <a:blip r:embed="rId5" cstate="print"/>
          <a:srcRect/>
          <a:stretch>
            <a:fillRect/>
          </a:stretch>
        </p:blipFill>
        <p:spPr bwMode="auto">
          <a:xfrm>
            <a:off x="5907088" y="2411413"/>
            <a:ext cx="1243012" cy="698500"/>
          </a:xfrm>
          <a:prstGeom prst="rect">
            <a:avLst/>
          </a:prstGeom>
          <a:noFill/>
        </p:spPr>
      </p:pic>
      <p:pic>
        <p:nvPicPr>
          <p:cNvPr id="1373191" name="Picture 7" descr="p824-arrow 1"/>
          <p:cNvPicPr>
            <a:picLocks noChangeAspect="1" noChangeArrowheads="1"/>
          </p:cNvPicPr>
          <p:nvPr/>
        </p:nvPicPr>
        <p:blipFill>
          <a:blip r:embed="rId6" cstate="print"/>
          <a:srcRect l="24182" t="32491" r="47397" b="31992"/>
          <a:stretch>
            <a:fillRect/>
          </a:stretch>
        </p:blipFill>
        <p:spPr bwMode="auto">
          <a:xfrm>
            <a:off x="3497263" y="2854325"/>
            <a:ext cx="1074737" cy="1695450"/>
          </a:xfrm>
          <a:prstGeom prst="rect">
            <a:avLst/>
          </a:prstGeom>
          <a:noFill/>
        </p:spPr>
      </p:pic>
      <p:pic>
        <p:nvPicPr>
          <p:cNvPr id="1373192" name="Picture 8" descr="p824-arrow 2"/>
          <p:cNvPicPr>
            <a:picLocks noChangeAspect="1" noChangeArrowheads="1"/>
          </p:cNvPicPr>
          <p:nvPr/>
        </p:nvPicPr>
        <p:blipFill>
          <a:blip r:embed="rId7" cstate="print"/>
          <a:srcRect l="44081" t="36349" r="41351" b="33455"/>
          <a:stretch>
            <a:fillRect/>
          </a:stretch>
        </p:blipFill>
        <p:spPr bwMode="auto">
          <a:xfrm>
            <a:off x="4210050" y="3027363"/>
            <a:ext cx="550863" cy="1441450"/>
          </a:xfrm>
          <a:prstGeom prst="rect">
            <a:avLst/>
          </a:prstGeom>
          <a:noFill/>
        </p:spPr>
      </p:pic>
      <p:pic>
        <p:nvPicPr>
          <p:cNvPr id="1373193" name="Picture 9" descr="p824-arrow 3"/>
          <p:cNvPicPr>
            <a:picLocks noChangeAspect="1" noChangeArrowheads="1"/>
          </p:cNvPicPr>
          <p:nvPr/>
        </p:nvPicPr>
        <p:blipFill>
          <a:blip r:embed="rId8" cstate="print"/>
          <a:srcRect l="52351" t="30795" r="17758" b="35152"/>
          <a:stretch>
            <a:fillRect/>
          </a:stretch>
        </p:blipFill>
        <p:spPr bwMode="auto">
          <a:xfrm>
            <a:off x="4572000" y="2593975"/>
            <a:ext cx="1130300" cy="1625600"/>
          </a:xfrm>
          <a:prstGeom prst="rect">
            <a:avLst/>
          </a:prstGeom>
          <a:noFill/>
        </p:spPr>
      </p:pic>
      <p:pic>
        <p:nvPicPr>
          <p:cNvPr id="1373194" name="Picture 10" descr="p824 blue bottom"/>
          <p:cNvPicPr>
            <a:picLocks noChangeAspect="1" noChangeArrowheads="1"/>
          </p:cNvPicPr>
          <p:nvPr/>
        </p:nvPicPr>
        <p:blipFill>
          <a:blip r:embed="rId9" cstate="print"/>
          <a:srcRect/>
          <a:stretch>
            <a:fillRect/>
          </a:stretch>
        </p:blipFill>
        <p:spPr bwMode="auto">
          <a:xfrm>
            <a:off x="3243263" y="5532438"/>
            <a:ext cx="836612" cy="655637"/>
          </a:xfrm>
          <a:prstGeom prst="rect">
            <a:avLst/>
          </a:prstGeom>
          <a:noFill/>
        </p:spPr>
      </p:pic>
      <p:pic>
        <p:nvPicPr>
          <p:cNvPr id="1373197" name="Picture 13" descr="p824 blue top"/>
          <p:cNvPicPr>
            <a:picLocks noChangeAspect="1" noChangeArrowheads="1"/>
          </p:cNvPicPr>
          <p:nvPr/>
        </p:nvPicPr>
        <p:blipFill>
          <a:blip r:embed="rId10" cstate="print"/>
          <a:srcRect/>
          <a:stretch>
            <a:fillRect/>
          </a:stretch>
        </p:blipFill>
        <p:spPr bwMode="auto">
          <a:xfrm>
            <a:off x="2868613" y="1325563"/>
            <a:ext cx="854075" cy="604837"/>
          </a:xfrm>
          <a:prstGeom prst="rect">
            <a:avLst/>
          </a:prstGeom>
          <a:noFill/>
        </p:spPr>
      </p:pic>
      <p:pic>
        <p:nvPicPr>
          <p:cNvPr id="1373198" name="Picture 14" descr="p824 blue left"/>
          <p:cNvPicPr>
            <a:picLocks noChangeAspect="1" noChangeArrowheads="1"/>
          </p:cNvPicPr>
          <p:nvPr/>
        </p:nvPicPr>
        <p:blipFill>
          <a:blip r:embed="rId11" cstate="print"/>
          <a:srcRect/>
          <a:stretch>
            <a:fillRect/>
          </a:stretch>
        </p:blipFill>
        <p:spPr bwMode="auto">
          <a:xfrm>
            <a:off x="2019300" y="2111375"/>
            <a:ext cx="811213" cy="828675"/>
          </a:xfrm>
          <a:prstGeom prst="rect">
            <a:avLst/>
          </a:prstGeom>
          <a:noFill/>
        </p:spPr>
      </p:pic>
      <p:pic>
        <p:nvPicPr>
          <p:cNvPr id="1373199" name="Picture 15" descr="p824 blue rt"/>
          <p:cNvPicPr>
            <a:picLocks noChangeAspect="1" noChangeArrowheads="1"/>
          </p:cNvPicPr>
          <p:nvPr/>
        </p:nvPicPr>
        <p:blipFill>
          <a:blip r:embed="rId12" cstate="print"/>
          <a:srcRect/>
          <a:stretch>
            <a:fillRect/>
          </a:stretch>
        </p:blipFill>
        <p:spPr bwMode="auto">
          <a:xfrm>
            <a:off x="5781675" y="1912938"/>
            <a:ext cx="1243013" cy="544512"/>
          </a:xfrm>
          <a:prstGeom prst="rect">
            <a:avLst/>
          </a:prstGeom>
          <a:noFill/>
        </p:spPr>
      </p:pic>
      <p:pic>
        <p:nvPicPr>
          <p:cNvPr id="1373200" name="Picture 16" descr="p824 red left"/>
          <p:cNvPicPr>
            <a:picLocks noChangeAspect="1" noChangeArrowheads="1"/>
          </p:cNvPicPr>
          <p:nvPr/>
        </p:nvPicPr>
        <p:blipFill>
          <a:blip r:embed="rId13" cstate="print"/>
          <a:srcRect/>
          <a:stretch>
            <a:fillRect/>
          </a:stretch>
        </p:blipFill>
        <p:spPr bwMode="auto">
          <a:xfrm>
            <a:off x="1741488" y="3130550"/>
            <a:ext cx="1225550" cy="660400"/>
          </a:xfrm>
          <a:prstGeom prst="rect">
            <a:avLst/>
          </a:prstGeom>
          <a:noFill/>
        </p:spPr>
      </p:pic>
      <p:pic>
        <p:nvPicPr>
          <p:cNvPr id="1373201" name="Picture 17" descr="p824 red top"/>
          <p:cNvPicPr>
            <a:picLocks noChangeAspect="1" noChangeArrowheads="1"/>
          </p:cNvPicPr>
          <p:nvPr/>
        </p:nvPicPr>
        <p:blipFill>
          <a:blip r:embed="rId14" cstate="print"/>
          <a:srcRect/>
          <a:stretch>
            <a:fillRect/>
          </a:stretch>
        </p:blipFill>
        <p:spPr bwMode="auto">
          <a:xfrm>
            <a:off x="3805238" y="947738"/>
            <a:ext cx="2157412" cy="534987"/>
          </a:xfrm>
          <a:prstGeom prst="rect">
            <a:avLst/>
          </a:prstGeom>
          <a:noFill/>
        </p:spPr>
      </p:pic>
      <p:pic>
        <p:nvPicPr>
          <p:cNvPr id="1373202" name="Picture 18" descr="p824 red bottom"/>
          <p:cNvPicPr>
            <a:picLocks noChangeAspect="1" noChangeArrowheads="1"/>
          </p:cNvPicPr>
          <p:nvPr/>
        </p:nvPicPr>
        <p:blipFill>
          <a:blip r:embed="rId15" cstate="print"/>
          <a:srcRect/>
          <a:stretch>
            <a:fillRect/>
          </a:stretch>
        </p:blipFill>
        <p:spPr bwMode="auto">
          <a:xfrm>
            <a:off x="4600575" y="5664200"/>
            <a:ext cx="828675" cy="785813"/>
          </a:xfrm>
          <a:prstGeom prst="rect">
            <a:avLst/>
          </a:prstGeom>
          <a:noFill/>
        </p:spPr>
      </p:pic>
      <p:sp>
        <p:nvSpPr>
          <p:cNvPr id="1373205" name="Rectangle 21"/>
          <p:cNvSpPr>
            <a:spLocks noGrp="1" noChangeArrowheads="1"/>
          </p:cNvSpPr>
          <p:nvPr>
            <p:ph type="body" idx="1"/>
          </p:nvPr>
        </p:nvSpPr>
        <p:spPr>
          <a:xfrm>
            <a:off x="273050" y="1095375"/>
            <a:ext cx="2693988" cy="4848225"/>
          </a:xfrm>
        </p:spPr>
        <p:txBody>
          <a:bodyPr/>
          <a:lstStyle/>
          <a:p>
            <a:pPr lvl="2"/>
            <a:r>
              <a:rPr lang="en-US"/>
              <a:t>Mammalian heart</a:t>
            </a:r>
          </a:p>
        </p:txBody>
      </p:sp>
      <p:sp>
        <p:nvSpPr>
          <p:cNvPr id="1373206" name="Text Box 22"/>
          <p:cNvSpPr txBox="1">
            <a:spLocks noChangeArrowheads="1"/>
          </p:cNvSpPr>
          <p:nvPr/>
        </p:nvSpPr>
        <p:spPr bwMode="auto">
          <a:xfrm>
            <a:off x="1203325" y="4314825"/>
            <a:ext cx="1530350" cy="366713"/>
          </a:xfrm>
          <a:prstGeom prst="rect">
            <a:avLst/>
          </a:prstGeom>
          <a:noFill/>
          <a:ln w="19050">
            <a:noFill/>
            <a:miter lim="800000"/>
            <a:headEnd/>
            <a:tailEnd/>
          </a:ln>
          <a:effectLst/>
        </p:spPr>
        <p:txBody>
          <a:bodyPr wrap="none">
            <a:spAutoFit/>
          </a:bodyPr>
          <a:lstStyle/>
          <a:p>
            <a:r>
              <a:rPr lang="en-US"/>
              <a:t>Right atrium</a:t>
            </a:r>
          </a:p>
        </p:txBody>
      </p:sp>
      <p:sp>
        <p:nvSpPr>
          <p:cNvPr id="1373207" name="Text Box 23"/>
          <p:cNvSpPr txBox="1">
            <a:spLocks noChangeArrowheads="1"/>
          </p:cNvSpPr>
          <p:nvPr/>
        </p:nvSpPr>
        <p:spPr bwMode="auto">
          <a:xfrm>
            <a:off x="1458913" y="5067300"/>
            <a:ext cx="1771650" cy="366713"/>
          </a:xfrm>
          <a:prstGeom prst="rect">
            <a:avLst/>
          </a:prstGeom>
          <a:noFill/>
          <a:ln w="19050">
            <a:noFill/>
            <a:miter lim="800000"/>
            <a:headEnd/>
            <a:tailEnd/>
          </a:ln>
          <a:effectLst/>
        </p:spPr>
        <p:txBody>
          <a:bodyPr wrap="none">
            <a:spAutoFit/>
          </a:bodyPr>
          <a:lstStyle/>
          <a:p>
            <a:r>
              <a:rPr lang="en-US"/>
              <a:t>Right ventricle</a:t>
            </a:r>
          </a:p>
        </p:txBody>
      </p:sp>
      <p:sp>
        <p:nvSpPr>
          <p:cNvPr id="1373208" name="Text Box 24"/>
          <p:cNvSpPr txBox="1">
            <a:spLocks noChangeArrowheads="1"/>
          </p:cNvSpPr>
          <p:nvPr/>
        </p:nvSpPr>
        <p:spPr bwMode="auto">
          <a:xfrm>
            <a:off x="6527800" y="3586163"/>
            <a:ext cx="1365250" cy="366712"/>
          </a:xfrm>
          <a:prstGeom prst="rect">
            <a:avLst/>
          </a:prstGeom>
          <a:noFill/>
          <a:ln w="19050">
            <a:noFill/>
            <a:miter lim="800000"/>
            <a:headEnd/>
            <a:tailEnd/>
          </a:ln>
          <a:effectLst/>
        </p:spPr>
        <p:txBody>
          <a:bodyPr wrap="none">
            <a:spAutoFit/>
          </a:bodyPr>
          <a:lstStyle/>
          <a:p>
            <a:r>
              <a:rPr lang="en-US"/>
              <a:t>Left atrium</a:t>
            </a:r>
          </a:p>
        </p:txBody>
      </p:sp>
      <p:sp>
        <p:nvSpPr>
          <p:cNvPr id="1373209" name="Text Box 25"/>
          <p:cNvSpPr txBox="1">
            <a:spLocks noChangeArrowheads="1"/>
          </p:cNvSpPr>
          <p:nvPr/>
        </p:nvSpPr>
        <p:spPr bwMode="auto">
          <a:xfrm>
            <a:off x="6527800" y="4581525"/>
            <a:ext cx="1606550" cy="366713"/>
          </a:xfrm>
          <a:prstGeom prst="rect">
            <a:avLst/>
          </a:prstGeom>
          <a:noFill/>
          <a:ln w="19050">
            <a:noFill/>
            <a:miter lim="800000"/>
            <a:headEnd/>
            <a:tailEnd/>
          </a:ln>
          <a:effectLst/>
        </p:spPr>
        <p:txBody>
          <a:bodyPr wrap="none">
            <a:spAutoFit/>
          </a:bodyPr>
          <a:lstStyle/>
          <a:p>
            <a:r>
              <a:rPr lang="en-US"/>
              <a:t>Left ventricle</a:t>
            </a:r>
          </a:p>
        </p:txBody>
      </p:sp>
      <p:sp>
        <p:nvSpPr>
          <p:cNvPr id="1373210" name="Text Box 26"/>
          <p:cNvSpPr txBox="1">
            <a:spLocks noChangeArrowheads="1"/>
          </p:cNvSpPr>
          <p:nvPr/>
        </p:nvSpPr>
        <p:spPr bwMode="auto">
          <a:xfrm>
            <a:off x="6100763" y="5519738"/>
            <a:ext cx="1423987" cy="641350"/>
          </a:xfrm>
          <a:prstGeom prst="rect">
            <a:avLst/>
          </a:prstGeom>
          <a:noFill/>
          <a:ln w="19050">
            <a:noFill/>
            <a:miter lim="800000"/>
            <a:headEnd/>
            <a:tailEnd/>
          </a:ln>
          <a:effectLst/>
        </p:spPr>
        <p:txBody>
          <a:bodyPr>
            <a:spAutoFit/>
          </a:bodyPr>
          <a:lstStyle/>
          <a:p>
            <a:r>
              <a:rPr lang="en-US"/>
              <a:t>Complete division</a:t>
            </a:r>
          </a:p>
        </p:txBody>
      </p:sp>
      <p:sp>
        <p:nvSpPr>
          <p:cNvPr id="1373212" name="Line 28"/>
          <p:cNvSpPr>
            <a:spLocks noChangeShapeType="1"/>
          </p:cNvSpPr>
          <p:nvPr/>
        </p:nvSpPr>
        <p:spPr bwMode="auto">
          <a:xfrm flipV="1">
            <a:off x="2651125" y="3495675"/>
            <a:ext cx="890588" cy="879475"/>
          </a:xfrm>
          <a:prstGeom prst="line">
            <a:avLst/>
          </a:prstGeom>
          <a:noFill/>
          <a:ln w="19050">
            <a:solidFill>
              <a:schemeClr val="tx1"/>
            </a:solidFill>
            <a:round/>
            <a:headEnd/>
            <a:tailEnd/>
          </a:ln>
          <a:effectLst/>
        </p:spPr>
        <p:txBody>
          <a:bodyPr/>
          <a:lstStyle/>
          <a:p>
            <a:endParaRPr lang="en-US"/>
          </a:p>
        </p:txBody>
      </p:sp>
      <p:sp>
        <p:nvSpPr>
          <p:cNvPr id="1373213" name="Line 29"/>
          <p:cNvSpPr>
            <a:spLocks noChangeShapeType="1"/>
          </p:cNvSpPr>
          <p:nvPr/>
        </p:nvSpPr>
        <p:spPr bwMode="auto">
          <a:xfrm flipV="1">
            <a:off x="3148013" y="4560888"/>
            <a:ext cx="914400" cy="520700"/>
          </a:xfrm>
          <a:prstGeom prst="line">
            <a:avLst/>
          </a:prstGeom>
          <a:noFill/>
          <a:ln w="19050">
            <a:solidFill>
              <a:schemeClr val="tx1"/>
            </a:solidFill>
            <a:round/>
            <a:headEnd/>
            <a:tailEnd/>
          </a:ln>
          <a:effectLst/>
        </p:spPr>
        <p:txBody>
          <a:bodyPr/>
          <a:lstStyle/>
          <a:p>
            <a:endParaRPr lang="en-US"/>
          </a:p>
        </p:txBody>
      </p:sp>
      <p:sp>
        <p:nvSpPr>
          <p:cNvPr id="1373214" name="Line 30"/>
          <p:cNvSpPr>
            <a:spLocks noChangeShapeType="1"/>
          </p:cNvSpPr>
          <p:nvPr/>
        </p:nvSpPr>
        <p:spPr bwMode="auto">
          <a:xfrm>
            <a:off x="5243513" y="5011738"/>
            <a:ext cx="949325" cy="682625"/>
          </a:xfrm>
          <a:prstGeom prst="line">
            <a:avLst/>
          </a:prstGeom>
          <a:noFill/>
          <a:ln w="19050">
            <a:solidFill>
              <a:schemeClr val="tx1"/>
            </a:solidFill>
            <a:round/>
            <a:headEnd/>
            <a:tailEnd/>
          </a:ln>
          <a:effectLst/>
        </p:spPr>
        <p:txBody>
          <a:bodyPr/>
          <a:lstStyle/>
          <a:p>
            <a:endParaRPr lang="en-US"/>
          </a:p>
        </p:txBody>
      </p:sp>
      <p:sp>
        <p:nvSpPr>
          <p:cNvPr id="1373215" name="Line 31"/>
          <p:cNvSpPr>
            <a:spLocks noChangeShapeType="1"/>
          </p:cNvSpPr>
          <p:nvPr/>
        </p:nvSpPr>
        <p:spPr bwMode="auto">
          <a:xfrm>
            <a:off x="5624513" y="4445000"/>
            <a:ext cx="903287" cy="300038"/>
          </a:xfrm>
          <a:prstGeom prst="line">
            <a:avLst/>
          </a:prstGeom>
          <a:noFill/>
          <a:ln w="19050">
            <a:solidFill>
              <a:schemeClr val="tx1"/>
            </a:solidFill>
            <a:round/>
            <a:headEnd/>
            <a:tailEnd/>
          </a:ln>
          <a:effectLst/>
        </p:spPr>
        <p:txBody>
          <a:bodyPr/>
          <a:lstStyle/>
          <a:p>
            <a:endParaRPr lang="en-US"/>
          </a:p>
        </p:txBody>
      </p:sp>
      <p:sp>
        <p:nvSpPr>
          <p:cNvPr id="1373216" name="Line 32"/>
          <p:cNvSpPr>
            <a:spLocks noChangeShapeType="1"/>
          </p:cNvSpPr>
          <p:nvPr/>
        </p:nvSpPr>
        <p:spPr bwMode="auto">
          <a:xfrm>
            <a:off x="5348288" y="3148013"/>
            <a:ext cx="1109662" cy="590550"/>
          </a:xfrm>
          <a:prstGeom prst="line">
            <a:avLst/>
          </a:prstGeom>
          <a:noFill/>
          <a:ln w="19050">
            <a:solidFill>
              <a:schemeClr val="tx1"/>
            </a:solidFill>
            <a:round/>
            <a:headEnd/>
            <a:tailEnd/>
          </a:ln>
          <a:effectLst/>
        </p:spPr>
        <p:txBody>
          <a:bodyPr/>
          <a:lstStyle/>
          <a:p>
            <a:endParaRPr lang="en-US"/>
          </a:p>
        </p:txBody>
      </p:sp>
      <p:sp>
        <p:nvSpPr>
          <p:cNvPr id="1373218" name="Rectangle 34"/>
          <p:cNvSpPr>
            <a:spLocks noGrp="1" noChangeArrowheads="1"/>
          </p:cNvSpPr>
          <p:nvPr>
            <p:ph type="title"/>
          </p:nvPr>
        </p:nvSpPr>
        <p:spPr>
          <a:noFill/>
          <a:ln/>
        </p:spPr>
        <p:txBody>
          <a:bodyPr/>
          <a:lstStyle/>
          <a:p>
            <a:r>
              <a:rPr lang="en-US"/>
              <a:t>Form and Function in </a:t>
            </a:r>
            <a:br>
              <a:rPr lang="en-US"/>
            </a:br>
            <a:r>
              <a:rPr lang="en-US"/>
              <a:t>Mammals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73197"/>
                                        </p:tgtEl>
                                        <p:attrNameLst>
                                          <p:attrName>style.visibility</p:attrName>
                                        </p:attrNameLst>
                                      </p:cBhvr>
                                      <p:to>
                                        <p:strVal val="visible"/>
                                      </p:to>
                                    </p:set>
                                    <p:animEffect transition="in" filter="wipe(up)">
                                      <p:cBhvr>
                                        <p:cTn id="7" dur="500"/>
                                        <p:tgtEl>
                                          <p:spTgt spid="1373197"/>
                                        </p:tgtEl>
                                      </p:cBhvr>
                                    </p:animEffect>
                                  </p:childTnLst>
                                </p:cTn>
                              </p:par>
                              <p:par>
                                <p:cTn id="8" presetID="22" presetClass="entr" presetSubtype="4" fill="hold" nodeType="withEffect">
                                  <p:stCondLst>
                                    <p:cond delay="0"/>
                                  </p:stCondLst>
                                  <p:childTnLst>
                                    <p:set>
                                      <p:cBhvr>
                                        <p:cTn id="9" dur="1" fill="hold">
                                          <p:stCondLst>
                                            <p:cond delay="0"/>
                                          </p:stCondLst>
                                        </p:cTn>
                                        <p:tgtEl>
                                          <p:spTgt spid="1373194"/>
                                        </p:tgtEl>
                                        <p:attrNameLst>
                                          <p:attrName>style.visibility</p:attrName>
                                        </p:attrNameLst>
                                      </p:cBhvr>
                                      <p:to>
                                        <p:strVal val="visible"/>
                                      </p:to>
                                    </p:set>
                                    <p:animEffect transition="in" filter="wipe(down)">
                                      <p:cBhvr>
                                        <p:cTn id="10" dur="500"/>
                                        <p:tgtEl>
                                          <p:spTgt spid="137319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373191"/>
                                        </p:tgtEl>
                                        <p:attrNameLst>
                                          <p:attrName>style.visibility</p:attrName>
                                        </p:attrNameLst>
                                      </p:cBhvr>
                                      <p:to>
                                        <p:strVal val="visible"/>
                                      </p:to>
                                    </p:set>
                                    <p:animEffect transition="in" filter="wipe(up)">
                                      <p:cBhvr>
                                        <p:cTn id="15" dur="1000"/>
                                        <p:tgtEl>
                                          <p:spTgt spid="137319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373192"/>
                                        </p:tgtEl>
                                        <p:attrNameLst>
                                          <p:attrName>style.visibility</p:attrName>
                                        </p:attrNameLst>
                                      </p:cBhvr>
                                      <p:to>
                                        <p:strVal val="visible"/>
                                      </p:to>
                                    </p:set>
                                    <p:animEffect transition="in" filter="wipe(down)">
                                      <p:cBhvr>
                                        <p:cTn id="20" dur="1000"/>
                                        <p:tgtEl>
                                          <p:spTgt spid="137319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373199"/>
                                        </p:tgtEl>
                                        <p:attrNameLst>
                                          <p:attrName>style.visibility</p:attrName>
                                        </p:attrNameLst>
                                      </p:cBhvr>
                                      <p:to>
                                        <p:strVal val="visible"/>
                                      </p:to>
                                    </p:set>
                                    <p:animEffect transition="in" filter="wipe(left)">
                                      <p:cBhvr>
                                        <p:cTn id="25" dur="500"/>
                                        <p:tgtEl>
                                          <p:spTgt spid="1373199"/>
                                        </p:tgtEl>
                                      </p:cBhvr>
                                    </p:animEffect>
                                  </p:childTnLst>
                                </p:cTn>
                              </p:par>
                              <p:par>
                                <p:cTn id="26" presetID="22" presetClass="entr" presetSubtype="2" fill="hold" nodeType="withEffect">
                                  <p:stCondLst>
                                    <p:cond delay="0"/>
                                  </p:stCondLst>
                                  <p:childTnLst>
                                    <p:set>
                                      <p:cBhvr>
                                        <p:cTn id="27" dur="1" fill="hold">
                                          <p:stCondLst>
                                            <p:cond delay="0"/>
                                          </p:stCondLst>
                                        </p:cTn>
                                        <p:tgtEl>
                                          <p:spTgt spid="1373198"/>
                                        </p:tgtEl>
                                        <p:attrNameLst>
                                          <p:attrName>style.visibility</p:attrName>
                                        </p:attrNameLst>
                                      </p:cBhvr>
                                      <p:to>
                                        <p:strVal val="visible"/>
                                      </p:to>
                                    </p:set>
                                    <p:animEffect transition="in" filter="wipe(right)">
                                      <p:cBhvr>
                                        <p:cTn id="28" dur="500"/>
                                        <p:tgtEl>
                                          <p:spTgt spid="137319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373190"/>
                                        </p:tgtEl>
                                        <p:attrNameLst>
                                          <p:attrName>style.visibility</p:attrName>
                                        </p:attrNameLst>
                                      </p:cBhvr>
                                      <p:to>
                                        <p:strVal val="visible"/>
                                      </p:to>
                                    </p:set>
                                    <p:animEffect transition="in" filter="wipe(down)">
                                      <p:cBhvr>
                                        <p:cTn id="33" dur="500"/>
                                        <p:tgtEl>
                                          <p:spTgt spid="1373190"/>
                                        </p:tgtEl>
                                      </p:cBhvr>
                                    </p:animEffect>
                                  </p:childTnLst>
                                </p:cTn>
                              </p:par>
                              <p:par>
                                <p:cTn id="34" presetID="22" presetClass="entr" presetSubtype="4" fill="hold" nodeType="withEffect">
                                  <p:stCondLst>
                                    <p:cond delay="0"/>
                                  </p:stCondLst>
                                  <p:childTnLst>
                                    <p:set>
                                      <p:cBhvr>
                                        <p:cTn id="35" dur="1" fill="hold">
                                          <p:stCondLst>
                                            <p:cond delay="0"/>
                                          </p:stCondLst>
                                        </p:cTn>
                                        <p:tgtEl>
                                          <p:spTgt spid="1373200"/>
                                        </p:tgtEl>
                                        <p:attrNameLst>
                                          <p:attrName>style.visibility</p:attrName>
                                        </p:attrNameLst>
                                      </p:cBhvr>
                                      <p:to>
                                        <p:strVal val="visible"/>
                                      </p:to>
                                    </p:set>
                                    <p:animEffect transition="in" filter="wipe(down)">
                                      <p:cBhvr>
                                        <p:cTn id="36" dur="500"/>
                                        <p:tgtEl>
                                          <p:spTgt spid="137320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1373193"/>
                                        </p:tgtEl>
                                        <p:attrNameLst>
                                          <p:attrName>style.visibility</p:attrName>
                                        </p:attrNameLst>
                                      </p:cBhvr>
                                      <p:to>
                                        <p:strVal val="visible"/>
                                      </p:to>
                                    </p:set>
                                    <p:animEffect transition="in" filter="wipe(up)">
                                      <p:cBhvr>
                                        <p:cTn id="41" dur="1000"/>
                                        <p:tgtEl>
                                          <p:spTgt spid="137319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1373189"/>
                                        </p:tgtEl>
                                        <p:attrNameLst>
                                          <p:attrName>style.visibility</p:attrName>
                                        </p:attrNameLst>
                                      </p:cBhvr>
                                      <p:to>
                                        <p:strVal val="visible"/>
                                      </p:to>
                                    </p:set>
                                    <p:animEffect transition="in" filter="wipe(down)">
                                      <p:cBhvr>
                                        <p:cTn id="46" dur="1000"/>
                                        <p:tgtEl>
                                          <p:spTgt spid="137318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1373201"/>
                                        </p:tgtEl>
                                        <p:attrNameLst>
                                          <p:attrName>style.visibility</p:attrName>
                                        </p:attrNameLst>
                                      </p:cBhvr>
                                      <p:to>
                                        <p:strVal val="visible"/>
                                      </p:to>
                                    </p:set>
                                    <p:animEffect transition="in" filter="wipe(down)">
                                      <p:cBhvr>
                                        <p:cTn id="51" dur="500"/>
                                        <p:tgtEl>
                                          <p:spTgt spid="1373201"/>
                                        </p:tgtEl>
                                      </p:cBhvr>
                                    </p:animEffect>
                                  </p:childTnLst>
                                </p:cTn>
                              </p:par>
                              <p:par>
                                <p:cTn id="52" presetID="22" presetClass="entr" presetSubtype="1" fill="hold" nodeType="withEffect">
                                  <p:stCondLst>
                                    <p:cond delay="0"/>
                                  </p:stCondLst>
                                  <p:childTnLst>
                                    <p:set>
                                      <p:cBhvr>
                                        <p:cTn id="53" dur="1" fill="hold">
                                          <p:stCondLst>
                                            <p:cond delay="0"/>
                                          </p:stCondLst>
                                        </p:cTn>
                                        <p:tgtEl>
                                          <p:spTgt spid="1373202"/>
                                        </p:tgtEl>
                                        <p:attrNameLst>
                                          <p:attrName>style.visibility</p:attrName>
                                        </p:attrNameLst>
                                      </p:cBhvr>
                                      <p:to>
                                        <p:strVal val="visible"/>
                                      </p:to>
                                    </p:set>
                                    <p:animEffect transition="in" filter="wipe(up)">
                                      <p:cBhvr>
                                        <p:cTn id="54" dur="500"/>
                                        <p:tgtEl>
                                          <p:spTgt spid="1373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1026" name="Rectangle 2"/>
          <p:cNvSpPr>
            <a:spLocks noGrp="1" noChangeArrowheads="1"/>
          </p:cNvSpPr>
          <p:nvPr>
            <p:ph type="title"/>
          </p:nvPr>
        </p:nvSpPr>
        <p:spPr/>
        <p:txBody>
          <a:bodyPr/>
          <a:lstStyle/>
          <a:p>
            <a:r>
              <a:rPr lang="en-US"/>
              <a:t>Form and Function in </a:t>
            </a:r>
            <a:br>
              <a:rPr lang="en-US"/>
            </a:br>
            <a:r>
              <a:rPr lang="en-US"/>
              <a:t>Mammals</a:t>
            </a:r>
          </a:p>
        </p:txBody>
      </p:sp>
      <p:sp>
        <p:nvSpPr>
          <p:cNvPr id="1281027" name="Rectangle 3"/>
          <p:cNvSpPr>
            <a:spLocks noGrp="1" noChangeArrowheads="1"/>
          </p:cNvSpPr>
          <p:nvPr>
            <p:ph type="body" idx="1"/>
          </p:nvPr>
        </p:nvSpPr>
        <p:spPr>
          <a:noFill/>
        </p:spPr>
        <p:txBody>
          <a:bodyPr/>
          <a:lstStyle/>
          <a:p>
            <a:pPr lvl="1"/>
            <a:r>
              <a:rPr lang="en-US"/>
              <a:t>Excretion </a:t>
            </a:r>
          </a:p>
          <a:p>
            <a:pPr lvl="2"/>
            <a:r>
              <a:rPr lang="en-US"/>
              <a:t>Kidneys extract nitrogenous wastes from the blood in the form of urea.</a:t>
            </a:r>
          </a:p>
          <a:p>
            <a:pPr lvl="2"/>
            <a:r>
              <a:rPr lang="en-US"/>
              <a:t>Urea, other wastes, and water combine to form urine. </a:t>
            </a:r>
          </a:p>
          <a:p>
            <a:pPr lvl="2"/>
            <a:r>
              <a:rPr lang="en-US"/>
              <a:t>From the kidneys, urine flows to a urinary bladder, where it is stored until it is eliminated.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10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8102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p:txBody>
          <a:bodyPr/>
          <a:lstStyle/>
          <a:p>
            <a:r>
              <a:rPr lang="en-US"/>
              <a:t>Mammals</a:t>
            </a:r>
          </a:p>
        </p:txBody>
      </p:sp>
      <p:sp>
        <p:nvSpPr>
          <p:cNvPr id="82962" name="Rectangle 18"/>
          <p:cNvSpPr>
            <a:spLocks noGrp="1" noChangeArrowheads="1"/>
          </p:cNvSpPr>
          <p:nvPr>
            <p:ph type="body" idx="1"/>
          </p:nvPr>
        </p:nvSpPr>
        <p:spPr>
          <a:noFill/>
        </p:spPr>
        <p:txBody>
          <a:bodyPr/>
          <a:lstStyle/>
          <a:p>
            <a:endParaRPr lang="en-US"/>
          </a:p>
          <a:p>
            <a:pPr lvl="1"/>
            <a:r>
              <a:rPr lang="en-US"/>
              <a:t>What are the characteristics of mammals?</a:t>
            </a:r>
          </a:p>
          <a:p>
            <a:pPr lvl="1"/>
            <a:endParaRPr lang="en-US"/>
          </a:p>
          <a:p>
            <a:pPr lvl="1"/>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3074" name="Rectangle 1026"/>
          <p:cNvSpPr>
            <a:spLocks noGrp="1" noChangeArrowheads="1"/>
          </p:cNvSpPr>
          <p:nvPr>
            <p:ph type="title"/>
          </p:nvPr>
        </p:nvSpPr>
        <p:spPr>
          <a:noFill/>
          <a:ln/>
        </p:spPr>
        <p:txBody>
          <a:bodyPr/>
          <a:lstStyle/>
          <a:p>
            <a:r>
              <a:rPr lang="en-US"/>
              <a:t>Form and Function in </a:t>
            </a:r>
            <a:br>
              <a:rPr lang="en-US"/>
            </a:br>
            <a:r>
              <a:rPr lang="en-US"/>
              <a:t>Mammals</a:t>
            </a:r>
          </a:p>
        </p:txBody>
      </p:sp>
      <p:sp>
        <p:nvSpPr>
          <p:cNvPr id="1283075" name="Rectangle 1027"/>
          <p:cNvSpPr>
            <a:spLocks noGrp="1" noChangeArrowheads="1"/>
          </p:cNvSpPr>
          <p:nvPr>
            <p:ph type="body" idx="1"/>
          </p:nvPr>
        </p:nvSpPr>
        <p:spPr/>
        <p:txBody>
          <a:bodyPr/>
          <a:lstStyle/>
          <a:p>
            <a:endParaRPr lang="en-US"/>
          </a:p>
          <a:p>
            <a:pPr lvl="1"/>
            <a:r>
              <a:rPr lang="en-US"/>
              <a:t>The kidneys of mammals help maintain homeostasis by filtering urea from the blood, as well as by excreting excess water or retaining needed water.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85126" name="Rectangle 6"/>
          <p:cNvSpPr>
            <a:spLocks noGrp="1" noChangeArrowheads="1"/>
          </p:cNvSpPr>
          <p:nvPr>
            <p:ph type="title"/>
          </p:nvPr>
        </p:nvSpPr>
        <p:spPr/>
        <p:txBody>
          <a:bodyPr/>
          <a:lstStyle/>
          <a:p>
            <a:r>
              <a:rPr lang="en-US"/>
              <a:t>Form and Function in </a:t>
            </a:r>
            <a:br>
              <a:rPr lang="en-US"/>
            </a:br>
            <a:r>
              <a:rPr lang="en-US"/>
              <a:t>Mammals</a:t>
            </a:r>
          </a:p>
        </p:txBody>
      </p:sp>
      <p:sp>
        <p:nvSpPr>
          <p:cNvPr id="1285127" name="Rectangle 7"/>
          <p:cNvSpPr>
            <a:spLocks noGrp="1" noChangeArrowheads="1"/>
          </p:cNvSpPr>
          <p:nvPr>
            <p:ph type="body" idx="1"/>
          </p:nvPr>
        </p:nvSpPr>
        <p:spPr/>
        <p:txBody>
          <a:bodyPr/>
          <a:lstStyle/>
          <a:p>
            <a:r>
              <a:rPr lang="en-US"/>
              <a:t>The kidneys control the amount of water in the body.</a:t>
            </a:r>
          </a:p>
          <a:p>
            <a:r>
              <a:rPr lang="en-US"/>
              <a:t>This enables mammals to live in many habitats in which they could not otherwise survive.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51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2354" name="Rectangle 2"/>
          <p:cNvSpPr>
            <a:spLocks noGrp="1" noChangeArrowheads="1"/>
          </p:cNvSpPr>
          <p:nvPr>
            <p:ph type="title"/>
          </p:nvPr>
        </p:nvSpPr>
        <p:spPr/>
        <p:txBody>
          <a:bodyPr/>
          <a:lstStyle/>
          <a:p>
            <a:r>
              <a:rPr lang="en-US"/>
              <a:t>Form and Function in </a:t>
            </a:r>
            <a:br>
              <a:rPr lang="en-US"/>
            </a:br>
            <a:r>
              <a:rPr lang="en-US"/>
              <a:t>Mammals</a:t>
            </a:r>
          </a:p>
        </p:txBody>
      </p:sp>
      <p:sp>
        <p:nvSpPr>
          <p:cNvPr id="1252355" name="Rectangle 3"/>
          <p:cNvSpPr>
            <a:spLocks noGrp="1" noChangeArrowheads="1"/>
          </p:cNvSpPr>
          <p:nvPr>
            <p:ph type="body" idx="1"/>
          </p:nvPr>
        </p:nvSpPr>
        <p:spPr>
          <a:noFill/>
        </p:spPr>
        <p:txBody>
          <a:bodyPr/>
          <a:lstStyle/>
          <a:p>
            <a:pPr lvl="1"/>
            <a:r>
              <a:rPr lang="en-US"/>
              <a:t>Response</a:t>
            </a:r>
          </a:p>
          <a:p>
            <a:pPr lvl="2"/>
            <a:r>
              <a:rPr lang="en-US"/>
              <a:t>Mammals have well-developed brains with three main parts: </a:t>
            </a:r>
          </a:p>
          <a:p>
            <a:pPr lvl="3"/>
            <a:r>
              <a:rPr lang="en-US"/>
              <a:t>cerebrum—controls thinking and learning</a:t>
            </a:r>
          </a:p>
          <a:p>
            <a:pPr lvl="3"/>
            <a:r>
              <a:rPr lang="en-US"/>
              <a:t>cerebellum—controls muscular coordination</a:t>
            </a:r>
          </a:p>
          <a:p>
            <a:pPr lvl="3"/>
            <a:r>
              <a:rPr lang="en-US"/>
              <a:t>medulla oblongata—regulates involuntary body functions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23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235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23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289218" name="Rectangle 2"/>
          <p:cNvSpPr>
            <a:spLocks noGrp="1" noChangeArrowheads="1"/>
          </p:cNvSpPr>
          <p:nvPr>
            <p:ph type="title"/>
          </p:nvPr>
        </p:nvSpPr>
        <p:spPr/>
        <p:txBody>
          <a:bodyPr/>
          <a:lstStyle/>
          <a:p>
            <a:r>
              <a:rPr lang="en-US"/>
              <a:t>Form and Function in </a:t>
            </a:r>
            <a:br>
              <a:rPr lang="en-US"/>
            </a:br>
            <a:r>
              <a:rPr lang="en-US"/>
              <a:t>Mammals</a:t>
            </a:r>
          </a:p>
        </p:txBody>
      </p:sp>
      <p:sp>
        <p:nvSpPr>
          <p:cNvPr id="1289219" name="Rectangle 3"/>
          <p:cNvSpPr>
            <a:spLocks noGrp="1" noChangeArrowheads="1"/>
          </p:cNvSpPr>
          <p:nvPr>
            <p:ph type="body" idx="1"/>
          </p:nvPr>
        </p:nvSpPr>
        <p:spPr>
          <a:xfrm>
            <a:off x="273050" y="1095375"/>
            <a:ext cx="2389188" cy="4848225"/>
          </a:xfrm>
          <a:noFill/>
        </p:spPr>
        <p:txBody>
          <a:bodyPr/>
          <a:lstStyle/>
          <a:p>
            <a:r>
              <a:rPr lang="en-US"/>
              <a:t>Mammalian Brain</a:t>
            </a:r>
          </a:p>
        </p:txBody>
      </p:sp>
      <p:pic>
        <p:nvPicPr>
          <p:cNvPr id="1289220" name="Picture 4" descr="32-6"/>
          <p:cNvPicPr>
            <a:picLocks noChangeAspect="1" noChangeArrowheads="1"/>
          </p:cNvPicPr>
          <p:nvPr/>
        </p:nvPicPr>
        <p:blipFill>
          <a:blip r:embed="rId3" cstate="print"/>
          <a:srcRect t="3268" r="10599" b="3584"/>
          <a:stretch>
            <a:fillRect/>
          </a:stretch>
        </p:blipFill>
        <p:spPr bwMode="auto">
          <a:xfrm>
            <a:off x="2382838" y="742950"/>
            <a:ext cx="5283200" cy="576580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1270" name="Rectangle 6"/>
          <p:cNvSpPr>
            <a:spLocks noGrp="1" noChangeArrowheads="1"/>
          </p:cNvSpPr>
          <p:nvPr>
            <p:ph type="title"/>
          </p:nvPr>
        </p:nvSpPr>
        <p:spPr/>
        <p:txBody>
          <a:bodyPr/>
          <a:lstStyle/>
          <a:p>
            <a:r>
              <a:rPr lang="en-US"/>
              <a:t>Form and Function in </a:t>
            </a:r>
            <a:br>
              <a:rPr lang="en-US"/>
            </a:br>
            <a:r>
              <a:rPr lang="en-US"/>
              <a:t>Mammals</a:t>
            </a:r>
          </a:p>
        </p:txBody>
      </p:sp>
      <p:sp>
        <p:nvSpPr>
          <p:cNvPr id="1291271" name="Rectangle 7"/>
          <p:cNvSpPr>
            <a:spLocks noGrp="1" noChangeArrowheads="1"/>
          </p:cNvSpPr>
          <p:nvPr>
            <p:ph type="body" idx="1"/>
          </p:nvPr>
        </p:nvSpPr>
        <p:spPr/>
        <p:txBody>
          <a:bodyPr/>
          <a:lstStyle/>
          <a:p>
            <a:r>
              <a:rPr lang="en-US"/>
              <a:t>The cerebrum has a well-developed outer layer called the </a:t>
            </a:r>
            <a:r>
              <a:rPr lang="en-US" b="1"/>
              <a:t>cerebral cortex</a:t>
            </a:r>
            <a:r>
              <a:rPr lang="en-US"/>
              <a:t>, which is the center of thinking and other complex behaviors. </a:t>
            </a:r>
          </a:p>
          <a:p>
            <a:r>
              <a:rPr lang="en-US"/>
              <a:t>Some behaviors, such as reading, are possible only with the human cerebral cortex. </a:t>
            </a:r>
          </a:p>
          <a:p>
            <a:r>
              <a:rPr lang="en-US"/>
              <a:t>Mammals other than humans also exhibit complex behaviors.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127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12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3316" name="Rectangle 4"/>
          <p:cNvSpPr>
            <a:spLocks noGrp="1" noChangeArrowheads="1"/>
          </p:cNvSpPr>
          <p:nvPr>
            <p:ph type="title"/>
          </p:nvPr>
        </p:nvSpPr>
        <p:spPr/>
        <p:txBody>
          <a:bodyPr/>
          <a:lstStyle/>
          <a:p>
            <a:r>
              <a:rPr lang="en-US"/>
              <a:t>Form and Function in </a:t>
            </a:r>
            <a:br>
              <a:rPr lang="en-US"/>
            </a:br>
            <a:r>
              <a:rPr lang="en-US"/>
              <a:t>Mammals</a:t>
            </a:r>
          </a:p>
        </p:txBody>
      </p:sp>
      <p:sp>
        <p:nvSpPr>
          <p:cNvPr id="1293317" name="Rectangle 5"/>
          <p:cNvSpPr>
            <a:spLocks noGrp="1" noChangeArrowheads="1"/>
          </p:cNvSpPr>
          <p:nvPr>
            <p:ph type="body" idx="1"/>
          </p:nvPr>
        </p:nvSpPr>
        <p:spPr/>
        <p:txBody>
          <a:bodyPr/>
          <a:lstStyle/>
          <a:p>
            <a:r>
              <a:rPr lang="en-US"/>
              <a:t>Mammals rely on highly developed senses to detect and respond to stimuli from their external environment. </a:t>
            </a:r>
          </a:p>
          <a:p>
            <a:r>
              <a:rPr lang="en-US"/>
              <a:t>Many have well-developed senses of smell and hearing. </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33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5366" name="Rectangle 6"/>
          <p:cNvSpPr>
            <a:spLocks noGrp="1" noChangeArrowheads="1"/>
          </p:cNvSpPr>
          <p:nvPr>
            <p:ph type="title"/>
          </p:nvPr>
        </p:nvSpPr>
        <p:spPr/>
        <p:txBody>
          <a:bodyPr/>
          <a:lstStyle/>
          <a:p>
            <a:r>
              <a:rPr lang="en-US"/>
              <a:t>Form and Function in </a:t>
            </a:r>
            <a:br>
              <a:rPr lang="en-US"/>
            </a:br>
            <a:r>
              <a:rPr lang="en-US"/>
              <a:t>Mammals</a:t>
            </a:r>
          </a:p>
        </p:txBody>
      </p:sp>
      <p:sp>
        <p:nvSpPr>
          <p:cNvPr id="1295367" name="Rectangle 7"/>
          <p:cNvSpPr>
            <a:spLocks noGrp="1" noChangeArrowheads="1"/>
          </p:cNvSpPr>
          <p:nvPr>
            <p:ph type="body" idx="1"/>
          </p:nvPr>
        </p:nvSpPr>
        <p:spPr/>
        <p:txBody>
          <a:bodyPr/>
          <a:lstStyle/>
          <a:p>
            <a:r>
              <a:rPr lang="en-US"/>
              <a:t>All mammalian ears have the same basic parts, but they differ in their ability to detect sound.</a:t>
            </a:r>
          </a:p>
          <a:p>
            <a:pPr lvl="2"/>
            <a:r>
              <a:rPr lang="en-US"/>
              <a:t>Dogs, bats, and dolphins detect sounds at higher frequencies than humans can. </a:t>
            </a:r>
          </a:p>
          <a:p>
            <a:pPr lvl="2"/>
            <a:r>
              <a:rPr lang="en-US"/>
              <a:t>Elephants detect sounds at much lower frequencies.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536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53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7414" name="Rectangle 6"/>
          <p:cNvSpPr>
            <a:spLocks noGrp="1" noChangeArrowheads="1"/>
          </p:cNvSpPr>
          <p:nvPr>
            <p:ph type="title"/>
          </p:nvPr>
        </p:nvSpPr>
        <p:spPr/>
        <p:txBody>
          <a:bodyPr/>
          <a:lstStyle/>
          <a:p>
            <a:r>
              <a:rPr lang="en-US"/>
              <a:t>Form and Function in </a:t>
            </a:r>
            <a:br>
              <a:rPr lang="en-US"/>
            </a:br>
            <a:r>
              <a:rPr lang="en-US"/>
              <a:t>Mammals</a:t>
            </a:r>
          </a:p>
        </p:txBody>
      </p:sp>
      <p:sp>
        <p:nvSpPr>
          <p:cNvPr id="1297415" name="Rectangle 7"/>
          <p:cNvSpPr>
            <a:spLocks noGrp="1" noChangeArrowheads="1"/>
          </p:cNvSpPr>
          <p:nvPr>
            <p:ph type="body" idx="1"/>
          </p:nvPr>
        </p:nvSpPr>
        <p:spPr/>
        <p:txBody>
          <a:bodyPr/>
          <a:lstStyle/>
          <a:p>
            <a:r>
              <a:rPr lang="en-US"/>
              <a:t>The ability to distinguish colors varies among species. </a:t>
            </a:r>
          </a:p>
          <a:p>
            <a:r>
              <a:rPr lang="en-US"/>
              <a:t>Color vision is most useful to animals that are active during the day.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74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9458" name="Rectangle 2"/>
          <p:cNvSpPr>
            <a:spLocks noGrp="1" noChangeArrowheads="1"/>
          </p:cNvSpPr>
          <p:nvPr>
            <p:ph type="title"/>
          </p:nvPr>
        </p:nvSpPr>
        <p:spPr/>
        <p:txBody>
          <a:bodyPr/>
          <a:lstStyle/>
          <a:p>
            <a:r>
              <a:rPr lang="en-US"/>
              <a:t>Form and Function in </a:t>
            </a:r>
            <a:br>
              <a:rPr lang="en-US"/>
            </a:br>
            <a:r>
              <a:rPr lang="en-US"/>
              <a:t>Mammals</a:t>
            </a:r>
          </a:p>
        </p:txBody>
      </p:sp>
      <p:sp>
        <p:nvSpPr>
          <p:cNvPr id="1299459" name="Rectangle 3"/>
          <p:cNvSpPr>
            <a:spLocks noGrp="1" noChangeArrowheads="1"/>
          </p:cNvSpPr>
          <p:nvPr>
            <p:ph type="body" idx="1"/>
          </p:nvPr>
        </p:nvSpPr>
        <p:spPr>
          <a:noFill/>
        </p:spPr>
        <p:txBody>
          <a:bodyPr/>
          <a:lstStyle/>
          <a:p>
            <a:pPr lvl="1"/>
            <a:r>
              <a:rPr lang="en-US"/>
              <a:t>Chemical Controls</a:t>
            </a:r>
          </a:p>
          <a:p>
            <a:pPr lvl="2"/>
            <a:r>
              <a:rPr lang="en-US"/>
              <a:t>Mammals have endocrine glands that regulate body activities by releasing hormones.</a:t>
            </a:r>
          </a:p>
          <a:p>
            <a:pPr lvl="2"/>
            <a:r>
              <a:rPr lang="en-US"/>
              <a:t>Hormones are substances produced in one part of an organism that affect another part of the same organism.</a:t>
            </a:r>
          </a:p>
          <a:p>
            <a:pPr lvl="2"/>
            <a:r>
              <a:rPr lang="en-US"/>
              <a:t>Hormones are carried by the blood to the organs that they affect.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945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1506" name="Rectangle 2"/>
          <p:cNvSpPr>
            <a:spLocks noGrp="1" noChangeArrowheads="1"/>
          </p:cNvSpPr>
          <p:nvPr>
            <p:ph type="title"/>
          </p:nvPr>
        </p:nvSpPr>
        <p:spPr/>
        <p:txBody>
          <a:bodyPr/>
          <a:lstStyle/>
          <a:p>
            <a:r>
              <a:rPr lang="en-US"/>
              <a:t>Form and Function in </a:t>
            </a:r>
            <a:br>
              <a:rPr lang="en-US"/>
            </a:br>
            <a:r>
              <a:rPr lang="en-US"/>
              <a:t>Mammals</a:t>
            </a:r>
          </a:p>
        </p:txBody>
      </p:sp>
      <p:sp>
        <p:nvSpPr>
          <p:cNvPr id="1301507" name="Rectangle 3"/>
          <p:cNvSpPr>
            <a:spLocks noGrp="1" noChangeArrowheads="1"/>
          </p:cNvSpPr>
          <p:nvPr>
            <p:ph type="body" idx="1"/>
          </p:nvPr>
        </p:nvSpPr>
        <p:spPr>
          <a:noFill/>
        </p:spPr>
        <p:txBody>
          <a:bodyPr/>
          <a:lstStyle/>
          <a:p>
            <a:pPr lvl="1"/>
            <a:r>
              <a:rPr lang="en-US"/>
              <a:t>Fighting Disease</a:t>
            </a:r>
          </a:p>
          <a:p>
            <a:pPr lvl="2"/>
            <a:r>
              <a:rPr lang="en-US"/>
              <a:t>The immune system helps protect animals from disease.</a:t>
            </a:r>
          </a:p>
          <a:p>
            <a:pPr lvl="2"/>
            <a:r>
              <a:rPr lang="en-US"/>
              <a:t>Barriers, such as the skin, prevent pathogens from entering the body. </a:t>
            </a:r>
          </a:p>
          <a:p>
            <a:pPr lvl="2"/>
            <a:r>
              <a:rPr lang="en-US"/>
              <a:t>Specialized cells and chemicals recognize and destroy pathogens.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15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15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23948" name="Rectangle 12"/>
          <p:cNvSpPr>
            <a:spLocks noGrp="1" noChangeArrowheads="1"/>
          </p:cNvSpPr>
          <p:nvPr>
            <p:ph type="title"/>
          </p:nvPr>
        </p:nvSpPr>
        <p:spPr/>
        <p:txBody>
          <a:bodyPr/>
          <a:lstStyle/>
          <a:p>
            <a:r>
              <a:rPr lang="en-US"/>
              <a:t>Mammals</a:t>
            </a:r>
          </a:p>
        </p:txBody>
      </p:sp>
      <p:sp>
        <p:nvSpPr>
          <p:cNvPr id="423949" name="Rectangle 13"/>
          <p:cNvSpPr>
            <a:spLocks noGrp="1" noChangeArrowheads="1"/>
          </p:cNvSpPr>
          <p:nvPr>
            <p:ph type="body" idx="1"/>
          </p:nvPr>
        </p:nvSpPr>
        <p:spPr/>
        <p:txBody>
          <a:bodyPr/>
          <a:lstStyle/>
          <a:p>
            <a:r>
              <a:rPr lang="en-US"/>
              <a:t>All mammals have two notable features: hair and mammary glands. </a:t>
            </a:r>
          </a:p>
          <a:p>
            <a:r>
              <a:rPr lang="en-US"/>
              <a:t>In females, </a:t>
            </a:r>
            <a:r>
              <a:rPr lang="en-US" b="1"/>
              <a:t>mammary glands</a:t>
            </a:r>
            <a:r>
              <a:rPr lang="en-US"/>
              <a:t> produce milk to nourish the young.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39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3554" name="Rectangle 2"/>
          <p:cNvSpPr>
            <a:spLocks noGrp="1" noChangeArrowheads="1"/>
          </p:cNvSpPr>
          <p:nvPr>
            <p:ph type="title"/>
          </p:nvPr>
        </p:nvSpPr>
        <p:spPr/>
        <p:txBody>
          <a:bodyPr/>
          <a:lstStyle/>
          <a:p>
            <a:r>
              <a:rPr lang="en-US"/>
              <a:t>Form and Function in </a:t>
            </a:r>
            <a:br>
              <a:rPr lang="en-US"/>
            </a:br>
            <a:r>
              <a:rPr lang="en-US"/>
              <a:t>Mammals</a:t>
            </a:r>
          </a:p>
        </p:txBody>
      </p:sp>
      <p:sp>
        <p:nvSpPr>
          <p:cNvPr id="1303555" name="Rectangle 3"/>
          <p:cNvSpPr>
            <a:spLocks noGrp="1" noChangeArrowheads="1"/>
          </p:cNvSpPr>
          <p:nvPr>
            <p:ph type="body" idx="1"/>
          </p:nvPr>
        </p:nvSpPr>
        <p:spPr>
          <a:noFill/>
        </p:spPr>
        <p:txBody>
          <a:bodyPr/>
          <a:lstStyle/>
          <a:p>
            <a:pPr lvl="1"/>
            <a:r>
              <a:rPr lang="en-US"/>
              <a:t>Movement</a:t>
            </a:r>
          </a:p>
          <a:p>
            <a:pPr lvl="2"/>
            <a:r>
              <a:rPr lang="en-US"/>
              <a:t>Mammals have backbones that flex vertically and side to side. </a:t>
            </a:r>
          </a:p>
          <a:p>
            <a:pPr lvl="2"/>
            <a:r>
              <a:rPr lang="en-US"/>
              <a:t>Shoulder and pelvic girdles are streamlined and flexible, permitting both front and hind limbs to move in many ways.</a:t>
            </a:r>
          </a:p>
          <a:p>
            <a:pPr lvl="2"/>
            <a:r>
              <a:rPr lang="en-US"/>
              <a:t>Variations in limb bones and muscles permit a variety of movements.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35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4"/>
          <p:cNvSpPr>
            <a:spLocks noGrp="1"/>
          </p:cNvSpPr>
          <p:nvPr>
            <p:ph type="ftr" sz="quarter" idx="11"/>
          </p:nvPr>
        </p:nvSpPr>
        <p:spPr/>
        <p:txBody>
          <a:bodyPr/>
          <a:lstStyle/>
          <a:p>
            <a:r>
              <a:rPr lang="en-US"/>
              <a:t>Copyright Pearson Prentice Hall</a:t>
            </a:r>
          </a:p>
        </p:txBody>
      </p:sp>
      <p:sp>
        <p:nvSpPr>
          <p:cNvPr id="1305602" name="Rectangle 2"/>
          <p:cNvSpPr>
            <a:spLocks noGrp="1" noChangeArrowheads="1"/>
          </p:cNvSpPr>
          <p:nvPr>
            <p:ph type="title"/>
          </p:nvPr>
        </p:nvSpPr>
        <p:spPr/>
        <p:txBody>
          <a:bodyPr/>
          <a:lstStyle/>
          <a:p>
            <a:r>
              <a:rPr lang="en-US"/>
              <a:t>Form and Function in </a:t>
            </a:r>
            <a:br>
              <a:rPr lang="en-US"/>
            </a:br>
            <a:r>
              <a:rPr lang="en-US"/>
              <a:t>Mammals</a:t>
            </a:r>
          </a:p>
        </p:txBody>
      </p:sp>
      <p:sp>
        <p:nvSpPr>
          <p:cNvPr id="1305610" name="Rectangle 10"/>
          <p:cNvSpPr>
            <a:spLocks noChangeArrowheads="1"/>
          </p:cNvSpPr>
          <p:nvPr/>
        </p:nvSpPr>
        <p:spPr bwMode="auto">
          <a:xfrm>
            <a:off x="2613025" y="1557338"/>
            <a:ext cx="550863" cy="1730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05611" name="Rectangle 11"/>
          <p:cNvSpPr>
            <a:spLocks noChangeArrowheads="1"/>
          </p:cNvSpPr>
          <p:nvPr/>
        </p:nvSpPr>
        <p:spPr bwMode="auto">
          <a:xfrm>
            <a:off x="4811713" y="1577975"/>
            <a:ext cx="550862" cy="17303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05612" name="Rectangle 12"/>
          <p:cNvSpPr>
            <a:spLocks noChangeArrowheads="1"/>
          </p:cNvSpPr>
          <p:nvPr/>
        </p:nvSpPr>
        <p:spPr bwMode="auto">
          <a:xfrm>
            <a:off x="3614738" y="3457575"/>
            <a:ext cx="550862" cy="17303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05613" name="Rectangle 13"/>
          <p:cNvSpPr>
            <a:spLocks noChangeArrowheads="1"/>
          </p:cNvSpPr>
          <p:nvPr/>
        </p:nvSpPr>
        <p:spPr bwMode="auto">
          <a:xfrm>
            <a:off x="2592388" y="5394325"/>
            <a:ext cx="550862" cy="17303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05614" name="Rectangle 14"/>
          <p:cNvSpPr>
            <a:spLocks noChangeArrowheads="1"/>
          </p:cNvSpPr>
          <p:nvPr/>
        </p:nvSpPr>
        <p:spPr bwMode="auto">
          <a:xfrm>
            <a:off x="4951413" y="5414963"/>
            <a:ext cx="550862" cy="1730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05605" name="Text Box 5"/>
          <p:cNvSpPr txBox="1">
            <a:spLocks noChangeArrowheads="1"/>
          </p:cNvSpPr>
          <p:nvPr/>
        </p:nvSpPr>
        <p:spPr bwMode="auto">
          <a:xfrm>
            <a:off x="0" y="5635625"/>
            <a:ext cx="1428750" cy="396875"/>
          </a:xfrm>
          <a:prstGeom prst="rect">
            <a:avLst/>
          </a:prstGeom>
          <a:noFill/>
          <a:ln w="9525">
            <a:noFill/>
            <a:miter lim="800000"/>
            <a:headEnd/>
            <a:tailEnd/>
          </a:ln>
          <a:effectLst/>
        </p:spPr>
        <p:txBody>
          <a:bodyPr>
            <a:spAutoFit/>
          </a:bodyPr>
          <a:lstStyle/>
          <a:p>
            <a:pPr>
              <a:spcBef>
                <a:spcPct val="50000"/>
              </a:spcBef>
            </a:pPr>
            <a:r>
              <a:rPr lang="en-US" sz="2000"/>
              <a:t>Monkey </a:t>
            </a:r>
            <a:endParaRPr lang="en-US" sz="2400" b="0"/>
          </a:p>
        </p:txBody>
      </p:sp>
      <p:sp>
        <p:nvSpPr>
          <p:cNvPr id="1305609" name="Text Box 9"/>
          <p:cNvSpPr txBox="1">
            <a:spLocks noChangeArrowheads="1"/>
          </p:cNvSpPr>
          <p:nvPr/>
        </p:nvSpPr>
        <p:spPr bwMode="auto">
          <a:xfrm>
            <a:off x="3305175" y="5476875"/>
            <a:ext cx="1073150" cy="396875"/>
          </a:xfrm>
          <a:prstGeom prst="rect">
            <a:avLst/>
          </a:prstGeom>
          <a:noFill/>
          <a:ln w="9525">
            <a:noFill/>
            <a:miter lim="800000"/>
            <a:headEnd/>
            <a:tailEnd/>
          </a:ln>
          <a:effectLst/>
        </p:spPr>
        <p:txBody>
          <a:bodyPr>
            <a:spAutoFit/>
          </a:bodyPr>
          <a:lstStyle/>
          <a:p>
            <a:pPr>
              <a:spcBef>
                <a:spcPct val="50000"/>
              </a:spcBef>
            </a:pPr>
            <a:r>
              <a:rPr lang="en-US" sz="2000"/>
              <a:t>Mole </a:t>
            </a:r>
          </a:p>
        </p:txBody>
      </p:sp>
      <p:sp>
        <p:nvSpPr>
          <p:cNvPr id="1305608" name="Text Box 8"/>
          <p:cNvSpPr txBox="1">
            <a:spLocks noChangeArrowheads="1"/>
          </p:cNvSpPr>
          <p:nvPr/>
        </p:nvSpPr>
        <p:spPr bwMode="auto">
          <a:xfrm>
            <a:off x="7381875" y="5340350"/>
            <a:ext cx="946150" cy="396875"/>
          </a:xfrm>
          <a:prstGeom prst="rect">
            <a:avLst/>
          </a:prstGeom>
          <a:noFill/>
          <a:ln w="9525">
            <a:noFill/>
            <a:miter lim="800000"/>
            <a:headEnd/>
            <a:tailEnd/>
          </a:ln>
          <a:effectLst/>
        </p:spPr>
        <p:txBody>
          <a:bodyPr>
            <a:spAutoFit/>
          </a:bodyPr>
          <a:lstStyle/>
          <a:p>
            <a:pPr>
              <a:spcBef>
                <a:spcPct val="50000"/>
              </a:spcBef>
            </a:pPr>
            <a:r>
              <a:rPr lang="en-US" sz="2000"/>
              <a:t>Seal</a:t>
            </a:r>
          </a:p>
        </p:txBody>
      </p:sp>
      <p:sp>
        <p:nvSpPr>
          <p:cNvPr id="1305607" name="Text Box 7"/>
          <p:cNvSpPr txBox="1">
            <a:spLocks noChangeArrowheads="1"/>
          </p:cNvSpPr>
          <p:nvPr/>
        </p:nvSpPr>
        <p:spPr bwMode="auto">
          <a:xfrm>
            <a:off x="5607050" y="5424488"/>
            <a:ext cx="987425" cy="396875"/>
          </a:xfrm>
          <a:prstGeom prst="rect">
            <a:avLst/>
          </a:prstGeom>
          <a:noFill/>
          <a:ln w="9525">
            <a:noFill/>
            <a:miter lim="800000"/>
            <a:headEnd/>
            <a:tailEnd/>
          </a:ln>
          <a:effectLst/>
        </p:spPr>
        <p:txBody>
          <a:bodyPr>
            <a:spAutoFit/>
          </a:bodyPr>
          <a:lstStyle/>
          <a:p>
            <a:pPr>
              <a:spcBef>
                <a:spcPct val="50000"/>
              </a:spcBef>
            </a:pPr>
            <a:r>
              <a:rPr lang="en-US" sz="2000"/>
              <a:t>Bat </a:t>
            </a:r>
            <a:r>
              <a:rPr lang="en-US" sz="2000">
                <a:effectLst>
                  <a:outerShdw blurRad="38100" dist="38100" dir="2700000" algn="tl">
                    <a:srgbClr val="C0C0C0"/>
                  </a:outerShdw>
                </a:effectLst>
              </a:rPr>
              <a:t> </a:t>
            </a:r>
            <a:endParaRPr lang="en-US" sz="2400" b="0">
              <a:effectLst>
                <a:outerShdw blurRad="38100" dist="38100" dir="2700000" algn="tl">
                  <a:srgbClr val="C0C0C0"/>
                </a:outerShdw>
              </a:effectLst>
            </a:endParaRPr>
          </a:p>
        </p:txBody>
      </p:sp>
      <p:sp>
        <p:nvSpPr>
          <p:cNvPr id="1305606" name="Text Box 6"/>
          <p:cNvSpPr txBox="1">
            <a:spLocks noChangeArrowheads="1"/>
          </p:cNvSpPr>
          <p:nvPr/>
        </p:nvSpPr>
        <p:spPr bwMode="auto">
          <a:xfrm>
            <a:off x="1738313" y="5549900"/>
            <a:ext cx="1176337" cy="396875"/>
          </a:xfrm>
          <a:prstGeom prst="rect">
            <a:avLst/>
          </a:prstGeom>
          <a:noFill/>
          <a:ln w="9525">
            <a:noFill/>
            <a:miter lim="800000"/>
            <a:headEnd/>
            <a:tailEnd/>
          </a:ln>
          <a:effectLst/>
        </p:spPr>
        <p:txBody>
          <a:bodyPr>
            <a:spAutoFit/>
          </a:bodyPr>
          <a:lstStyle/>
          <a:p>
            <a:pPr>
              <a:spcBef>
                <a:spcPct val="50000"/>
              </a:spcBef>
            </a:pPr>
            <a:r>
              <a:rPr lang="en-US" sz="2000"/>
              <a:t>Horse </a:t>
            </a:r>
            <a:endParaRPr lang="en-US" sz="2400" b="0"/>
          </a:p>
        </p:txBody>
      </p:sp>
      <p:pic>
        <p:nvPicPr>
          <p:cNvPr id="1305618" name="Picture 18" descr="p827 seal"/>
          <p:cNvPicPr preferRelativeResize="0">
            <a:picLocks noChangeAspect="1" noChangeArrowheads="1"/>
          </p:cNvPicPr>
          <p:nvPr/>
        </p:nvPicPr>
        <p:blipFill>
          <a:blip r:embed="rId3" cstate="print"/>
          <a:srcRect/>
          <a:stretch>
            <a:fillRect/>
          </a:stretch>
        </p:blipFill>
        <p:spPr bwMode="auto">
          <a:xfrm>
            <a:off x="6956425" y="2270125"/>
            <a:ext cx="2490788" cy="3271838"/>
          </a:xfrm>
          <a:prstGeom prst="rect">
            <a:avLst/>
          </a:prstGeom>
          <a:noFill/>
        </p:spPr>
      </p:pic>
      <p:pic>
        <p:nvPicPr>
          <p:cNvPr id="1305619" name="Picture 19" descr="p826 horse"/>
          <p:cNvPicPr preferRelativeResize="0">
            <a:picLocks noChangeAspect="1" noChangeArrowheads="1"/>
          </p:cNvPicPr>
          <p:nvPr/>
        </p:nvPicPr>
        <p:blipFill>
          <a:blip r:embed="rId4" cstate="print"/>
          <a:srcRect/>
          <a:stretch>
            <a:fillRect/>
          </a:stretch>
        </p:blipFill>
        <p:spPr bwMode="auto">
          <a:xfrm>
            <a:off x="1770063" y="2251075"/>
            <a:ext cx="2093912" cy="3354388"/>
          </a:xfrm>
          <a:prstGeom prst="rect">
            <a:avLst/>
          </a:prstGeom>
          <a:noFill/>
        </p:spPr>
      </p:pic>
      <p:pic>
        <p:nvPicPr>
          <p:cNvPr id="1305620" name="Picture 20" descr="p826 monkey"/>
          <p:cNvPicPr preferRelativeResize="0">
            <a:picLocks noChangeAspect="1" noChangeArrowheads="1"/>
          </p:cNvPicPr>
          <p:nvPr/>
        </p:nvPicPr>
        <p:blipFill>
          <a:blip r:embed="rId5" cstate="print"/>
          <a:srcRect/>
          <a:stretch>
            <a:fillRect/>
          </a:stretch>
        </p:blipFill>
        <p:spPr bwMode="auto">
          <a:xfrm>
            <a:off x="188913" y="2454275"/>
            <a:ext cx="1773237" cy="3241675"/>
          </a:xfrm>
          <a:prstGeom prst="rect">
            <a:avLst/>
          </a:prstGeom>
          <a:noFill/>
        </p:spPr>
      </p:pic>
      <p:pic>
        <p:nvPicPr>
          <p:cNvPr id="1305621" name="Picture 21" descr="p827 bat"/>
          <p:cNvPicPr preferRelativeResize="0">
            <a:picLocks noChangeAspect="1" noChangeArrowheads="1"/>
          </p:cNvPicPr>
          <p:nvPr/>
        </p:nvPicPr>
        <p:blipFill>
          <a:blip r:embed="rId6" cstate="print"/>
          <a:srcRect/>
          <a:stretch>
            <a:fillRect/>
          </a:stretch>
        </p:blipFill>
        <p:spPr bwMode="auto">
          <a:xfrm>
            <a:off x="5041900" y="2860675"/>
            <a:ext cx="1784350" cy="2501900"/>
          </a:xfrm>
          <a:prstGeom prst="rect">
            <a:avLst/>
          </a:prstGeom>
          <a:noFill/>
        </p:spPr>
      </p:pic>
      <p:pic>
        <p:nvPicPr>
          <p:cNvPr id="1305622" name="Picture 22" descr="p827 mole"/>
          <p:cNvPicPr preferRelativeResize="0">
            <a:picLocks noChangeAspect="1" noChangeArrowheads="1"/>
          </p:cNvPicPr>
          <p:nvPr/>
        </p:nvPicPr>
        <p:blipFill>
          <a:blip r:embed="rId7" cstate="print"/>
          <a:srcRect/>
          <a:stretch>
            <a:fillRect/>
          </a:stretch>
        </p:blipFill>
        <p:spPr bwMode="auto">
          <a:xfrm>
            <a:off x="3105150" y="2844800"/>
            <a:ext cx="1952625" cy="2738438"/>
          </a:xfrm>
          <a:prstGeom prst="rect">
            <a:avLst/>
          </a:prstGeom>
          <a:noFill/>
        </p:spPr>
      </p:pic>
      <p:sp>
        <p:nvSpPr>
          <p:cNvPr id="1305623" name="Text Box 23"/>
          <p:cNvSpPr txBox="1">
            <a:spLocks noChangeArrowheads="1"/>
          </p:cNvSpPr>
          <p:nvPr/>
        </p:nvSpPr>
        <p:spPr bwMode="auto">
          <a:xfrm>
            <a:off x="903288" y="787400"/>
            <a:ext cx="7326312" cy="1917700"/>
          </a:xfrm>
          <a:prstGeom prst="rect">
            <a:avLst/>
          </a:prstGeom>
          <a:noFill/>
          <a:ln w="19050">
            <a:noFill/>
            <a:miter lim="800000"/>
            <a:headEnd/>
            <a:tailEnd/>
          </a:ln>
          <a:effectLst/>
        </p:spPr>
        <p:txBody>
          <a:bodyPr>
            <a:spAutoFit/>
          </a:bodyPr>
          <a:lstStyle/>
          <a:p>
            <a:pPr>
              <a:spcBef>
                <a:spcPct val="50000"/>
              </a:spcBef>
            </a:pPr>
            <a:r>
              <a:rPr lang="en-US" sz="2400" b="0"/>
              <a:t>The limbs and digits (fingers and toes) of many mammals are adapted to their particular way of life. Note the variety of lengths and shapes of the limb bones. Homologous bones are the same color in all the drawings.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19938" name="Rectangle 2"/>
          <p:cNvSpPr>
            <a:spLocks noGrp="1" noChangeArrowheads="1"/>
          </p:cNvSpPr>
          <p:nvPr>
            <p:ph type="title"/>
          </p:nvPr>
        </p:nvSpPr>
        <p:spPr/>
        <p:txBody>
          <a:bodyPr/>
          <a:lstStyle/>
          <a:p>
            <a:r>
              <a:rPr lang="en-US"/>
              <a:t>Form and Function in </a:t>
            </a:r>
            <a:br>
              <a:rPr lang="en-US"/>
            </a:br>
            <a:r>
              <a:rPr lang="en-US"/>
              <a:t>Mammals</a:t>
            </a:r>
          </a:p>
        </p:txBody>
      </p:sp>
      <p:sp>
        <p:nvSpPr>
          <p:cNvPr id="1319939" name="Rectangle 3"/>
          <p:cNvSpPr>
            <a:spLocks noGrp="1" noChangeArrowheads="1"/>
          </p:cNvSpPr>
          <p:nvPr>
            <p:ph type="body" idx="1"/>
          </p:nvPr>
        </p:nvSpPr>
        <p:spPr>
          <a:noFill/>
        </p:spPr>
        <p:txBody>
          <a:bodyPr/>
          <a:lstStyle/>
          <a:p>
            <a:pPr lvl="1"/>
            <a:r>
              <a:rPr lang="en-US"/>
              <a:t>Reproduction</a:t>
            </a:r>
          </a:p>
          <a:p>
            <a:pPr lvl="2"/>
            <a:r>
              <a:rPr lang="en-US"/>
              <a:t>Mammals reproduce by internal fertilization.</a:t>
            </a:r>
          </a:p>
          <a:p>
            <a:pPr lvl="2"/>
            <a:r>
              <a:rPr lang="en-US"/>
              <a:t>The male deposits sperm inside the reproductive tract of the female, where fertilization occurs. </a:t>
            </a:r>
          </a:p>
          <a:p>
            <a:pPr lvl="2"/>
            <a:r>
              <a:rPr lang="en-US"/>
              <a:t>All newborn mammals feed on their mother’s milk.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993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r>
              <a:rPr lang="en-US"/>
              <a:t>Copyright Pearson Prentice Hall</a:t>
            </a:r>
          </a:p>
        </p:txBody>
      </p:sp>
      <p:sp>
        <p:nvSpPr>
          <p:cNvPr id="1321989" name="Rectangle 5"/>
          <p:cNvSpPr>
            <a:spLocks noGrp="1" noChangeArrowheads="1"/>
          </p:cNvSpPr>
          <p:nvPr>
            <p:ph type="body" idx="4294967295"/>
          </p:nvPr>
        </p:nvSpPr>
        <p:spPr>
          <a:xfrm>
            <a:off x="501650" y="1095375"/>
            <a:ext cx="8642350" cy="4848225"/>
          </a:xfrm>
        </p:spPr>
        <p:txBody>
          <a:bodyPr/>
          <a:lstStyle/>
          <a:p>
            <a:r>
              <a:rPr lang="en-US"/>
              <a:t>Young mammals need care from one or both parents when they are born and for a long time afterward. </a:t>
            </a:r>
          </a:p>
          <a:p>
            <a:r>
              <a:rPr lang="en-US"/>
              <a:t>Parental care ensures that young will survive and reproduce. </a:t>
            </a:r>
          </a:p>
          <a:p>
            <a:r>
              <a:rPr lang="en-US"/>
              <a:t>The duration and intensity of parental care varies among different species.</a:t>
            </a:r>
          </a:p>
        </p:txBody>
      </p:sp>
      <p:sp>
        <p:nvSpPr>
          <p:cNvPr id="1321990" name="Rectangle 6"/>
          <p:cNvSpPr>
            <a:spLocks noChangeArrowheads="1"/>
          </p:cNvSpPr>
          <p:nvPr/>
        </p:nvSpPr>
        <p:spPr bwMode="auto">
          <a:xfrm>
            <a:off x="5849938" y="0"/>
            <a:ext cx="4076700" cy="457200"/>
          </a:xfrm>
          <a:prstGeom prst="rect">
            <a:avLst/>
          </a:prstGeom>
          <a:noFill/>
          <a:ln w="9525">
            <a:noFill/>
            <a:miter lim="800000"/>
            <a:headEnd/>
            <a:tailEnd/>
          </a:ln>
        </p:spPr>
        <p:txBody>
          <a:bodyPr/>
          <a:lstStyle/>
          <a:p>
            <a:r>
              <a:rPr lang="en-US">
                <a:solidFill>
                  <a:srgbClr val="000080"/>
                </a:solidFill>
                <a:ea typeface="ＭＳ Ｐゴシック" pitchFamily="1" charset="-128"/>
              </a:rPr>
              <a:t>Form and Function in </a:t>
            </a:r>
            <a:br>
              <a:rPr lang="en-US">
                <a:solidFill>
                  <a:srgbClr val="000080"/>
                </a:solidFill>
                <a:ea typeface="ＭＳ Ｐゴシック" pitchFamily="1" charset="-128"/>
              </a:rPr>
            </a:br>
            <a:r>
              <a:rPr lang="en-US">
                <a:solidFill>
                  <a:srgbClr val="000080"/>
                </a:solidFill>
                <a:ea typeface="ＭＳ Ｐゴシック" pitchFamily="1" charset="-128"/>
              </a:rPr>
              <a:t>Mammals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198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2198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24038" name="Rectangle 6"/>
          <p:cNvSpPr>
            <a:spLocks noGrp="1" noChangeArrowheads="1"/>
          </p:cNvSpPr>
          <p:nvPr>
            <p:ph type="title"/>
          </p:nvPr>
        </p:nvSpPr>
        <p:spPr/>
        <p:txBody>
          <a:bodyPr/>
          <a:lstStyle/>
          <a:p>
            <a:r>
              <a:rPr lang="en-US"/>
              <a:t>Form and Function in </a:t>
            </a:r>
            <a:br>
              <a:rPr lang="en-US"/>
            </a:br>
            <a:r>
              <a:rPr lang="en-US"/>
              <a:t>Mammals</a:t>
            </a:r>
          </a:p>
        </p:txBody>
      </p:sp>
      <p:sp>
        <p:nvSpPr>
          <p:cNvPr id="1324039" name="Rectangle 7"/>
          <p:cNvSpPr>
            <a:spLocks noGrp="1" noChangeArrowheads="1"/>
          </p:cNvSpPr>
          <p:nvPr>
            <p:ph type="body" idx="1"/>
          </p:nvPr>
        </p:nvSpPr>
        <p:spPr/>
        <p:txBody>
          <a:bodyPr/>
          <a:lstStyle/>
          <a:p>
            <a:r>
              <a:rPr lang="en-US"/>
              <a:t>Some mammal species, such as lions, live in groups in which the young may be cared for by adults other than the parents.</a:t>
            </a:r>
          </a:p>
          <a:p>
            <a:r>
              <a:rPr lang="en-US"/>
              <a:t>Group living provides young mammals with complex social interaction among adults and juveniles.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40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29154" name="Rectangle 2"/>
          <p:cNvSpPr>
            <a:spLocks noGrp="1" noChangeArrowheads="1"/>
          </p:cNvSpPr>
          <p:nvPr>
            <p:ph type="title"/>
          </p:nvPr>
        </p:nvSpPr>
        <p:spPr>
          <a:xfrm>
            <a:off x="14288" y="165100"/>
            <a:ext cx="1069975" cy="427038"/>
          </a:xfrm>
        </p:spPr>
        <p:txBody>
          <a:bodyPr/>
          <a:lstStyle/>
          <a:p>
            <a:r>
              <a:rPr lang="en-US"/>
              <a:t>32-1</a:t>
            </a:r>
          </a:p>
        </p:txBody>
      </p:sp>
      <p:sp>
        <p:nvSpPr>
          <p:cNvPr id="1329155" name="Rectangle 3"/>
          <p:cNvSpPr>
            <a:spLocks noGrp="1" noChangeArrowheads="1"/>
          </p:cNvSpPr>
          <p:nvPr>
            <p:ph type="body" idx="1"/>
          </p:nvPr>
        </p:nvSpPr>
        <p:spPr/>
        <p:txBody>
          <a:bodyPr/>
          <a:lstStyle/>
          <a:p>
            <a:pPr lvl="2"/>
            <a:endParaRPr lang="en-US"/>
          </a:p>
          <a:p>
            <a:endParaRPr lang="en-US"/>
          </a:p>
        </p:txBody>
      </p:sp>
      <p:sp>
        <p:nvSpPr>
          <p:cNvPr id="1329156" name="Rectangle 4">
            <a:hlinkClick r:id="rId3"/>
          </p:cNvPr>
          <p:cNvSpPr>
            <a:spLocks noChangeArrowheads="1"/>
          </p:cNvSpPr>
          <p:nvPr/>
        </p:nvSpPr>
        <p:spPr bwMode="auto">
          <a:xfrm>
            <a:off x="5289550" y="2709863"/>
            <a:ext cx="2673350" cy="1098550"/>
          </a:xfrm>
          <a:prstGeom prst="rect">
            <a:avLst/>
          </a:prstGeom>
          <a:noFill/>
          <a:ln w="19050">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45551" name="Rectangle 15"/>
          <p:cNvSpPr>
            <a:spLocks noGrp="1" noChangeArrowheads="1"/>
          </p:cNvSpPr>
          <p:nvPr>
            <p:ph type="title"/>
          </p:nvPr>
        </p:nvSpPr>
        <p:spPr/>
        <p:txBody>
          <a:bodyPr/>
          <a:lstStyle/>
          <a:p>
            <a:r>
              <a:rPr lang="en-US"/>
              <a:t>32-1</a:t>
            </a:r>
          </a:p>
        </p:txBody>
      </p:sp>
      <p:sp>
        <p:nvSpPr>
          <p:cNvPr id="1345552" name="Rectangle 16"/>
          <p:cNvSpPr>
            <a:spLocks noGrp="1" noChangeArrowheads="1"/>
          </p:cNvSpPr>
          <p:nvPr>
            <p:ph type="body" idx="1"/>
          </p:nvPr>
        </p:nvSpPr>
        <p:spPr/>
        <p:txBody>
          <a:bodyPr/>
          <a:lstStyle/>
          <a:p>
            <a:pPr lvl="1"/>
            <a:r>
              <a:rPr lang="en-US"/>
              <a:t>One characteristic commonly used to determine whether fossils are mammals is </a:t>
            </a:r>
          </a:p>
          <a:p>
            <a:pPr lvl="2"/>
            <a:r>
              <a:rPr lang="en-US"/>
              <a:t>subcutaneous fat.	</a:t>
            </a:r>
          </a:p>
          <a:p>
            <a:pPr lvl="2"/>
            <a:r>
              <a:rPr lang="en-US"/>
              <a:t>mammary glands.	</a:t>
            </a:r>
          </a:p>
          <a:p>
            <a:pPr lvl="2"/>
            <a:r>
              <a:rPr lang="en-US"/>
              <a:t>a jaw joint that allows movement from side to side.	</a:t>
            </a:r>
          </a:p>
          <a:p>
            <a:pPr lvl="2"/>
            <a:r>
              <a:rPr lang="en-US"/>
              <a:t>hair or fur.</a:t>
            </a:r>
          </a:p>
        </p:txBody>
      </p:sp>
      <p:sp>
        <p:nvSpPr>
          <p:cNvPr id="1345540" name="Rectangle 4"/>
          <p:cNvSpPr>
            <a:spLocks noChangeArrowheads="1"/>
          </p:cNvSpPr>
          <p:nvPr/>
        </p:nvSpPr>
        <p:spPr bwMode="auto">
          <a:xfrm>
            <a:off x="949325" y="3514725"/>
            <a:ext cx="7731125" cy="92710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45541"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345542" name="Picture 6" descr="A"/>
          <p:cNvPicPr>
            <a:picLocks noChangeAspect="1" noChangeArrowheads="1"/>
          </p:cNvPicPr>
          <p:nvPr/>
        </p:nvPicPr>
        <p:blipFill>
          <a:blip r:embed="rId4" cstate="print"/>
          <a:srcRect/>
          <a:stretch>
            <a:fillRect/>
          </a:stretch>
        </p:blipFill>
        <p:spPr bwMode="auto">
          <a:xfrm>
            <a:off x="304800" y="3482975"/>
            <a:ext cx="582613"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55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455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554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49645" name="Rectangle 13"/>
          <p:cNvSpPr>
            <a:spLocks noGrp="1" noChangeArrowheads="1"/>
          </p:cNvSpPr>
          <p:nvPr>
            <p:ph type="title"/>
          </p:nvPr>
        </p:nvSpPr>
        <p:spPr>
          <a:xfrm>
            <a:off x="14288" y="165100"/>
            <a:ext cx="1069975" cy="427038"/>
          </a:xfrm>
        </p:spPr>
        <p:txBody>
          <a:bodyPr/>
          <a:lstStyle/>
          <a:p>
            <a:r>
              <a:rPr lang="en-US"/>
              <a:t>32-1</a:t>
            </a:r>
          </a:p>
        </p:txBody>
      </p:sp>
      <p:sp>
        <p:nvSpPr>
          <p:cNvPr id="1349646" name="Rectangle 14"/>
          <p:cNvSpPr>
            <a:spLocks noGrp="1" noChangeArrowheads="1"/>
          </p:cNvSpPr>
          <p:nvPr>
            <p:ph type="body" idx="1"/>
          </p:nvPr>
        </p:nvSpPr>
        <p:spPr/>
        <p:txBody>
          <a:bodyPr/>
          <a:lstStyle/>
          <a:p>
            <a:pPr lvl="1"/>
            <a:r>
              <a:rPr lang="en-US"/>
              <a:t>How many chambers do mammalian hearts have?</a:t>
            </a:r>
          </a:p>
          <a:p>
            <a:pPr lvl="2"/>
            <a:r>
              <a:rPr lang="en-US"/>
              <a:t>2	</a:t>
            </a:r>
          </a:p>
          <a:p>
            <a:pPr lvl="2"/>
            <a:r>
              <a:rPr lang="en-US"/>
              <a:t>3	</a:t>
            </a:r>
          </a:p>
          <a:p>
            <a:pPr lvl="2"/>
            <a:r>
              <a:rPr lang="en-US"/>
              <a:t>4	</a:t>
            </a:r>
          </a:p>
          <a:p>
            <a:pPr lvl="2"/>
            <a:r>
              <a:rPr lang="en-US"/>
              <a:t>6</a:t>
            </a:r>
          </a:p>
        </p:txBody>
      </p:sp>
      <p:sp>
        <p:nvSpPr>
          <p:cNvPr id="1349636" name="Rectangle 4"/>
          <p:cNvSpPr>
            <a:spLocks noChangeArrowheads="1"/>
          </p:cNvSpPr>
          <p:nvPr/>
        </p:nvSpPr>
        <p:spPr bwMode="auto">
          <a:xfrm>
            <a:off x="949325" y="348615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49638" name="Picture 6" descr="A"/>
          <p:cNvPicPr>
            <a:picLocks noChangeAspect="1" noChangeArrowheads="1"/>
          </p:cNvPicPr>
          <p:nvPr/>
        </p:nvPicPr>
        <p:blipFill>
          <a:blip r:embed="rId3" cstate="print"/>
          <a:srcRect/>
          <a:stretch>
            <a:fillRect/>
          </a:stretch>
        </p:blipFill>
        <p:spPr bwMode="auto">
          <a:xfrm>
            <a:off x="304800" y="3454400"/>
            <a:ext cx="582613" cy="519113"/>
          </a:xfrm>
          <a:prstGeom prst="rect">
            <a:avLst/>
          </a:prstGeom>
          <a:noFill/>
        </p:spPr>
      </p:pic>
      <p:pic>
        <p:nvPicPr>
          <p:cNvPr id="1349639" name="Picture 7"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96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496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963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51693" name="Rectangle 13"/>
          <p:cNvSpPr>
            <a:spLocks noGrp="1" noChangeArrowheads="1"/>
          </p:cNvSpPr>
          <p:nvPr>
            <p:ph type="title"/>
          </p:nvPr>
        </p:nvSpPr>
        <p:spPr>
          <a:xfrm>
            <a:off x="14288" y="165100"/>
            <a:ext cx="1069975" cy="427038"/>
          </a:xfrm>
        </p:spPr>
        <p:txBody>
          <a:bodyPr/>
          <a:lstStyle/>
          <a:p>
            <a:r>
              <a:rPr lang="en-US"/>
              <a:t>32-1</a:t>
            </a:r>
          </a:p>
        </p:txBody>
      </p:sp>
      <p:sp>
        <p:nvSpPr>
          <p:cNvPr id="1351694" name="Rectangle 14"/>
          <p:cNvSpPr>
            <a:spLocks noGrp="1" noChangeArrowheads="1"/>
          </p:cNvSpPr>
          <p:nvPr>
            <p:ph type="body" idx="1"/>
          </p:nvPr>
        </p:nvSpPr>
        <p:spPr/>
        <p:txBody>
          <a:bodyPr/>
          <a:lstStyle/>
          <a:p>
            <a:pPr lvl="1"/>
            <a:r>
              <a:rPr lang="en-US"/>
              <a:t>Mammals are called endotherms because they</a:t>
            </a:r>
          </a:p>
          <a:p>
            <a:pPr lvl="2"/>
            <a:r>
              <a:rPr lang="en-US"/>
              <a:t>produce milk to nourish their young.	</a:t>
            </a:r>
          </a:p>
          <a:p>
            <a:pPr lvl="2"/>
            <a:r>
              <a:rPr lang="en-US"/>
              <a:t>have well-developed sense organs.	</a:t>
            </a:r>
          </a:p>
          <a:p>
            <a:pPr lvl="2"/>
            <a:r>
              <a:rPr lang="en-US"/>
              <a:t>have powerful jaws and specialized teeth.	</a:t>
            </a:r>
          </a:p>
          <a:p>
            <a:pPr lvl="2"/>
            <a:r>
              <a:rPr lang="en-US"/>
              <a:t>generate their body heat internally.</a:t>
            </a:r>
          </a:p>
        </p:txBody>
      </p:sp>
      <p:sp>
        <p:nvSpPr>
          <p:cNvPr id="1351684" name="Rectangle 4"/>
          <p:cNvSpPr>
            <a:spLocks noChangeArrowheads="1"/>
          </p:cNvSpPr>
          <p:nvPr/>
        </p:nvSpPr>
        <p:spPr bwMode="auto">
          <a:xfrm>
            <a:off x="949325" y="3729038"/>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51686" name="Picture 6" descr="A"/>
          <p:cNvPicPr>
            <a:picLocks noChangeAspect="1" noChangeArrowheads="1"/>
          </p:cNvPicPr>
          <p:nvPr/>
        </p:nvPicPr>
        <p:blipFill>
          <a:blip r:embed="rId3" cstate="print"/>
          <a:srcRect/>
          <a:stretch>
            <a:fillRect/>
          </a:stretch>
        </p:blipFill>
        <p:spPr bwMode="auto">
          <a:xfrm>
            <a:off x="304800" y="3697288"/>
            <a:ext cx="582613" cy="519112"/>
          </a:xfrm>
          <a:prstGeom prst="rect">
            <a:avLst/>
          </a:prstGeom>
          <a:noFill/>
        </p:spPr>
      </p:pic>
      <p:pic>
        <p:nvPicPr>
          <p:cNvPr id="1351688" name="Picture 8"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16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16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68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53739" name="Rectangle 11"/>
          <p:cNvSpPr>
            <a:spLocks noGrp="1" noChangeArrowheads="1"/>
          </p:cNvSpPr>
          <p:nvPr>
            <p:ph type="title"/>
          </p:nvPr>
        </p:nvSpPr>
        <p:spPr>
          <a:xfrm>
            <a:off x="14288" y="165100"/>
            <a:ext cx="1069975" cy="427038"/>
          </a:xfrm>
        </p:spPr>
        <p:txBody>
          <a:bodyPr/>
          <a:lstStyle/>
          <a:p>
            <a:r>
              <a:rPr lang="en-US"/>
              <a:t>32-1</a:t>
            </a:r>
          </a:p>
        </p:txBody>
      </p:sp>
      <p:sp>
        <p:nvSpPr>
          <p:cNvPr id="1353740" name="Rectangle 12"/>
          <p:cNvSpPr>
            <a:spLocks noGrp="1" noChangeArrowheads="1"/>
          </p:cNvSpPr>
          <p:nvPr>
            <p:ph type="body" idx="1"/>
          </p:nvPr>
        </p:nvSpPr>
        <p:spPr/>
        <p:txBody>
          <a:bodyPr/>
          <a:lstStyle/>
          <a:p>
            <a:pPr lvl="1"/>
            <a:r>
              <a:rPr lang="en-US"/>
              <a:t>The first true mammals appeared in the fossil record</a:t>
            </a:r>
          </a:p>
          <a:p>
            <a:pPr lvl="2"/>
            <a:r>
              <a:rPr lang="en-US"/>
              <a:t>soon after the extinction of the dinosaurs.	</a:t>
            </a:r>
          </a:p>
          <a:p>
            <a:pPr lvl="2"/>
            <a:r>
              <a:rPr lang="en-US"/>
              <a:t>about the same time as the first reptiles.	</a:t>
            </a:r>
          </a:p>
          <a:p>
            <a:pPr lvl="2"/>
            <a:r>
              <a:rPr lang="en-US"/>
              <a:t>during the Triassic when dinosaurs were the dominant land animals.	</a:t>
            </a:r>
          </a:p>
          <a:p>
            <a:pPr lvl="2"/>
            <a:r>
              <a:rPr lang="en-US"/>
              <a:t>long after the extinction of the dinosaurs.</a:t>
            </a:r>
          </a:p>
        </p:txBody>
      </p:sp>
      <p:sp>
        <p:nvSpPr>
          <p:cNvPr id="1353732" name="Rectangle 4"/>
          <p:cNvSpPr>
            <a:spLocks noChangeArrowheads="1"/>
          </p:cNvSpPr>
          <p:nvPr/>
        </p:nvSpPr>
        <p:spPr bwMode="auto">
          <a:xfrm>
            <a:off x="949325" y="3486150"/>
            <a:ext cx="7731125" cy="842963"/>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53734" name="Picture 6" descr="A"/>
          <p:cNvPicPr>
            <a:picLocks noChangeAspect="1" noChangeArrowheads="1"/>
          </p:cNvPicPr>
          <p:nvPr/>
        </p:nvPicPr>
        <p:blipFill>
          <a:blip r:embed="rId3" cstate="print"/>
          <a:srcRect/>
          <a:stretch>
            <a:fillRect/>
          </a:stretch>
        </p:blipFill>
        <p:spPr bwMode="auto">
          <a:xfrm>
            <a:off x="304800" y="3454400"/>
            <a:ext cx="582613" cy="519113"/>
          </a:xfrm>
          <a:prstGeom prst="rect">
            <a:avLst/>
          </a:prstGeom>
          <a:noFill/>
        </p:spPr>
      </p:pic>
      <p:pic>
        <p:nvPicPr>
          <p:cNvPr id="1353737" name="Picture 9" descr="4"/>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37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37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37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29826" name="Rectangle 2"/>
          <p:cNvSpPr>
            <a:spLocks noGrp="1" noChangeArrowheads="1"/>
          </p:cNvSpPr>
          <p:nvPr>
            <p:ph type="title"/>
          </p:nvPr>
        </p:nvSpPr>
        <p:spPr>
          <a:xfrm>
            <a:off x="5849938" y="0"/>
            <a:ext cx="3076575" cy="457200"/>
          </a:xfrm>
          <a:noFill/>
          <a:ln/>
        </p:spPr>
        <p:txBody>
          <a:bodyPr/>
          <a:lstStyle/>
          <a:p>
            <a:r>
              <a:rPr lang="en-US"/>
              <a:t>Mammals</a:t>
            </a:r>
          </a:p>
        </p:txBody>
      </p:sp>
      <p:sp>
        <p:nvSpPr>
          <p:cNvPr id="1229827" name="Rectangle 3"/>
          <p:cNvSpPr>
            <a:spLocks noGrp="1" noChangeArrowheads="1"/>
          </p:cNvSpPr>
          <p:nvPr>
            <p:ph type="body" idx="1"/>
          </p:nvPr>
        </p:nvSpPr>
        <p:spPr>
          <a:xfrm>
            <a:off x="273050" y="409575"/>
            <a:ext cx="8507413" cy="5751513"/>
          </a:xfrm>
        </p:spPr>
        <p:txBody>
          <a:bodyPr/>
          <a:lstStyle/>
          <a:p>
            <a:endParaRPr lang="en-US"/>
          </a:p>
          <a:p>
            <a:pPr lvl="1"/>
            <a:r>
              <a:rPr lang="en-US"/>
              <a:t>In addition to having hair and the ability to nourish their young with milk, all mammals</a:t>
            </a:r>
          </a:p>
          <a:p>
            <a:pPr lvl="2"/>
            <a:r>
              <a:rPr lang="en-US" b="1"/>
              <a:t>breathe air.</a:t>
            </a:r>
          </a:p>
          <a:p>
            <a:pPr lvl="2"/>
            <a:r>
              <a:rPr lang="en-US" b="1"/>
              <a:t>have four-chambered hearts.</a:t>
            </a:r>
          </a:p>
          <a:p>
            <a:pPr lvl="2"/>
            <a:r>
              <a:rPr lang="en-US" b="1"/>
              <a:t>are endotherms that generate their body heat internally.</a:t>
            </a:r>
            <a:endParaRPr lang="en-US"/>
          </a:p>
        </p:txBody>
      </p:sp>
      <p:sp>
        <p:nvSpPr>
          <p:cNvPr id="1229829" name="Rectangle 5"/>
          <p:cNvSpPr>
            <a:spLocks noChangeArrowheads="1"/>
          </p:cNvSpPr>
          <p:nvPr/>
        </p:nvSpPr>
        <p:spPr bwMode="auto">
          <a:xfrm>
            <a:off x="522288" y="2293938"/>
            <a:ext cx="871537" cy="711200"/>
          </a:xfrm>
          <a:prstGeom prst="rect">
            <a:avLst/>
          </a:prstGeom>
          <a:solidFill>
            <a:schemeClr val="bg1"/>
          </a:solidFill>
          <a:ln w="9525">
            <a:noFill/>
            <a:miter lim="800000"/>
            <a:headEnd/>
            <a:tailEnd/>
          </a:ln>
          <a:effectLst/>
        </p:spPr>
        <p:txBody>
          <a:bodyPr wrap="none" anchor="ctr"/>
          <a:lstStyle/>
          <a:p>
            <a:endParaRPr lang="en-US"/>
          </a:p>
        </p:txBody>
      </p:sp>
      <p:pic>
        <p:nvPicPr>
          <p:cNvPr id="1229830" name="Picture 6" descr="key"/>
          <p:cNvPicPr>
            <a:picLocks noChangeAspect="1" noChangeArrowheads="1"/>
          </p:cNvPicPr>
          <p:nvPr/>
        </p:nvPicPr>
        <p:blipFill>
          <a:blip r:embed="rId3" cstate="print"/>
          <a:srcRect/>
          <a:stretch>
            <a:fillRect/>
          </a:stretch>
        </p:blipFill>
        <p:spPr bwMode="auto">
          <a:xfrm>
            <a:off x="622300" y="1757363"/>
            <a:ext cx="673100" cy="43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8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82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8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55787" name="Rectangle 11"/>
          <p:cNvSpPr>
            <a:spLocks noGrp="1" noChangeArrowheads="1"/>
          </p:cNvSpPr>
          <p:nvPr>
            <p:ph type="title"/>
          </p:nvPr>
        </p:nvSpPr>
        <p:spPr>
          <a:xfrm>
            <a:off x="14288" y="165100"/>
            <a:ext cx="1069975" cy="427038"/>
          </a:xfrm>
        </p:spPr>
        <p:txBody>
          <a:bodyPr/>
          <a:lstStyle/>
          <a:p>
            <a:r>
              <a:rPr lang="en-US"/>
              <a:t>32-1</a:t>
            </a:r>
          </a:p>
        </p:txBody>
      </p:sp>
      <p:sp>
        <p:nvSpPr>
          <p:cNvPr id="1355788" name="Rectangle 12"/>
          <p:cNvSpPr>
            <a:spLocks noGrp="1" noChangeArrowheads="1"/>
          </p:cNvSpPr>
          <p:nvPr>
            <p:ph type="body" idx="1"/>
          </p:nvPr>
        </p:nvSpPr>
        <p:spPr/>
        <p:txBody>
          <a:bodyPr/>
          <a:lstStyle/>
          <a:p>
            <a:pPr lvl="1"/>
            <a:r>
              <a:rPr lang="en-US"/>
              <a:t>The duration of parental care in mammals</a:t>
            </a:r>
          </a:p>
          <a:p>
            <a:pPr lvl="2"/>
            <a:r>
              <a:rPr lang="en-US"/>
              <a:t>varies among different species.	</a:t>
            </a:r>
          </a:p>
          <a:p>
            <a:pPr lvl="2"/>
            <a:r>
              <a:rPr lang="en-US"/>
              <a:t>is one to four weeks.	</a:t>
            </a:r>
          </a:p>
          <a:p>
            <a:pPr lvl="2"/>
            <a:r>
              <a:rPr lang="en-US"/>
              <a:t>is six months to a year.	</a:t>
            </a:r>
          </a:p>
          <a:p>
            <a:pPr lvl="2"/>
            <a:r>
              <a:rPr lang="en-US"/>
              <a:t>is intermediate compared to reptiles.</a:t>
            </a:r>
          </a:p>
        </p:txBody>
      </p:sp>
      <p:sp>
        <p:nvSpPr>
          <p:cNvPr id="1355780" name="Rectangle 4"/>
          <p:cNvSpPr>
            <a:spLocks noChangeArrowheads="1"/>
          </p:cNvSpPr>
          <p:nvPr/>
        </p:nvSpPr>
        <p:spPr bwMode="auto">
          <a:xfrm>
            <a:off x="949325" y="1785938"/>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55782" name="Picture 6" descr="A"/>
          <p:cNvPicPr>
            <a:picLocks noChangeAspect="1" noChangeArrowheads="1"/>
          </p:cNvPicPr>
          <p:nvPr/>
        </p:nvPicPr>
        <p:blipFill>
          <a:blip r:embed="rId3" cstate="print"/>
          <a:srcRect/>
          <a:stretch>
            <a:fillRect/>
          </a:stretch>
        </p:blipFill>
        <p:spPr bwMode="auto">
          <a:xfrm>
            <a:off x="304800" y="1754188"/>
            <a:ext cx="582613" cy="519112"/>
          </a:xfrm>
          <a:prstGeom prst="rect">
            <a:avLst/>
          </a:prstGeom>
          <a:noFill/>
        </p:spPr>
      </p:pic>
      <p:pic>
        <p:nvPicPr>
          <p:cNvPr id="1355786" name="Picture 10"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57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5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578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1874" name="Rectangle 1026"/>
          <p:cNvSpPr>
            <a:spLocks noGrp="1" noChangeArrowheads="1"/>
          </p:cNvSpPr>
          <p:nvPr>
            <p:ph type="title"/>
          </p:nvPr>
        </p:nvSpPr>
        <p:spPr/>
        <p:txBody>
          <a:bodyPr/>
          <a:lstStyle/>
          <a:p>
            <a:r>
              <a:rPr lang="en-US"/>
              <a:t>Evolution of Mammals</a:t>
            </a:r>
          </a:p>
        </p:txBody>
      </p:sp>
      <p:sp>
        <p:nvSpPr>
          <p:cNvPr id="1231875" name="Rectangle 1027"/>
          <p:cNvSpPr>
            <a:spLocks noGrp="1" noChangeArrowheads="1"/>
          </p:cNvSpPr>
          <p:nvPr>
            <p:ph type="body" idx="1"/>
          </p:nvPr>
        </p:nvSpPr>
        <p:spPr>
          <a:noFill/>
        </p:spPr>
        <p:txBody>
          <a:bodyPr/>
          <a:lstStyle/>
          <a:p>
            <a:endParaRPr lang="en-US"/>
          </a:p>
          <a:p>
            <a:pPr lvl="1"/>
            <a:r>
              <a:rPr lang="en-US"/>
              <a:t>When did mammals evolve?</a:t>
            </a:r>
          </a:p>
          <a:p>
            <a:pPr lvl="1"/>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51561" name="Rectangle 9"/>
          <p:cNvSpPr>
            <a:spLocks noGrp="1" noChangeArrowheads="1"/>
          </p:cNvSpPr>
          <p:nvPr>
            <p:ph type="title"/>
          </p:nvPr>
        </p:nvSpPr>
        <p:spPr/>
        <p:txBody>
          <a:bodyPr/>
          <a:lstStyle/>
          <a:p>
            <a:r>
              <a:rPr lang="en-US"/>
              <a:t>Evolution of Mammals</a:t>
            </a:r>
          </a:p>
        </p:txBody>
      </p:sp>
      <p:sp>
        <p:nvSpPr>
          <p:cNvPr id="151562" name="Rectangle 10"/>
          <p:cNvSpPr>
            <a:spLocks noGrp="1" noChangeArrowheads="1"/>
          </p:cNvSpPr>
          <p:nvPr>
            <p:ph type="body" idx="1"/>
          </p:nvPr>
        </p:nvSpPr>
        <p:spPr>
          <a:noFill/>
        </p:spPr>
        <p:txBody>
          <a:bodyPr/>
          <a:lstStyle/>
          <a:p>
            <a:r>
              <a:rPr lang="en-US"/>
              <a:t>Evolution of Mammals</a:t>
            </a:r>
          </a:p>
          <a:p>
            <a:pPr lvl="2"/>
            <a:r>
              <a:rPr lang="en-US"/>
              <a:t>Mammalian fossils are characterized by a lower jaw with a large, teeth-bearing bone connected directly to the skull by a joint, and distinctive features of the limbs and the backbone.</a:t>
            </a:r>
          </a:p>
          <a:p>
            <a:pPr lvl="1"/>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5975" name="Rectangle 7"/>
          <p:cNvSpPr>
            <a:spLocks noGrp="1" noChangeArrowheads="1"/>
          </p:cNvSpPr>
          <p:nvPr>
            <p:ph type="title"/>
          </p:nvPr>
        </p:nvSpPr>
        <p:spPr/>
        <p:txBody>
          <a:bodyPr/>
          <a:lstStyle/>
          <a:p>
            <a:r>
              <a:rPr lang="en-US"/>
              <a:t>Evolution of Mammals</a:t>
            </a:r>
          </a:p>
        </p:txBody>
      </p:sp>
      <p:sp>
        <p:nvSpPr>
          <p:cNvPr id="1235976" name="Rectangle 8"/>
          <p:cNvSpPr>
            <a:spLocks noGrp="1" noChangeArrowheads="1"/>
          </p:cNvSpPr>
          <p:nvPr>
            <p:ph type="body" idx="1"/>
          </p:nvPr>
        </p:nvSpPr>
        <p:spPr/>
        <p:txBody>
          <a:bodyPr/>
          <a:lstStyle/>
          <a:p>
            <a:r>
              <a:rPr lang="en-US"/>
              <a:t>Mammals are descended from ancient reptiles.</a:t>
            </a:r>
          </a:p>
          <a:p>
            <a:r>
              <a:rPr lang="en-US"/>
              <a:t>Ancestors of modern mammals diverged from ancient reptiles during the Carboniferous Period. </a:t>
            </a:r>
          </a:p>
          <a:p>
            <a:r>
              <a:rPr lang="en-US"/>
              <a:t>For millions of years, various mammal-like reptiles lived alongside other reptile groups.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597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38018" name="Rectangle 2"/>
          <p:cNvSpPr>
            <a:spLocks noGrp="1" noChangeArrowheads="1"/>
          </p:cNvSpPr>
          <p:nvPr>
            <p:ph type="title"/>
          </p:nvPr>
        </p:nvSpPr>
        <p:spPr>
          <a:noFill/>
          <a:ln/>
        </p:spPr>
        <p:txBody>
          <a:bodyPr/>
          <a:lstStyle/>
          <a:p>
            <a:r>
              <a:rPr lang="en-US"/>
              <a:t>Evolution of Mammals</a:t>
            </a:r>
          </a:p>
        </p:txBody>
      </p:sp>
      <p:sp>
        <p:nvSpPr>
          <p:cNvPr id="1238019" name="Rectangle 3"/>
          <p:cNvSpPr>
            <a:spLocks noGrp="1" noChangeArrowheads="1"/>
          </p:cNvSpPr>
          <p:nvPr>
            <p:ph type="body" idx="1"/>
          </p:nvPr>
        </p:nvSpPr>
        <p:spPr>
          <a:xfrm>
            <a:off x="273050" y="763588"/>
            <a:ext cx="8639175" cy="4619625"/>
          </a:xfrm>
        </p:spPr>
        <p:txBody>
          <a:bodyPr/>
          <a:lstStyle/>
          <a:p>
            <a:endParaRPr lang="en-US"/>
          </a:p>
          <a:p>
            <a:pPr lvl="1"/>
            <a:r>
              <a:rPr lang="en-US"/>
              <a:t>The first true mammals appeared during the late Triassic Period, about 220 million years ago.</a:t>
            </a:r>
          </a:p>
          <a:p>
            <a:pPr lvl="1"/>
            <a:r>
              <a:rPr lang="en-US" b="0"/>
              <a:t>These mammals were very small and probably nocturnal.</a:t>
            </a:r>
            <a:endParaRPr lang="en-US"/>
          </a:p>
        </p:txBody>
      </p:sp>
      <p:sp>
        <p:nvSpPr>
          <p:cNvPr id="1238021" name="Rectangle 5"/>
          <p:cNvSpPr>
            <a:spLocks noChangeArrowheads="1"/>
          </p:cNvSpPr>
          <p:nvPr/>
        </p:nvSpPr>
        <p:spPr bwMode="auto">
          <a:xfrm>
            <a:off x="498475" y="2338388"/>
            <a:ext cx="862013" cy="530225"/>
          </a:xfrm>
          <a:prstGeom prst="rect">
            <a:avLst/>
          </a:prstGeom>
          <a:solidFill>
            <a:schemeClr val="bg1"/>
          </a:solidFill>
          <a:ln w="9525">
            <a:solidFill>
              <a:schemeClr val="bg1"/>
            </a:solidFill>
            <a:miter lim="800000"/>
            <a:headEnd/>
            <a:tailEnd/>
          </a:ln>
          <a:effectLst/>
        </p:spPr>
        <p:txBody>
          <a:bodyPr wrap="none" anchor="ctr"/>
          <a:lstStyle/>
          <a:p>
            <a:endParaRPr lang="en-US"/>
          </a:p>
        </p:txBody>
      </p:sp>
      <p:pic>
        <p:nvPicPr>
          <p:cNvPr id="1238022" name="Picture 6" descr="key"/>
          <p:cNvPicPr>
            <a:picLocks noChangeAspect="1" noChangeArrowheads="1"/>
          </p:cNvPicPr>
          <p:nvPr/>
        </p:nvPicPr>
        <p:blipFill>
          <a:blip r:embed="rId3" cstate="print"/>
          <a:srcRect/>
          <a:stretch>
            <a:fillRect/>
          </a:stretch>
        </p:blipFill>
        <p:spPr bwMode="auto">
          <a:xfrm>
            <a:off x="622300" y="2033588"/>
            <a:ext cx="673100" cy="43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80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O3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Quiz_6-27">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Quiz_6-2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Quiz_6-2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Quiz_6-2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Quiz_6-2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Quiz_6-2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Quiz_6-2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Quiz_6-2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Quiz_6-2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Quiz_6-2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Quiz_6-2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Quiz_6-2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Quiz_6-2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Quiz_6-2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2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22</TotalTime>
  <Words>2083</Words>
  <Application>Microsoft Office PowerPoint</Application>
  <PresentationFormat>On-screen Show (4:3)</PresentationFormat>
  <Paragraphs>324</Paragraphs>
  <Slides>51</Slides>
  <Notes>51</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51</vt:i4>
      </vt:variant>
    </vt:vector>
  </HeadingPairs>
  <TitlesOfParts>
    <vt:vector size="70" baseType="lpstr">
      <vt:lpstr>Arial</vt:lpstr>
      <vt:lpstr>ＭＳ Ｐゴシック</vt:lpstr>
      <vt:lpstr>Wingdings</vt:lpstr>
      <vt:lpstr>Times New Roman</vt:lpstr>
      <vt:lpstr>BIO3d</vt:lpstr>
      <vt:lpstr>1_BIO3a_Subchapter Head</vt:lpstr>
      <vt:lpstr>BIO3a_Key Concept</vt:lpstr>
      <vt:lpstr>BIO3a_Key Concept_2</vt:lpstr>
      <vt:lpstr>BIO3a_OUTLINE_HEADER</vt:lpstr>
      <vt:lpstr>BIO3a_Outline_NO_HEAD</vt:lpstr>
      <vt:lpstr>BIO3a_Outline</vt:lpstr>
      <vt:lpstr>BIO3a_Active_Art</vt:lpstr>
      <vt:lpstr>BIO3a_Activity</vt:lpstr>
      <vt:lpstr>BIO3a_Movie</vt:lpstr>
      <vt:lpstr>BIO3a_Quiz</vt:lpstr>
      <vt:lpstr>BIO3a_END</vt:lpstr>
      <vt:lpstr>BioQuiz_6-27</vt:lpstr>
      <vt:lpstr>1_BIO3a_Quiz</vt:lpstr>
      <vt:lpstr>2_BIO3a_Quiz</vt:lpstr>
      <vt:lpstr>Biology</vt:lpstr>
      <vt:lpstr>32-1 Introduction to the Mammals</vt:lpstr>
      <vt:lpstr>Mammals</vt:lpstr>
      <vt:lpstr>Mammals</vt:lpstr>
      <vt:lpstr>Mammals</vt:lpstr>
      <vt:lpstr>Evolution of Mammals</vt:lpstr>
      <vt:lpstr>Evolution of Mammals</vt:lpstr>
      <vt:lpstr>Evolution of Mammals</vt:lpstr>
      <vt:lpstr>Evolution of Mammals</vt:lpstr>
      <vt:lpstr>Evolution of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Form and Function in  Mammals</vt:lpstr>
      <vt:lpstr>Slide 43</vt:lpstr>
      <vt:lpstr>Form and Function in  Mammals</vt:lpstr>
      <vt:lpstr>32-1</vt:lpstr>
      <vt:lpstr>32-1</vt:lpstr>
      <vt:lpstr>32-1</vt:lpstr>
      <vt:lpstr>32-1</vt:lpstr>
      <vt:lpstr>32-1</vt:lpstr>
      <vt:lpstr>32-1</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8</cp:revision>
  <dcterms:modified xsi:type="dcterms:W3CDTF">2011-11-02T20:11:23Z</dcterms:modified>
</cp:coreProperties>
</file>