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notesSlides/notesSlide17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67" r:id="rId11"/>
    <p:sldMasterId id="2147483678" r:id="rId12"/>
    <p:sldMasterId id="2147483685" r:id="rId13"/>
    <p:sldMasterId id="2147483686" r:id="rId14"/>
    <p:sldMasterId id="2147483687" r:id="rId15"/>
  </p:sldMasterIdLst>
  <p:notesMasterIdLst>
    <p:notesMasterId r:id="rId42"/>
  </p:notesMasterIdLst>
  <p:sldIdLst>
    <p:sldId id="256" r:id="rId16"/>
    <p:sldId id="265" r:id="rId17"/>
    <p:sldId id="264" r:id="rId18"/>
    <p:sldId id="278" r:id="rId19"/>
    <p:sldId id="279" r:id="rId20"/>
    <p:sldId id="280" r:id="rId21"/>
    <p:sldId id="277" r:id="rId22"/>
    <p:sldId id="282" r:id="rId23"/>
    <p:sldId id="283" r:id="rId24"/>
    <p:sldId id="260" r:id="rId25"/>
    <p:sldId id="286" r:id="rId26"/>
    <p:sldId id="287" r:id="rId27"/>
    <p:sldId id="317" r:id="rId28"/>
    <p:sldId id="314" r:id="rId29"/>
    <p:sldId id="257" r:id="rId30"/>
    <p:sldId id="291" r:id="rId31"/>
    <p:sldId id="292" r:id="rId32"/>
    <p:sldId id="293" r:id="rId33"/>
    <p:sldId id="294" r:id="rId34"/>
    <p:sldId id="298" r:id="rId35"/>
    <p:sldId id="305" r:id="rId36"/>
    <p:sldId id="306" r:id="rId37"/>
    <p:sldId id="307" r:id="rId38"/>
    <p:sldId id="308" r:id="rId39"/>
    <p:sldId id="309" r:id="rId40"/>
    <p:sldId id="275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16" autoAdjust="0"/>
    <p:restoredTop sz="94727" autoAdjust="0"/>
  </p:normalViewPr>
  <p:slideViewPr>
    <p:cSldViewPr snapToGrid="0">
      <p:cViewPr varScale="1">
        <p:scale>
          <a:sx n="42" d="100"/>
          <a:sy n="42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A5CC34-D66C-438E-9A5C-6B0C0947B2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70B453-8506-411C-AB2B-AC221A671708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5A112E-7B03-4990-9C53-7EDE5C2D74F4}" type="slidenum">
              <a:rPr lang="en-US"/>
              <a:pPr/>
              <a:t>10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7B5D1-E03C-49CB-995D-352202EF776A}" type="slidenum">
              <a:rPr lang="en-US"/>
              <a:pPr/>
              <a:t>11</a:t>
            </a:fld>
            <a:endParaRPr lang="en-US"/>
          </a:p>
        </p:txBody>
      </p:sp>
      <p:sp>
        <p:nvSpPr>
          <p:cNvPr id="1243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14488-C7DF-4ED4-9DC9-E2060A0D07BC}" type="slidenum">
              <a:rPr lang="en-US"/>
              <a:pPr/>
              <a:t>12</a:t>
            </a:fld>
            <a:endParaRPr lang="en-US"/>
          </a:p>
        </p:txBody>
      </p:sp>
      <p:sp>
        <p:nvSpPr>
          <p:cNvPr id="1245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096C26-5882-45AF-B34B-D1FC7901E6D8}" type="slidenum">
              <a:rPr lang="en-US"/>
              <a:pPr/>
              <a:t>13</a:t>
            </a:fld>
            <a:endParaRPr lang="en-US"/>
          </a:p>
        </p:txBody>
      </p:sp>
      <p:sp>
        <p:nvSpPr>
          <p:cNvPr id="138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E41C6D-FC33-4C7F-9123-2988B60C57B8}" type="slidenum">
              <a:rPr lang="en-US"/>
              <a:pPr/>
              <a:t>14</a:t>
            </a:fld>
            <a:endParaRPr lang="en-US"/>
          </a:p>
        </p:txBody>
      </p:sp>
      <p:sp>
        <p:nvSpPr>
          <p:cNvPr id="130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FB3CB4-1CA1-4F7B-B9EC-19B52F1D319F}" type="slidenum">
              <a:rPr lang="en-US"/>
              <a:pPr/>
              <a:t>15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64A52-6371-49D8-835A-5D642C731FA3}" type="slidenum">
              <a:rPr lang="en-US"/>
              <a:pPr/>
              <a:t>16</a:t>
            </a:fld>
            <a:endParaRPr lang="en-US"/>
          </a:p>
        </p:txBody>
      </p:sp>
      <p:sp>
        <p:nvSpPr>
          <p:cNvPr id="1253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B5B87F-2DA8-4DB0-B55D-B88EF5EC3B27}" type="slidenum">
              <a:rPr lang="en-US"/>
              <a:pPr/>
              <a:t>17</a:t>
            </a:fld>
            <a:endParaRPr lang="en-US"/>
          </a:p>
        </p:txBody>
      </p:sp>
      <p:sp>
        <p:nvSpPr>
          <p:cNvPr id="1255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FF6E0-96CC-4BEA-B9AB-F40497CF719E}" type="slidenum">
              <a:rPr lang="en-US"/>
              <a:pPr/>
              <a:t>18</a:t>
            </a:fld>
            <a:endParaRPr lang="en-US"/>
          </a:p>
        </p:txBody>
      </p:sp>
      <p:sp>
        <p:nvSpPr>
          <p:cNvPr id="1257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C53BA8-3516-4EFE-91F6-2BCBCD82DDFA}" type="slidenum">
              <a:rPr lang="en-US"/>
              <a:pPr/>
              <a:t>19</a:t>
            </a:fld>
            <a:endParaRPr lang="en-US"/>
          </a:p>
        </p:txBody>
      </p:sp>
      <p:sp>
        <p:nvSpPr>
          <p:cNvPr id="1259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Similar ecological opportunities on different continents have resulted in convergent evolution among these and other mammals.</a:t>
            </a:r>
            <a:r>
              <a:rPr lang="en-US"/>
              <a:t> Mammals that feed on ants and termites evolved not once but five times in different regions. Powerful front claws; a long, hairless snout; and a tongue covered with sticky saliva are common adaptations in these insect-eating animals.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9805D-6129-46F0-8091-EB249E31CAB0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©Zefa (RM)/M. Botzek/Masterfile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8B558-342A-4087-857F-79D217C8863A}" type="slidenum">
              <a:rPr lang="en-US"/>
              <a:pPr/>
              <a:t>20</a:t>
            </a:fld>
            <a:endParaRPr lang="en-US"/>
          </a:p>
        </p:txBody>
      </p:sp>
      <p:sp>
        <p:nvSpPr>
          <p:cNvPr id="1268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CE7AF-B996-4428-8B85-A6A0D03D7BFD}" type="slidenum">
              <a:rPr lang="en-US"/>
              <a:pPr/>
              <a:t>21</a:t>
            </a:fld>
            <a:endParaRPr lang="en-US"/>
          </a:p>
        </p:txBody>
      </p:sp>
      <p:sp>
        <p:nvSpPr>
          <p:cNvPr id="1287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AD8417-DF7A-4DDC-BE9B-C8203A51078F}" type="slidenum">
              <a:rPr lang="en-US"/>
              <a:pPr/>
              <a:t>22</a:t>
            </a:fld>
            <a:endParaRPr lang="en-US"/>
          </a:p>
        </p:txBody>
      </p:sp>
      <p:sp>
        <p:nvSpPr>
          <p:cNvPr id="128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FF0BF-26A7-4C9A-B034-D79FD805E0E4}" type="slidenum">
              <a:rPr lang="en-US"/>
              <a:pPr/>
              <a:t>23</a:t>
            </a:fld>
            <a:endParaRPr lang="en-US"/>
          </a:p>
        </p:txBody>
      </p:sp>
      <p:sp>
        <p:nvSpPr>
          <p:cNvPr id="129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6F2982-004D-469C-AB12-CC494EEDEA53}" type="slidenum">
              <a:rPr lang="en-US"/>
              <a:pPr/>
              <a:t>24</a:t>
            </a:fld>
            <a:endParaRPr lang="en-US"/>
          </a:p>
        </p:txBody>
      </p:sp>
      <p:sp>
        <p:nvSpPr>
          <p:cNvPr id="129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565D0-69ED-4472-AA2B-F6A58179F81E}" type="slidenum">
              <a:rPr lang="en-US"/>
              <a:pPr/>
              <a:t>25</a:t>
            </a:fld>
            <a:endParaRPr lang="en-US"/>
          </a:p>
        </p:txBody>
      </p:sp>
      <p:sp>
        <p:nvSpPr>
          <p:cNvPr id="129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401C5-D2F0-4350-9EF5-8E85A725BD01}" type="slidenum">
              <a:rPr lang="en-US"/>
              <a:pPr/>
              <a:t>26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15379-21A2-4737-865C-E310A8171997}" type="slidenum">
              <a:rPr lang="en-US"/>
              <a:pPr/>
              <a:t>3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98E03-CBB8-4159-B6A9-3348133BA716}" type="slidenum">
              <a:rPr lang="en-US"/>
              <a:pPr/>
              <a:t>4</a:t>
            </a:fld>
            <a:endParaRPr lang="en-US"/>
          </a:p>
        </p:txBody>
      </p:sp>
      <p:sp>
        <p:nvSpPr>
          <p:cNvPr id="1226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B2A664-9692-4E34-94CD-B2F0993C4904}" type="slidenum">
              <a:rPr lang="en-US"/>
              <a:pPr/>
              <a:t>5</a:t>
            </a:fld>
            <a:endParaRPr lang="en-US"/>
          </a:p>
        </p:txBody>
      </p:sp>
      <p:sp>
        <p:nvSpPr>
          <p:cNvPr id="1228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4A503A-648A-47E0-A3A3-00339BCD7485}" type="slidenum">
              <a:rPr lang="en-US"/>
              <a:pPr/>
              <a:t>6</a:t>
            </a:fld>
            <a:endParaRPr lang="en-US"/>
          </a:p>
        </p:txBody>
      </p:sp>
      <p:sp>
        <p:nvSpPr>
          <p:cNvPr id="1230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1B8E1-D8B2-4F92-A462-1F67B0A0D61C}" type="slidenum">
              <a:rPr lang="en-US"/>
              <a:pPr/>
              <a:t>7</a:t>
            </a:fld>
            <a:endParaRPr lang="en-US"/>
          </a:p>
        </p:txBody>
      </p:sp>
      <p:sp>
        <p:nvSpPr>
          <p:cNvPr id="1224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AACBE8-B761-4F47-81FA-B7E6A245CFB5}" type="slidenum">
              <a:rPr lang="en-US"/>
              <a:pPr/>
              <a:t>8</a:t>
            </a:fld>
            <a:endParaRPr lang="en-US"/>
          </a:p>
        </p:txBody>
      </p:sp>
      <p:sp>
        <p:nvSpPr>
          <p:cNvPr id="1234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7B24C4-26AE-4FDA-A38F-99BFB80717C0}" type="slidenum">
              <a:rPr lang="en-US"/>
              <a:pPr/>
              <a:t>9</a:t>
            </a:fld>
            <a:endParaRPr lang="en-US"/>
          </a:p>
        </p:txBody>
      </p:sp>
      <p:sp>
        <p:nvSpPr>
          <p:cNvPr id="1236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EE95B-1870-4976-A7CD-9498F961B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57435-EC6C-4B29-9F92-D034265FA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3D1BA-75F7-40DF-A103-6C1E0B20E7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B4D8B-BC2B-4AA7-9447-82A48521D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AE950-037E-428F-A34B-2B990ECF24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AB572-91F9-4786-A474-771E3E68A7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F01B2-25BE-4205-91DD-0280B2C39F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C67B-B02E-4686-8DF1-2DF6FD7FC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0C027-2481-4951-910A-5534BA16D4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2CB45-FC8C-413F-A1F8-07BEDDD0D1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4363" y="0"/>
            <a:ext cx="22304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389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4363" y="0"/>
            <a:ext cx="22304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389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4363" y="0"/>
            <a:ext cx="223043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389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4363" y="0"/>
            <a:ext cx="223043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389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17" Type="http://schemas.openxmlformats.org/officeDocument/2006/relationships/hyperlink" Target="Resources/ch32_sectn02_quiz.qtb" TargetMode="Externa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B4E3722B-426E-4B2E-829A-3AEFE90FE674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61E60628-AC61-41FD-A590-532C97CEA55D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51023476-EB81-4F36-A1C9-FB455D0072D3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ea typeface="ＭＳ Ｐゴシック" pitchFamily="1" charset="-128"/>
              </a:defRPr>
            </a:lvl1pPr>
          </a:lstStyle>
          <a:p>
            <a:fld id="{9746843F-4C09-4DBE-947C-0EB0D921DFA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6690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66691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66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66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66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66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66696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266697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6669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6669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1266700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6670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6702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66703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66704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6705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266706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6707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i="1"/>
              <a:t>- or -</a:t>
            </a:r>
          </a:p>
        </p:txBody>
      </p:sp>
      <p:pic>
        <p:nvPicPr>
          <p:cNvPr id="1266708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66709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Continue to:</a:t>
            </a:r>
          </a:p>
        </p:txBody>
      </p:sp>
      <p:sp>
        <p:nvSpPr>
          <p:cNvPr id="1266710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/>
              <a:t>Click to Launch:</a:t>
            </a:r>
          </a:p>
        </p:txBody>
      </p:sp>
      <p:sp>
        <p:nvSpPr>
          <p:cNvPr id="1266711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66712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BFB69D3B-0479-4D8E-AAF1-C126A3D40A0D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62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69763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7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697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697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697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69768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269769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697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697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1269772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69773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9774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69775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69776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9777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697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69779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6237846F-116C-46F5-9B45-824DE781221A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5122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85123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8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8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8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85128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285129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8513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8513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1285132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85133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5134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85135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85136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5137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8513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5139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A5C9D5B2-BED8-4EBB-BD98-C3AA9BC31B67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 b="1">
              <a:solidFill>
                <a:srgbClr val="A50000"/>
              </a:solidFill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F4A2C0B6-275A-42EC-95DA-0A7AC567031D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990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1181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D8E175AD-F71F-47D9-869E-F9F654646602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990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1181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0A9F825F-0EFA-4272-852D-27127610C5BB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1181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990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6C057850-914F-4E6C-B035-3CF53D48FF3C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1181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2800"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990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72BB0CF2-BE54-44C1-97E1-2FBE9C57C554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857250" indent="-400050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71550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90613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7813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5013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2213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9413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60417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312E8FA4-589B-41BD-AB86-437A1939AE1B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A5A47715-9F65-42F5-AF6E-BC200E41723F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305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32-2 Diversity of Mammals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79A29582-4672-43A0-AA79-8D6094EC4E92}" type="slidenum"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solidFill>
                  <a:schemeClr val="bg1"/>
                </a:solidFill>
                <a:ea typeface="ＭＳ Ｐゴシック" pitchFamily="1" charset="-128"/>
              </a:rPr>
              <a:t> of 25</a:t>
            </a:r>
            <a:endParaRPr lang="en-US" sz="1400" b="1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2_sectn02_quiz.qtb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6" name="Picture 14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365125"/>
            <a:ext cx="4903788" cy="600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1" name="Rectangle 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Placental Mammals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Placental Mammals</a:t>
            </a:r>
          </a:p>
          <a:p>
            <a:pPr lvl="2"/>
            <a:r>
              <a:rPr lang="en-US"/>
              <a:t>Placental mammals are named for an internal structure called the </a:t>
            </a:r>
            <a:r>
              <a:rPr lang="en-US" b="1"/>
              <a:t>placenta</a:t>
            </a:r>
            <a:r>
              <a:rPr lang="en-US"/>
              <a:t>, which forms when the embryo's tissues join with tissues from within the mother's body.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2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Placental Mammals</a:t>
            </a:r>
          </a:p>
        </p:txBody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381000"/>
            <a:ext cx="8609013" cy="6061075"/>
          </a:xfrm>
        </p:spPr>
        <p:txBody>
          <a:bodyPr/>
          <a:lstStyle/>
          <a:p>
            <a:endParaRPr lang="en-US"/>
          </a:p>
          <a:p>
            <a:pPr lvl="1">
              <a:spcBef>
                <a:spcPct val="40000"/>
              </a:spcBef>
            </a:pPr>
            <a:r>
              <a:rPr lang="en-US"/>
              <a:t>In placental mammals, nutrients, oxygen, carbon dioxide, and wastes are exchanged efficiently between embryo and mother through the placenta.</a:t>
            </a:r>
          </a:p>
          <a:p>
            <a:pPr lvl="1">
              <a:spcBef>
                <a:spcPct val="40000"/>
              </a:spcBef>
            </a:pPr>
            <a:r>
              <a:rPr lang="en-US" b="0"/>
              <a:t>The placenta allows the embryo to develop for a longer time inside the mother.</a:t>
            </a:r>
          </a:p>
          <a:p>
            <a:pPr lvl="1">
              <a:spcBef>
                <a:spcPct val="40000"/>
              </a:spcBef>
            </a:pPr>
            <a:r>
              <a:rPr lang="en-US" b="0"/>
              <a:t>Most placental mammals care for and nurse their young after birth.</a:t>
            </a:r>
            <a:endParaRPr lang="en-US"/>
          </a:p>
        </p:txBody>
      </p:sp>
      <p:sp>
        <p:nvSpPr>
          <p:cNvPr id="1242116" name="Rectangle 4"/>
          <p:cNvSpPr>
            <a:spLocks noChangeArrowheads="1"/>
          </p:cNvSpPr>
          <p:nvPr/>
        </p:nvSpPr>
        <p:spPr bwMode="auto">
          <a:xfrm>
            <a:off x="438150" y="2311400"/>
            <a:ext cx="987425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2117" name="Picture 5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145732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Placental Mammals</a:t>
            </a:r>
          </a:p>
        </p:txBody>
      </p:sp>
      <p:sp>
        <p:nvSpPr>
          <p:cNvPr id="12441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083550" cy="4848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There are twelve orders of placental mammals.</a:t>
            </a:r>
          </a:p>
          <a:p>
            <a:pPr lvl="2">
              <a:lnSpc>
                <a:spcPct val="90000"/>
              </a:lnSpc>
            </a:pPr>
            <a:r>
              <a:rPr lang="en-US"/>
              <a:t>Insectivores (insect eaters with long, narrow snouts and sharp claws)</a:t>
            </a:r>
          </a:p>
          <a:p>
            <a:pPr lvl="2">
              <a:lnSpc>
                <a:spcPct val="90000"/>
              </a:lnSpc>
            </a:pPr>
            <a:r>
              <a:rPr lang="en-US"/>
              <a:t>Sirenians (large, slow moving mammals that live in aquatic environments)</a:t>
            </a:r>
          </a:p>
          <a:p>
            <a:pPr lvl="2">
              <a:lnSpc>
                <a:spcPct val="90000"/>
              </a:lnSpc>
            </a:pPr>
            <a:r>
              <a:rPr lang="en-US"/>
              <a:t>Cetaceans (aquatic mammals that must come to the surface to breathe)</a:t>
            </a:r>
          </a:p>
          <a:p>
            <a:pPr lvl="2">
              <a:lnSpc>
                <a:spcPct val="90000"/>
              </a:lnSpc>
            </a:pPr>
            <a:r>
              <a:rPr lang="en-US"/>
              <a:t>Rodents (have a single pair of long, curved incisor teeth)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Placental Mammals</a:t>
            </a:r>
          </a:p>
        </p:txBody>
      </p:sp>
      <p:sp>
        <p:nvSpPr>
          <p:cNvPr id="138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Perissodactyls (hoofed mammals with an odd number of toes on each foot) </a:t>
            </a:r>
          </a:p>
          <a:p>
            <a:pPr lvl="2"/>
            <a:r>
              <a:rPr lang="en-US"/>
              <a:t>Artiodactyls (hoofed mammals with an even number of toes on each foot)</a:t>
            </a:r>
          </a:p>
          <a:p>
            <a:pPr lvl="2"/>
            <a:r>
              <a:rPr lang="en-US"/>
              <a:t>Lagomorphs (herbivores with two pairs of incisors and hind legs adapted for jumping)</a:t>
            </a:r>
          </a:p>
          <a:p>
            <a:pPr lvl="2"/>
            <a:r>
              <a:rPr lang="en-US"/>
              <a:t>Carnivores (have sharp claws and teeth that they use to catch, kill, and eat prey)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Placental Mammals</a:t>
            </a:r>
          </a:p>
        </p:txBody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21675" cy="4594225"/>
          </a:xfrm>
        </p:spPr>
        <p:txBody>
          <a:bodyPr/>
          <a:lstStyle/>
          <a:p>
            <a:pPr lvl="2"/>
            <a:r>
              <a:rPr lang="en-US"/>
              <a:t>Chiropterans (winged mammals)</a:t>
            </a:r>
          </a:p>
          <a:p>
            <a:pPr lvl="2"/>
            <a:r>
              <a:rPr lang="en-US"/>
              <a:t>Xenarthrans (simple teeth without enamel, or no teeth)</a:t>
            </a:r>
          </a:p>
          <a:p>
            <a:pPr lvl="2"/>
            <a:r>
              <a:rPr lang="en-US"/>
              <a:t>Primates (highly developed cerebrum and complex behaviors)</a:t>
            </a:r>
          </a:p>
          <a:p>
            <a:pPr lvl="2"/>
            <a:r>
              <a:rPr lang="en-US"/>
              <a:t>Proboscideans (mammals with trunks)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Biogeography of Mammals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did convergent evolution cause mammals on different continents to be similar in form and function?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23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Biogeography of Mammals</a:t>
            </a:r>
          </a:p>
        </p:txBody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Biogeography of Mammals</a:t>
            </a:r>
          </a:p>
          <a:p>
            <a:pPr lvl="2"/>
            <a:r>
              <a:rPr lang="en-US"/>
              <a:t>Earth’s geography has shaped today’s mammals.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44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Biogeography of Mammals</a:t>
            </a:r>
          </a:p>
        </p:txBody>
      </p:sp>
      <p:sp>
        <p:nvSpPr>
          <p:cNvPr id="12544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During the Paleozoic Era, the continents were one large landmass, and mammals could migrate freely across it. </a:t>
            </a:r>
          </a:p>
          <a:p>
            <a:r>
              <a:rPr lang="en-US"/>
              <a:t>As continents drifted apart during the Mesozoic and Cenozoic, ancestors of mammal groups were isolated from one another. </a:t>
            </a:r>
          </a:p>
          <a:p>
            <a:r>
              <a:rPr lang="en-US"/>
              <a:t>Each landmass took with it a unique array of mammal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64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Biogeography of Mammals</a:t>
            </a:r>
          </a:p>
        </p:txBody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252413"/>
            <a:ext cx="8609013" cy="6089650"/>
          </a:xfrm>
        </p:spPr>
        <p:txBody>
          <a:bodyPr/>
          <a:lstStyle/>
          <a:p>
            <a:endParaRPr lang="en-US"/>
          </a:p>
          <a:p>
            <a:pPr lvl="1">
              <a:spcBef>
                <a:spcPct val="55000"/>
              </a:spcBef>
            </a:pPr>
            <a:r>
              <a:rPr lang="en-US"/>
              <a:t>Similar ecological opportunities on the different continents have produced some striking examples of convergent evolution in mammals.</a:t>
            </a:r>
          </a:p>
          <a:p>
            <a:pPr lvl="1">
              <a:spcBef>
                <a:spcPct val="55000"/>
              </a:spcBef>
            </a:pPr>
            <a:r>
              <a:rPr lang="en-US" b="0"/>
              <a:t>Landmasses merged in the late Cenozoic, and mammals dispersed into new habitats. </a:t>
            </a:r>
          </a:p>
          <a:p>
            <a:pPr lvl="1">
              <a:spcBef>
                <a:spcPct val="55000"/>
              </a:spcBef>
            </a:pPr>
            <a:r>
              <a:rPr lang="en-US" b="0"/>
              <a:t>Living mammals reflect the diversity that resulted.</a:t>
            </a:r>
            <a:endParaRPr lang="en-US"/>
          </a:p>
        </p:txBody>
      </p:sp>
      <p:sp>
        <p:nvSpPr>
          <p:cNvPr id="1256452" name="Rectangle 4"/>
          <p:cNvSpPr>
            <a:spLocks noChangeArrowheads="1"/>
          </p:cNvSpPr>
          <p:nvPr/>
        </p:nvSpPr>
        <p:spPr bwMode="auto">
          <a:xfrm>
            <a:off x="465138" y="2278063"/>
            <a:ext cx="914400" cy="625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56453" name="Picture 5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140017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85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Biogeography of Mammals</a:t>
            </a:r>
          </a:p>
        </p:txBody>
      </p:sp>
      <p:sp>
        <p:nvSpPr>
          <p:cNvPr id="12585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Convergent Evolution in Mammals</a:t>
            </a:r>
          </a:p>
        </p:txBody>
      </p:sp>
      <p:pic>
        <p:nvPicPr>
          <p:cNvPr id="1258503" name="Picture 7" descr="32_02_21slide"/>
          <p:cNvPicPr>
            <a:picLocks noChangeAspect="1" noChangeArrowheads="1"/>
          </p:cNvPicPr>
          <p:nvPr/>
        </p:nvPicPr>
        <p:blipFill>
          <a:blip r:embed="rId3" cstate="print"/>
          <a:srcRect r="754" b="752"/>
          <a:stretch>
            <a:fillRect/>
          </a:stretch>
        </p:blipFill>
        <p:spPr bwMode="auto">
          <a:xfrm>
            <a:off x="57150" y="1579563"/>
            <a:ext cx="8570913" cy="4186237"/>
          </a:xfrm>
          <a:prstGeom prst="rect">
            <a:avLst/>
          </a:prstGeom>
          <a:noFill/>
        </p:spPr>
      </p:pic>
      <p:sp>
        <p:nvSpPr>
          <p:cNvPr id="1258510" name="Rectangle 14"/>
          <p:cNvSpPr>
            <a:spLocks noChangeArrowheads="1"/>
          </p:cNvSpPr>
          <p:nvPr/>
        </p:nvSpPr>
        <p:spPr bwMode="auto">
          <a:xfrm>
            <a:off x="1582738" y="5283200"/>
            <a:ext cx="1131887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8511" name="Rectangle 15"/>
          <p:cNvSpPr>
            <a:spLocks noChangeArrowheads="1"/>
          </p:cNvSpPr>
          <p:nvPr/>
        </p:nvSpPr>
        <p:spPr bwMode="auto">
          <a:xfrm>
            <a:off x="5319713" y="5594350"/>
            <a:ext cx="1131887" cy="217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8504" name="Text Box 8"/>
          <p:cNvSpPr txBox="1">
            <a:spLocks noChangeArrowheads="1"/>
          </p:cNvSpPr>
          <p:nvPr/>
        </p:nvSpPr>
        <p:spPr bwMode="auto">
          <a:xfrm>
            <a:off x="1204913" y="5284788"/>
            <a:ext cx="1858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Giant Anteater</a:t>
            </a:r>
          </a:p>
        </p:txBody>
      </p:sp>
      <p:sp>
        <p:nvSpPr>
          <p:cNvPr id="1258505" name="Text Box 9"/>
          <p:cNvSpPr txBox="1">
            <a:spLocks noChangeArrowheads="1"/>
          </p:cNvSpPr>
          <p:nvPr/>
        </p:nvSpPr>
        <p:spPr bwMode="auto">
          <a:xfrm>
            <a:off x="5319713" y="5568950"/>
            <a:ext cx="1233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Aardvark </a:t>
            </a:r>
          </a:p>
        </p:txBody>
      </p:sp>
      <p:sp>
        <p:nvSpPr>
          <p:cNvPr id="1258512" name="Rectangle 16"/>
          <p:cNvSpPr>
            <a:spLocks noChangeArrowheads="1"/>
          </p:cNvSpPr>
          <p:nvPr/>
        </p:nvSpPr>
        <p:spPr bwMode="auto">
          <a:xfrm>
            <a:off x="7504113" y="4586288"/>
            <a:ext cx="7540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8513" name="Rectangle 17"/>
          <p:cNvSpPr>
            <a:spLocks noChangeArrowheads="1"/>
          </p:cNvSpPr>
          <p:nvPr/>
        </p:nvSpPr>
        <p:spPr bwMode="auto">
          <a:xfrm>
            <a:off x="7786688" y="3008313"/>
            <a:ext cx="754062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8506" name="Text Box 10"/>
          <p:cNvSpPr txBox="1">
            <a:spLocks noChangeArrowheads="1"/>
          </p:cNvSpPr>
          <p:nvPr/>
        </p:nvSpPr>
        <p:spPr bwMode="auto">
          <a:xfrm>
            <a:off x="6938963" y="4681538"/>
            <a:ext cx="2133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Common Echidna</a:t>
            </a:r>
          </a:p>
        </p:txBody>
      </p:sp>
      <p:sp>
        <p:nvSpPr>
          <p:cNvPr id="1258507" name="Text Box 11"/>
          <p:cNvSpPr txBox="1">
            <a:spLocks noChangeArrowheads="1"/>
          </p:cNvSpPr>
          <p:nvPr/>
        </p:nvSpPr>
        <p:spPr bwMode="auto">
          <a:xfrm>
            <a:off x="6870700" y="2968625"/>
            <a:ext cx="2220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Chinese Pangolin</a:t>
            </a:r>
          </a:p>
        </p:txBody>
      </p:sp>
      <p:sp>
        <p:nvSpPr>
          <p:cNvPr id="1258514" name="Rectangle 18"/>
          <p:cNvSpPr>
            <a:spLocks noChangeArrowheads="1"/>
          </p:cNvSpPr>
          <p:nvPr/>
        </p:nvSpPr>
        <p:spPr bwMode="auto">
          <a:xfrm>
            <a:off x="1190625" y="3062288"/>
            <a:ext cx="1058863" cy="5524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8508" name="Text Box 12"/>
          <p:cNvSpPr txBox="1">
            <a:spLocks noChangeArrowheads="1"/>
          </p:cNvSpPr>
          <p:nvPr/>
        </p:nvSpPr>
        <p:spPr bwMode="auto">
          <a:xfrm>
            <a:off x="862013" y="2979738"/>
            <a:ext cx="1741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Nine-Banded Armadillo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>
          <a:xfrm>
            <a:off x="1827213" y="0"/>
            <a:ext cx="6861175" cy="1071563"/>
          </a:xfrm>
        </p:spPr>
        <p:txBody>
          <a:bodyPr/>
          <a:lstStyle/>
          <a:p>
            <a:r>
              <a:rPr lang="en-US"/>
              <a:t>32-2 Diversity of Mammals</a:t>
            </a:r>
          </a:p>
        </p:txBody>
      </p:sp>
      <p:pic>
        <p:nvPicPr>
          <p:cNvPr id="486412" name="Picture 12" descr="ch32_slide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7100" y="901700"/>
            <a:ext cx="4749800" cy="534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26771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5184775" y="2708275"/>
            <a:ext cx="283686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6155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86156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Most mammals are</a:t>
            </a:r>
          </a:p>
          <a:p>
            <a:pPr lvl="2"/>
            <a:r>
              <a:rPr lang="en-US"/>
              <a:t>monotremes.	</a:t>
            </a:r>
          </a:p>
          <a:p>
            <a:pPr lvl="2"/>
            <a:r>
              <a:rPr lang="en-US"/>
              <a:t>marsupials.	</a:t>
            </a:r>
          </a:p>
          <a:p>
            <a:pPr lvl="2"/>
            <a:r>
              <a:rPr lang="en-US"/>
              <a:t>placental mammals.	</a:t>
            </a:r>
          </a:p>
          <a:p>
            <a:pPr lvl="2"/>
            <a:r>
              <a:rPr lang="en-US"/>
              <a:t>placental marsupials.</a:t>
            </a:r>
          </a:p>
        </p:txBody>
      </p:sp>
      <p:sp>
        <p:nvSpPr>
          <p:cNvPr id="1286148" name="Rectangle 4"/>
          <p:cNvSpPr>
            <a:spLocks noChangeArrowheads="1"/>
          </p:cNvSpPr>
          <p:nvPr/>
        </p:nvSpPr>
        <p:spPr bwMode="auto">
          <a:xfrm>
            <a:off x="949325" y="30829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6149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286150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51175"/>
            <a:ext cx="582613" cy="51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1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8203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88204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Monotremes are the only group of mammals that</a:t>
            </a:r>
          </a:p>
          <a:p>
            <a:pPr lvl="2"/>
            <a:r>
              <a:rPr lang="en-US"/>
              <a:t>lay eggs</a:t>
            </a:r>
          </a:p>
          <a:p>
            <a:pPr lvl="2"/>
            <a:r>
              <a:rPr lang="en-US"/>
              <a:t>have hair.</a:t>
            </a:r>
          </a:p>
          <a:p>
            <a:pPr lvl="2"/>
            <a:r>
              <a:rPr lang="en-US"/>
              <a:t>feed their young with milk.</a:t>
            </a:r>
          </a:p>
          <a:p>
            <a:pPr lvl="2"/>
            <a:r>
              <a:rPr lang="en-US"/>
              <a:t>are endotherms.</a:t>
            </a:r>
          </a:p>
        </p:txBody>
      </p:sp>
      <p:sp>
        <p:nvSpPr>
          <p:cNvPr id="1288196" name="Rectangle 4"/>
          <p:cNvSpPr>
            <a:spLocks noChangeArrowheads="1"/>
          </p:cNvSpPr>
          <p:nvPr/>
        </p:nvSpPr>
        <p:spPr bwMode="auto">
          <a:xfrm>
            <a:off x="949325" y="18002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8198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768475"/>
            <a:ext cx="582613" cy="519113"/>
          </a:xfrm>
          <a:prstGeom prst="rect">
            <a:avLst/>
          </a:prstGeom>
          <a:noFill/>
        </p:spPr>
      </p:pic>
      <p:pic>
        <p:nvPicPr>
          <p:cNvPr id="1288199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819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0251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9025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Rabbits belong to an order of mammals called the</a:t>
            </a:r>
          </a:p>
          <a:p>
            <a:pPr lvl="2"/>
            <a:r>
              <a:rPr lang="en-US"/>
              <a:t>cetaceans.	</a:t>
            </a:r>
          </a:p>
          <a:p>
            <a:pPr lvl="2"/>
            <a:r>
              <a:rPr lang="en-US"/>
              <a:t>lagomorphs.	</a:t>
            </a:r>
          </a:p>
          <a:p>
            <a:pPr lvl="2"/>
            <a:r>
              <a:rPr lang="en-US"/>
              <a:t>proboscideans.	</a:t>
            </a:r>
          </a:p>
          <a:p>
            <a:pPr lvl="2"/>
            <a:r>
              <a:rPr lang="en-US"/>
              <a:t>chiroptera.</a:t>
            </a:r>
          </a:p>
        </p:txBody>
      </p:sp>
      <p:sp>
        <p:nvSpPr>
          <p:cNvPr id="1290244" name="Rectangle 4"/>
          <p:cNvSpPr>
            <a:spLocks noChangeArrowheads="1"/>
          </p:cNvSpPr>
          <p:nvPr/>
        </p:nvSpPr>
        <p:spPr bwMode="auto">
          <a:xfrm>
            <a:off x="949325" y="28765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0246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4800"/>
            <a:ext cx="582613" cy="519113"/>
          </a:xfrm>
          <a:prstGeom prst="rect">
            <a:avLst/>
          </a:prstGeom>
          <a:noFill/>
        </p:spPr>
      </p:pic>
      <p:pic>
        <p:nvPicPr>
          <p:cNvPr id="1290248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4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2299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92300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Ant-eating mammals on different continents look similar to each other because they are all</a:t>
            </a:r>
          </a:p>
          <a:p>
            <a:pPr lvl="2"/>
            <a:r>
              <a:rPr lang="en-US"/>
              <a:t>a result of divergent evolution.	</a:t>
            </a:r>
          </a:p>
          <a:p>
            <a:pPr lvl="2"/>
            <a:r>
              <a:rPr lang="en-US"/>
              <a:t>adapted to similar ecological opportunities.	</a:t>
            </a:r>
          </a:p>
          <a:p>
            <a:pPr lvl="2"/>
            <a:r>
              <a:rPr lang="en-US"/>
              <a:t>recently evolved from a common ancestor.	</a:t>
            </a:r>
          </a:p>
          <a:p>
            <a:pPr lvl="2"/>
            <a:r>
              <a:rPr lang="en-US"/>
              <a:t>evolved from an ant-eating reptile.</a:t>
            </a:r>
          </a:p>
        </p:txBody>
      </p:sp>
      <p:sp>
        <p:nvSpPr>
          <p:cNvPr id="1292292" name="Rectangle 4"/>
          <p:cNvSpPr>
            <a:spLocks noChangeArrowheads="1"/>
          </p:cNvSpPr>
          <p:nvPr/>
        </p:nvSpPr>
        <p:spPr bwMode="auto">
          <a:xfrm>
            <a:off x="949325" y="28590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2294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27338"/>
            <a:ext cx="582613" cy="519112"/>
          </a:xfrm>
          <a:prstGeom prst="rect">
            <a:avLst/>
          </a:prstGeom>
          <a:noFill/>
        </p:spPr>
      </p:pic>
      <p:pic>
        <p:nvPicPr>
          <p:cNvPr id="1292297" name="Picture 9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229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4347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32-2</a:t>
            </a:r>
          </a:p>
        </p:txBody>
      </p:sp>
      <p:sp>
        <p:nvSpPr>
          <p:cNvPr id="1294348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074738" lvl="1" indent="-457200"/>
            <a:r>
              <a:rPr lang="en-US"/>
              <a:t>What is the function of the placenta?</a:t>
            </a:r>
          </a:p>
          <a:p>
            <a:pPr marL="1074738" lvl="1" indent="-457200">
              <a:buFont typeface="Arial" charset="0"/>
              <a:buAutoNum type="alphaLcPeriod"/>
            </a:pPr>
            <a:r>
              <a:rPr lang="en-US"/>
              <a:t>production of milk</a:t>
            </a:r>
          </a:p>
          <a:p>
            <a:pPr marL="1074738" lvl="1" indent="-457200">
              <a:buFont typeface="Arial" charset="0"/>
              <a:buAutoNum type="alphaLcPeriod"/>
            </a:pPr>
            <a:r>
              <a:rPr lang="en-US"/>
              <a:t>exchange of materials between fetus and mother</a:t>
            </a:r>
          </a:p>
          <a:p>
            <a:pPr marL="1074738" lvl="1" indent="-457200">
              <a:buFont typeface="Arial" charset="0"/>
              <a:buAutoNum type="alphaLcPeriod"/>
            </a:pPr>
            <a:r>
              <a:rPr lang="en-US"/>
              <a:t>digestion of food</a:t>
            </a:r>
          </a:p>
          <a:p>
            <a:pPr marL="1074738" lvl="1" indent="-457200">
              <a:buFont typeface="Arial" charset="0"/>
              <a:buAutoNum type="alphaLcPeriod"/>
            </a:pPr>
            <a:r>
              <a:rPr lang="en-US"/>
              <a:t>protection of a young mammal after birth</a:t>
            </a:r>
          </a:p>
        </p:txBody>
      </p:sp>
      <p:sp>
        <p:nvSpPr>
          <p:cNvPr id="1294340" name="Rectangle 4"/>
          <p:cNvSpPr>
            <a:spLocks noChangeArrowheads="1"/>
          </p:cNvSpPr>
          <p:nvPr/>
        </p:nvSpPr>
        <p:spPr bwMode="auto">
          <a:xfrm>
            <a:off x="908050" y="2400300"/>
            <a:ext cx="7731125" cy="90170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434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2420938"/>
            <a:ext cx="582613" cy="519112"/>
          </a:xfrm>
          <a:prstGeom prst="rect">
            <a:avLst/>
          </a:prstGeom>
          <a:noFill/>
        </p:spPr>
      </p:pic>
      <p:pic>
        <p:nvPicPr>
          <p:cNvPr id="1294346" name="Picture 10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43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Diversity of Mammals</a:t>
            </a:r>
          </a:p>
        </p:txBody>
      </p:sp>
      <p:sp>
        <p:nvSpPr>
          <p:cNvPr id="423947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class Mammalia contains about 4500 species.</a:t>
            </a:r>
          </a:p>
          <a:p>
            <a:r>
              <a:rPr lang="en-US"/>
              <a:t>Tooth structure and the number and kind of bones in the head are used to classify mammals. </a:t>
            </a:r>
          </a:p>
          <a:p>
            <a:r>
              <a:rPr lang="en-US"/>
              <a:t>The most important way to categorize living mammals is by the way they reproduce and develop.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57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Diversity of Mammals</a:t>
            </a:r>
          </a:p>
        </p:txBody>
      </p:sp>
      <p:sp>
        <p:nvSpPr>
          <p:cNvPr id="122573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three groups of living mammals are:</a:t>
            </a:r>
          </a:p>
          <a:p>
            <a:pPr lvl="2"/>
            <a:r>
              <a:rPr lang="en-US"/>
              <a:t> monotremes</a:t>
            </a:r>
          </a:p>
          <a:p>
            <a:pPr lvl="2"/>
            <a:r>
              <a:rPr lang="en-US"/>
              <a:t> marsupials</a:t>
            </a:r>
          </a:p>
          <a:p>
            <a:pPr lvl="2"/>
            <a:r>
              <a:rPr lang="en-US"/>
              <a:t> placentals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Monotremes and Marsupials</a:t>
            </a:r>
          </a:p>
        </p:txBody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three groups of living mammals differ from one another?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98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Monotremes and Marsupials</a:t>
            </a:r>
          </a:p>
        </p:txBody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870950" cy="6132513"/>
          </a:xfrm>
        </p:spPr>
        <p:txBody>
          <a:bodyPr/>
          <a:lstStyle/>
          <a:p>
            <a:pPr>
              <a:spcAft>
                <a:spcPct val="40000"/>
              </a:spcAft>
            </a:pPr>
            <a:r>
              <a:rPr lang="en-US" sz="2800">
                <a:solidFill>
                  <a:srgbClr val="006400"/>
                </a:solidFill>
              </a:rPr>
              <a:t>Monotremes</a:t>
            </a:r>
          </a:p>
          <a:p>
            <a:pPr lvl="1"/>
            <a:r>
              <a:rPr lang="en-US"/>
              <a:t>Monotremes lay eggs.</a:t>
            </a:r>
          </a:p>
          <a:p>
            <a:pPr lvl="1">
              <a:spcBef>
                <a:spcPct val="30000"/>
              </a:spcBef>
            </a:pPr>
            <a:r>
              <a:rPr lang="en-US"/>
              <a:t>Monotremes </a:t>
            </a:r>
            <a:r>
              <a:rPr lang="en-US" b="0"/>
              <a:t>share two notable characteristics with reptiles: </a:t>
            </a:r>
          </a:p>
          <a:p>
            <a:pPr lvl="2">
              <a:spcBef>
                <a:spcPct val="30000"/>
              </a:spcBef>
            </a:pPr>
            <a:r>
              <a:rPr lang="en-US"/>
              <a:t>The digestive, reproductive, and urinary systems all open into a cloaca. </a:t>
            </a:r>
          </a:p>
          <a:p>
            <a:pPr lvl="2">
              <a:spcBef>
                <a:spcPct val="30000"/>
              </a:spcBef>
            </a:pPr>
            <a:r>
              <a:rPr lang="en-US"/>
              <a:t>Females lay soft-shelled eggs that incubate outside the body. </a:t>
            </a:r>
          </a:p>
        </p:txBody>
      </p:sp>
      <p:sp>
        <p:nvSpPr>
          <p:cNvPr id="1229831" name="Rectangle 7"/>
          <p:cNvSpPr>
            <a:spLocks noChangeArrowheads="1"/>
          </p:cNvSpPr>
          <p:nvPr/>
        </p:nvSpPr>
        <p:spPr bwMode="auto">
          <a:xfrm>
            <a:off x="544513" y="2314575"/>
            <a:ext cx="820737" cy="544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29832" name="Picture 8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15582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36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Monotremes and Marsupials</a:t>
            </a:r>
          </a:p>
        </p:txBody>
      </p:sp>
      <p:sp>
        <p:nvSpPr>
          <p:cNvPr id="12236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Young monotremes are nourished by their mother's milk, which they lick from pores on her abdomen.</a:t>
            </a:r>
          </a:p>
          <a:p>
            <a:r>
              <a:rPr lang="en-US"/>
              <a:t>Only three species of monotremes exist today: the duckbill platypus and two species of spiny anteaters, or echidnas. </a:t>
            </a:r>
          </a:p>
          <a:p>
            <a:r>
              <a:rPr lang="en-US"/>
              <a:t>These animals are found in Australia and New Guinea.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6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39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Monotremes and Marsupials</a:t>
            </a:r>
          </a:p>
        </p:txBody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75650" cy="5254625"/>
          </a:xfrm>
        </p:spPr>
        <p:txBody>
          <a:bodyPr/>
          <a:lstStyle/>
          <a:p>
            <a:r>
              <a:rPr lang="en-US" sz="2800">
                <a:solidFill>
                  <a:srgbClr val="006400"/>
                </a:solidFill>
              </a:rPr>
              <a:t>Marsupials</a:t>
            </a:r>
          </a:p>
          <a:p>
            <a:pPr lvl="1">
              <a:spcBef>
                <a:spcPct val="5000"/>
              </a:spcBef>
            </a:pPr>
            <a:r>
              <a:rPr lang="en-US"/>
              <a:t>Marsupials bear live young, but at a very early stage of development. </a:t>
            </a:r>
          </a:p>
          <a:p>
            <a:pPr lvl="1">
              <a:spcBef>
                <a:spcPct val="5000"/>
              </a:spcBef>
            </a:pPr>
            <a:r>
              <a:rPr lang="en-US" b="0"/>
              <a:t>Young </a:t>
            </a:r>
            <a:r>
              <a:rPr lang="en-US"/>
              <a:t>marsupials </a:t>
            </a:r>
            <a:r>
              <a:rPr lang="en-US" b="0"/>
              <a:t>complete their development in an external pouch.</a:t>
            </a:r>
          </a:p>
          <a:p>
            <a:pPr lvl="1">
              <a:spcBef>
                <a:spcPct val="5000"/>
              </a:spcBef>
            </a:pPr>
            <a:r>
              <a:rPr lang="en-US" b="0"/>
              <a:t>When marsupials reproduce, the fertilized egg develops into an embryo inside the mother's reproductive tract. </a:t>
            </a:r>
          </a:p>
        </p:txBody>
      </p:sp>
      <p:sp>
        <p:nvSpPr>
          <p:cNvPr id="1233924" name="Rectangle 4"/>
          <p:cNvSpPr>
            <a:spLocks noChangeArrowheads="1"/>
          </p:cNvSpPr>
          <p:nvPr/>
        </p:nvSpPr>
        <p:spPr bwMode="auto">
          <a:xfrm>
            <a:off x="363538" y="2263775"/>
            <a:ext cx="1030287" cy="725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33925" name="Picture 5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197167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5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Monotremes and Marsupials</a:t>
            </a:r>
          </a:p>
        </p:txBody>
      </p:sp>
      <p:sp>
        <p:nvSpPr>
          <p:cNvPr id="1235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Once born, the embryo crawls across its mother's fur and attaches to a nipple. </a:t>
            </a:r>
          </a:p>
          <a:p>
            <a:r>
              <a:rPr lang="en-US"/>
              <a:t>Nipples are located in a pouch called the marsupium on the outside of the mother's body. </a:t>
            </a:r>
          </a:p>
          <a:p>
            <a:r>
              <a:rPr lang="en-US"/>
              <a:t>The embryo spends several months attached to the nipple. </a:t>
            </a:r>
          </a:p>
          <a:p>
            <a:r>
              <a:rPr lang="en-US"/>
              <a:t>The young marsupial will drink milk until it grows enough to survive on its 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Quiz_6-27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Quiz_6-2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Quiz_6-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961</Words>
  <Application>Microsoft Office PowerPoint</Application>
  <PresentationFormat>On-screen Show (4:3)</PresentationFormat>
  <Paragraphs>165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26</vt:i4>
      </vt:variant>
    </vt:vector>
  </HeadingPairs>
  <TitlesOfParts>
    <vt:vector size="45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</vt:lpstr>
      <vt:lpstr>BIO3a_END</vt:lpstr>
      <vt:lpstr>BioQuiz_6-27</vt:lpstr>
      <vt:lpstr>1_BIO3a_Quiz</vt:lpstr>
      <vt:lpstr>2_BIO3a_Quiz</vt:lpstr>
      <vt:lpstr>Biology</vt:lpstr>
      <vt:lpstr>32-2 Diversity of Mammals</vt:lpstr>
      <vt:lpstr>Diversity of Mammals</vt:lpstr>
      <vt:lpstr>Diversity of Mammals</vt:lpstr>
      <vt:lpstr>Monotremes and Marsupials</vt:lpstr>
      <vt:lpstr>Monotremes and Marsupials</vt:lpstr>
      <vt:lpstr>Monotremes and Marsupials</vt:lpstr>
      <vt:lpstr>Monotremes and Marsupials</vt:lpstr>
      <vt:lpstr>Monotremes and Marsupials</vt:lpstr>
      <vt:lpstr>Placental Mammals</vt:lpstr>
      <vt:lpstr>Placental Mammals</vt:lpstr>
      <vt:lpstr>Placental Mammals</vt:lpstr>
      <vt:lpstr>Placental Mammals</vt:lpstr>
      <vt:lpstr>Placental Mammals</vt:lpstr>
      <vt:lpstr>Biogeography of Mammals</vt:lpstr>
      <vt:lpstr>Biogeography of Mammals</vt:lpstr>
      <vt:lpstr>Biogeography of Mammals</vt:lpstr>
      <vt:lpstr>Biogeography of Mammals</vt:lpstr>
      <vt:lpstr>Biogeography of Mammals</vt:lpstr>
      <vt:lpstr>32-2</vt:lpstr>
      <vt:lpstr>32-2</vt:lpstr>
      <vt:lpstr>32-2</vt:lpstr>
      <vt:lpstr>32-2</vt:lpstr>
      <vt:lpstr>32-2</vt:lpstr>
      <vt:lpstr>32-2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8</cp:revision>
  <dcterms:modified xsi:type="dcterms:W3CDTF">2011-11-02T20:11:57Z</dcterms:modified>
</cp:coreProperties>
</file>