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s/slide55.xml" ContentType="application/vnd.openxmlformats-officedocument.presentationml.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65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46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73" r:id="rId6"/>
    <p:sldMasterId id="2147483674" r:id="rId7"/>
    <p:sldMasterId id="2147483666" r:id="rId8"/>
    <p:sldMasterId id="2147483670" r:id="rId9"/>
    <p:sldMasterId id="2147483671" r:id="rId10"/>
    <p:sldMasterId id="2147483667" r:id="rId11"/>
    <p:sldMasterId id="2147483678" r:id="rId12"/>
    <p:sldMasterId id="2147483685" r:id="rId13"/>
    <p:sldMasterId id="2147483686" r:id="rId14"/>
    <p:sldMasterId id="2147483687" r:id="rId15"/>
    <p:sldMasterId id="2147483688" r:id="rId16"/>
  </p:sldMasterIdLst>
  <p:notesMasterIdLst>
    <p:notesMasterId r:id="rId82"/>
  </p:notesMasterIdLst>
  <p:sldIdLst>
    <p:sldId id="256" r:id="rId17"/>
    <p:sldId id="265" r:id="rId18"/>
    <p:sldId id="264" r:id="rId19"/>
    <p:sldId id="278" r:id="rId20"/>
    <p:sldId id="260" r:id="rId21"/>
    <p:sldId id="257" r:id="rId22"/>
    <p:sldId id="281" r:id="rId23"/>
    <p:sldId id="345" r:id="rId24"/>
    <p:sldId id="346" r:id="rId25"/>
    <p:sldId id="280" r:id="rId26"/>
    <p:sldId id="285" r:id="rId27"/>
    <p:sldId id="277" r:id="rId28"/>
    <p:sldId id="273" r:id="rId29"/>
    <p:sldId id="288" r:id="rId30"/>
    <p:sldId id="348" r:id="rId31"/>
    <p:sldId id="347" r:id="rId32"/>
    <p:sldId id="289" r:id="rId33"/>
    <p:sldId id="290" r:id="rId34"/>
    <p:sldId id="291" r:id="rId35"/>
    <p:sldId id="349" r:id="rId36"/>
    <p:sldId id="292" r:id="rId37"/>
    <p:sldId id="293" r:id="rId38"/>
    <p:sldId id="294" r:id="rId39"/>
    <p:sldId id="283" r:id="rId40"/>
    <p:sldId id="284" r:id="rId41"/>
    <p:sldId id="328" r:id="rId42"/>
    <p:sldId id="287" r:id="rId43"/>
    <p:sldId id="299" r:id="rId44"/>
    <p:sldId id="301" r:id="rId45"/>
    <p:sldId id="340" r:id="rId46"/>
    <p:sldId id="341" r:id="rId47"/>
    <p:sldId id="304" r:id="rId48"/>
    <p:sldId id="305" r:id="rId49"/>
    <p:sldId id="306" r:id="rId50"/>
    <p:sldId id="307" r:id="rId51"/>
    <p:sldId id="308" r:id="rId52"/>
    <p:sldId id="342" r:id="rId53"/>
    <p:sldId id="296" r:id="rId54"/>
    <p:sldId id="310" r:id="rId55"/>
    <p:sldId id="311" r:id="rId56"/>
    <p:sldId id="312" r:id="rId57"/>
    <p:sldId id="313" r:id="rId58"/>
    <p:sldId id="295" r:id="rId59"/>
    <p:sldId id="315" r:id="rId60"/>
    <p:sldId id="316" r:id="rId61"/>
    <p:sldId id="317" r:id="rId62"/>
    <p:sldId id="343" r:id="rId63"/>
    <p:sldId id="318" r:id="rId64"/>
    <p:sldId id="319" r:id="rId65"/>
    <p:sldId id="350" r:id="rId66"/>
    <p:sldId id="314" r:id="rId67"/>
    <p:sldId id="309" r:id="rId68"/>
    <p:sldId id="322" r:id="rId69"/>
    <p:sldId id="300" r:id="rId70"/>
    <p:sldId id="324" r:id="rId71"/>
    <p:sldId id="325" r:id="rId72"/>
    <p:sldId id="326" r:id="rId73"/>
    <p:sldId id="327" r:id="rId74"/>
    <p:sldId id="329" r:id="rId75"/>
    <p:sldId id="330" r:id="rId76"/>
    <p:sldId id="332" r:id="rId77"/>
    <p:sldId id="334" r:id="rId78"/>
    <p:sldId id="336" r:id="rId79"/>
    <p:sldId id="338" r:id="rId80"/>
    <p:sldId id="275" r:id="rId8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FFCC"/>
    <a:srgbClr val="EAEAEA"/>
    <a:srgbClr val="DDDDDD"/>
    <a:srgbClr val="A50000"/>
    <a:srgbClr val="FFFEFB"/>
    <a:srgbClr val="FFFBF3"/>
    <a:srgbClr val="FFF6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16" autoAdjust="0"/>
    <p:restoredTop sz="94727" autoAdjust="0"/>
  </p:normalViewPr>
  <p:slideViewPr>
    <p:cSldViewPr snapToGrid="0">
      <p:cViewPr varScale="1">
        <p:scale>
          <a:sx n="42" d="100"/>
          <a:sy n="42" d="100"/>
        </p:scale>
        <p:origin x="-576" y="-96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6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slide" Target="slides/slide34.xml"/><Relationship Id="rId55" Type="http://schemas.openxmlformats.org/officeDocument/2006/relationships/slide" Target="slides/slide39.xml"/><Relationship Id="rId63" Type="http://schemas.openxmlformats.org/officeDocument/2006/relationships/slide" Target="slides/slide47.xml"/><Relationship Id="rId68" Type="http://schemas.openxmlformats.org/officeDocument/2006/relationships/slide" Target="slides/slide52.xml"/><Relationship Id="rId76" Type="http://schemas.openxmlformats.org/officeDocument/2006/relationships/slide" Target="slides/slide60.xml"/><Relationship Id="rId8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3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slide" Target="slides/slide37.xml"/><Relationship Id="rId58" Type="http://schemas.openxmlformats.org/officeDocument/2006/relationships/slide" Target="slides/slide42.xml"/><Relationship Id="rId66" Type="http://schemas.openxmlformats.org/officeDocument/2006/relationships/slide" Target="slides/slide50.xml"/><Relationship Id="rId74" Type="http://schemas.openxmlformats.org/officeDocument/2006/relationships/slide" Target="slides/slide58.xml"/><Relationship Id="rId79" Type="http://schemas.openxmlformats.org/officeDocument/2006/relationships/slide" Target="slides/slide63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5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56" Type="http://schemas.openxmlformats.org/officeDocument/2006/relationships/slide" Target="slides/slide40.xml"/><Relationship Id="rId64" Type="http://schemas.openxmlformats.org/officeDocument/2006/relationships/slide" Target="slides/slide48.xml"/><Relationship Id="rId69" Type="http://schemas.openxmlformats.org/officeDocument/2006/relationships/slide" Target="slides/slide53.xml"/><Relationship Id="rId77" Type="http://schemas.openxmlformats.org/officeDocument/2006/relationships/slide" Target="slides/slide6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5.xml"/><Relationship Id="rId72" Type="http://schemas.openxmlformats.org/officeDocument/2006/relationships/slide" Target="slides/slide56.xml"/><Relationship Id="rId80" Type="http://schemas.openxmlformats.org/officeDocument/2006/relationships/slide" Target="slides/slide64.xml"/><Relationship Id="rId85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59" Type="http://schemas.openxmlformats.org/officeDocument/2006/relationships/slide" Target="slides/slide43.xml"/><Relationship Id="rId67" Type="http://schemas.openxmlformats.org/officeDocument/2006/relationships/slide" Target="slides/slide51.xml"/><Relationship Id="rId20" Type="http://schemas.openxmlformats.org/officeDocument/2006/relationships/slide" Target="slides/slide4.xml"/><Relationship Id="rId41" Type="http://schemas.openxmlformats.org/officeDocument/2006/relationships/slide" Target="slides/slide25.xml"/><Relationship Id="rId54" Type="http://schemas.openxmlformats.org/officeDocument/2006/relationships/slide" Target="slides/slide38.xml"/><Relationship Id="rId62" Type="http://schemas.openxmlformats.org/officeDocument/2006/relationships/slide" Target="slides/slide46.xml"/><Relationship Id="rId70" Type="http://schemas.openxmlformats.org/officeDocument/2006/relationships/slide" Target="slides/slide54.xml"/><Relationship Id="rId75" Type="http://schemas.openxmlformats.org/officeDocument/2006/relationships/slide" Target="slides/slide59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slide" Target="slides/slide33.xml"/><Relationship Id="rId57" Type="http://schemas.openxmlformats.org/officeDocument/2006/relationships/slide" Target="slides/slide4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slide" Target="slides/slide36.xml"/><Relationship Id="rId60" Type="http://schemas.openxmlformats.org/officeDocument/2006/relationships/slide" Target="slides/slide44.xml"/><Relationship Id="rId65" Type="http://schemas.openxmlformats.org/officeDocument/2006/relationships/slide" Target="slides/slide49.xml"/><Relationship Id="rId73" Type="http://schemas.openxmlformats.org/officeDocument/2006/relationships/slide" Target="slides/slide57.xml"/><Relationship Id="rId78" Type="http://schemas.openxmlformats.org/officeDocument/2006/relationships/slide" Target="slides/slide62.xml"/><Relationship Id="rId81" Type="http://schemas.openxmlformats.org/officeDocument/2006/relationships/slide" Target="slides/slide65.xml"/><Relationship Id="rId8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C3216F2-1478-42EF-9DB9-72077ED5DD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C0D69B-7159-434A-9815-279CB31FD3FE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127B1C-FE12-4347-9D84-92CD9A374ADC}" type="slidenum">
              <a:rPr lang="en-US"/>
              <a:pPr/>
              <a:t>10</a:t>
            </a:fld>
            <a:endParaRPr lang="en-US"/>
          </a:p>
        </p:txBody>
      </p:sp>
      <p:sp>
        <p:nvSpPr>
          <p:cNvPr id="1230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4A590E-0A23-46D9-AB96-10248615C2E0}" type="slidenum">
              <a:rPr lang="en-US"/>
              <a:pPr/>
              <a:t>11</a:t>
            </a:fld>
            <a:endParaRPr lang="en-US"/>
          </a:p>
        </p:txBody>
      </p:sp>
      <p:sp>
        <p:nvSpPr>
          <p:cNvPr id="1241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493464-FCCE-4B3A-BCD0-48C932572994}" type="slidenum">
              <a:rPr lang="en-US"/>
              <a:pPr/>
              <a:t>12</a:t>
            </a:fld>
            <a:endParaRPr lang="en-US"/>
          </a:p>
        </p:txBody>
      </p:sp>
      <p:sp>
        <p:nvSpPr>
          <p:cNvPr id="1224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0448CB-9D34-46A9-8C3E-5A3B2E520B94}" type="slidenum">
              <a:rPr lang="en-US"/>
              <a:pPr/>
              <a:t>13</a:t>
            </a:fld>
            <a:endParaRPr lang="en-US"/>
          </a:p>
        </p:txBody>
      </p:sp>
      <p:sp>
        <p:nvSpPr>
          <p:cNvPr id="68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3932B5-451B-4E91-A90D-904F445CC31D}" type="slidenum">
              <a:rPr lang="en-US"/>
              <a:pPr/>
              <a:t>14</a:t>
            </a:fld>
            <a:endParaRPr lang="en-US"/>
          </a:p>
        </p:txBody>
      </p:sp>
      <p:sp>
        <p:nvSpPr>
          <p:cNvPr id="1249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Fishes and many other aquatic chordates use gills for respiration. </a:t>
            </a:r>
            <a:endParaRPr lang="en-US" b="1" i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9EA53E-9DEB-440B-BA73-C7519417C48C}" type="slidenum">
              <a:rPr lang="en-US"/>
              <a:pPr/>
              <a:t>15</a:t>
            </a:fld>
            <a:endParaRPr lang="en-US"/>
          </a:p>
        </p:txBody>
      </p:sp>
      <p:sp>
        <p:nvSpPr>
          <p:cNvPr id="140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63947A-39CA-4E9E-A3EB-AD6C0FAEA4D0}" type="slidenum">
              <a:rPr lang="en-US"/>
              <a:pPr/>
              <a:t>16</a:t>
            </a:fld>
            <a:endParaRPr lang="en-US"/>
          </a:p>
        </p:txBody>
      </p:sp>
      <p:sp>
        <p:nvSpPr>
          <p:cNvPr id="1409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1D2FB7-ADDA-47B6-9B0C-0F58628394A6}" type="slidenum">
              <a:rPr lang="en-US"/>
              <a:pPr/>
              <a:t>17</a:t>
            </a:fld>
            <a:endParaRPr lang="en-US"/>
          </a:p>
        </p:txBody>
      </p:sp>
      <p:sp>
        <p:nvSpPr>
          <p:cNvPr id="1251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C41565-3BD2-4447-9910-8E35A67C7546}" type="slidenum">
              <a:rPr lang="en-US"/>
              <a:pPr/>
              <a:t>18</a:t>
            </a:fld>
            <a:endParaRPr lang="en-US"/>
          </a:p>
        </p:txBody>
      </p:sp>
      <p:sp>
        <p:nvSpPr>
          <p:cNvPr id="1253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413DAE-6708-430E-9E16-2973122EB34D}" type="slidenum">
              <a:rPr lang="en-US"/>
              <a:pPr/>
              <a:t>19</a:t>
            </a:fld>
            <a:endParaRPr lang="en-US"/>
          </a:p>
        </p:txBody>
      </p:sp>
      <p:sp>
        <p:nvSpPr>
          <p:cNvPr id="1255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Unlike most aquatic chordates, land vertebrates use lungs to breathe.</a:t>
            </a:r>
            <a:r>
              <a:rPr lang="en-US"/>
              <a:t> A few aquatic chordates, such as sea turtles and marine mammals, use lungs as well.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59967D-3FEB-497D-8325-978A23E84468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Nigel J. Dennis/Photo Researchers, Inc.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C79ACA-948B-45BA-9BBB-3FB847D0DB87}" type="slidenum">
              <a:rPr lang="en-US"/>
              <a:pPr/>
              <a:t>20</a:t>
            </a:fld>
            <a:endParaRPr lang="en-US"/>
          </a:p>
        </p:txBody>
      </p:sp>
      <p:sp>
        <p:nvSpPr>
          <p:cNvPr id="141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4D6A0-2EFA-49CB-93C2-0EB1C9B79551}" type="slidenum">
              <a:rPr lang="en-US"/>
              <a:pPr/>
              <a:t>21</a:t>
            </a:fld>
            <a:endParaRPr lang="en-US"/>
          </a:p>
        </p:txBody>
      </p:sp>
      <p:sp>
        <p:nvSpPr>
          <p:cNvPr id="1257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5F6DD4-87FC-4A72-908A-FC3CE26A825D}" type="slidenum">
              <a:rPr lang="en-US"/>
              <a:pPr/>
              <a:t>22</a:t>
            </a:fld>
            <a:endParaRPr lang="en-US"/>
          </a:p>
        </p:txBody>
      </p:sp>
      <p:sp>
        <p:nvSpPr>
          <p:cNvPr id="1259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692B09-AA45-445E-BBB3-DC102CB14FE0}" type="slidenum">
              <a:rPr lang="en-US"/>
              <a:pPr/>
              <a:t>23</a:t>
            </a:fld>
            <a:endParaRPr lang="en-US"/>
          </a:p>
        </p:txBody>
      </p:sp>
      <p:sp>
        <p:nvSpPr>
          <p:cNvPr id="1261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EFDA7C-6237-46A8-9FD2-DF04B7A6B03C}" type="slidenum">
              <a:rPr lang="en-US"/>
              <a:pPr/>
              <a:t>24</a:t>
            </a:fld>
            <a:endParaRPr lang="en-US"/>
          </a:p>
        </p:txBody>
      </p:sp>
      <p:sp>
        <p:nvSpPr>
          <p:cNvPr id="1236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DC9019-AFE9-4EA8-8FA9-41DB959F2967}" type="slidenum">
              <a:rPr lang="en-US"/>
              <a:pPr/>
              <a:t>25</a:t>
            </a:fld>
            <a:endParaRPr lang="en-US"/>
          </a:p>
        </p:txBody>
      </p:sp>
      <p:sp>
        <p:nvSpPr>
          <p:cNvPr id="1239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4C7189-31F2-4DB9-B973-A5A8822925BE}" type="slidenum">
              <a:rPr lang="en-US"/>
              <a:pPr/>
              <a:t>26</a:t>
            </a:fld>
            <a:endParaRPr lang="en-US"/>
          </a:p>
        </p:txBody>
      </p:sp>
      <p:sp>
        <p:nvSpPr>
          <p:cNvPr id="133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vertebrates that use gills for respiration have a single-loop circulatory system that forces blood around the body in one direction. Vertebrates that use lungs have a double-loop system. </a:t>
            </a:r>
            <a:r>
              <a:rPr lang="en-US" b="1"/>
              <a:t>The hearts of fishes have two chambers. Amphibians and most reptiles have three-chambered hearts. Crocodilians, birds, and mammals have hearts with four separate chambers.</a:t>
            </a:r>
          </a:p>
          <a:p>
            <a:endParaRPr lang="en-US" b="1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A40564-A861-4FA7-B3F5-8D31FDC67F70}" type="slidenum">
              <a:rPr lang="en-US"/>
              <a:pPr/>
              <a:t>27</a:t>
            </a:fld>
            <a:endParaRPr lang="en-US"/>
          </a:p>
        </p:txBody>
      </p:sp>
      <p:sp>
        <p:nvSpPr>
          <p:cNvPr id="1247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32B31E-1D7B-4624-BF1A-69932D81A86E}" type="slidenum">
              <a:rPr lang="en-US"/>
              <a:pPr/>
              <a:t>28</a:t>
            </a:fld>
            <a:endParaRPr lang="en-US"/>
          </a:p>
        </p:txBody>
      </p:sp>
      <p:sp>
        <p:nvSpPr>
          <p:cNvPr id="1271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vertebrates that use gills for respiration have a single-loop circulatory system that forces blood around the body in one direction. </a:t>
            </a:r>
            <a:r>
              <a:rPr lang="en-US" b="1"/>
              <a:t>The hearts of fishes have two chambers. 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7DAB69-106A-4D5E-8EB8-F7FEB131ECB7}" type="slidenum">
              <a:rPr lang="en-US"/>
              <a:pPr/>
              <a:t>29</a:t>
            </a:fld>
            <a:endParaRPr lang="en-US"/>
          </a:p>
        </p:txBody>
      </p:sp>
      <p:sp>
        <p:nvSpPr>
          <p:cNvPr id="1275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vertebrates that use gills for respiration have a single-loop circulatory system that forces blood around the body in one direction. Vertebrates that use lungs have a double-loop system. </a:t>
            </a:r>
            <a:r>
              <a:rPr lang="en-US" b="1"/>
              <a:t>Amphibians and most reptiles have three-chambered hearts.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C4DE81-5FB1-4A1E-B6F6-DCBAD9280BDE}" type="slidenum">
              <a:rPr lang="en-US"/>
              <a:pPr/>
              <a:t>3</a:t>
            </a:fld>
            <a:endParaRPr lang="en-US"/>
          </a:p>
        </p:txBody>
      </p:sp>
      <p:sp>
        <p:nvSpPr>
          <p:cNvPr id="68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8FAC17-A874-466B-B0AE-34DBE1E4DAEF}" type="slidenum">
              <a:rPr lang="en-US"/>
              <a:pPr/>
              <a:t>30</a:t>
            </a:fld>
            <a:endParaRPr lang="en-US"/>
          </a:p>
        </p:txBody>
      </p:sp>
      <p:sp>
        <p:nvSpPr>
          <p:cNvPr id="137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vertebrates that use gills for respiration have a single-loop circulatory system that forces blood around the body in one direction. Vertebrates that use lungs have a double-loop system. </a:t>
            </a:r>
            <a:r>
              <a:rPr lang="en-US" b="1"/>
              <a:t>Amphibians and most reptiles have three-chambered hearts. 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25C123-A3A7-4DBA-A4B9-8BEBE16D4592}" type="slidenum">
              <a:rPr lang="en-US"/>
              <a:pPr/>
              <a:t>31</a:t>
            </a:fld>
            <a:endParaRPr lang="en-US"/>
          </a:p>
        </p:txBody>
      </p:sp>
      <p:sp>
        <p:nvSpPr>
          <p:cNvPr id="137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vertebrates that use gills for respiration have a single-loop circulatory system that forces blood around the body in one direction. Vertebrates that use lungs have a double-loop system. </a:t>
            </a:r>
            <a:r>
              <a:rPr lang="en-US" b="1"/>
              <a:t>Amphibians and most reptiles have three-chambered hearts. 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F0BBEC-77D1-4E06-AA19-DB1A92C623AE}" type="slidenum">
              <a:rPr lang="en-US"/>
              <a:pPr/>
              <a:t>32</a:t>
            </a:fld>
            <a:endParaRPr lang="en-US"/>
          </a:p>
        </p:txBody>
      </p:sp>
      <p:sp>
        <p:nvSpPr>
          <p:cNvPr id="1282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0C31D0-16D2-48FF-8DEF-C09BCEDA1D16}" type="slidenum">
              <a:rPr lang="en-US"/>
              <a:pPr/>
              <a:t>33</a:t>
            </a:fld>
            <a:endParaRPr lang="en-US"/>
          </a:p>
        </p:txBody>
      </p:sp>
      <p:sp>
        <p:nvSpPr>
          <p:cNvPr id="128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847994-62BB-44E8-8B4C-64BE60FAC5C2}" type="slidenum">
              <a:rPr lang="en-US"/>
              <a:pPr/>
              <a:t>34</a:t>
            </a:fld>
            <a:endParaRPr lang="en-US"/>
          </a:p>
        </p:txBody>
      </p:sp>
      <p:sp>
        <p:nvSpPr>
          <p:cNvPr id="128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0FB1D6-C4C8-4CDD-9318-FA838ABCD015}" type="slidenum">
              <a:rPr lang="en-US"/>
              <a:pPr/>
              <a:t>35</a:t>
            </a:fld>
            <a:endParaRPr lang="en-US"/>
          </a:p>
        </p:txBody>
      </p:sp>
      <p:sp>
        <p:nvSpPr>
          <p:cNvPr id="128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C5C8F9-9E10-4BF6-A169-5861510F92E6}" type="slidenum">
              <a:rPr lang="en-US"/>
              <a:pPr/>
              <a:t>36</a:t>
            </a:fld>
            <a:endParaRPr lang="en-US"/>
          </a:p>
        </p:txBody>
      </p:sp>
      <p:sp>
        <p:nvSpPr>
          <p:cNvPr id="129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485A8C-0520-4670-80D9-6F509C131051}" type="slidenum">
              <a:rPr lang="en-US"/>
              <a:pPr/>
              <a:t>37</a:t>
            </a:fld>
            <a:endParaRPr lang="en-US"/>
          </a:p>
        </p:txBody>
      </p:sp>
      <p:sp>
        <p:nvSpPr>
          <p:cNvPr id="138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3FEDB3-1CFA-4B9B-8CC6-6C2B61BEF3D0}" type="slidenum">
              <a:rPr lang="en-US"/>
              <a:pPr/>
              <a:t>38</a:t>
            </a:fld>
            <a:endParaRPr lang="en-US"/>
          </a:p>
        </p:txBody>
      </p:sp>
      <p:sp>
        <p:nvSpPr>
          <p:cNvPr id="1265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B085B8-2293-428B-999B-1D800BAC9DEC}" type="slidenum">
              <a:rPr lang="en-US"/>
              <a:pPr/>
              <a:t>39</a:t>
            </a:fld>
            <a:endParaRPr lang="en-US"/>
          </a:p>
        </p:txBody>
      </p:sp>
      <p:sp>
        <p:nvSpPr>
          <p:cNvPr id="129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FF727F-61BB-49BF-B67B-5F96AF675F81}" type="slidenum">
              <a:rPr lang="en-US"/>
              <a:pPr/>
              <a:t>4</a:t>
            </a:fld>
            <a:endParaRPr lang="en-US"/>
          </a:p>
        </p:txBody>
      </p:sp>
      <p:sp>
        <p:nvSpPr>
          <p:cNvPr id="1226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9CAF77-1B8B-426B-8B6D-3B339270427A}" type="slidenum">
              <a:rPr lang="en-US"/>
              <a:pPr/>
              <a:t>40</a:t>
            </a:fld>
            <a:endParaRPr lang="en-US"/>
          </a:p>
        </p:txBody>
      </p:sp>
      <p:sp>
        <p:nvSpPr>
          <p:cNvPr id="129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D30C3-17AD-4C1C-BC10-C92CE0CCC070}" type="slidenum">
              <a:rPr lang="en-US"/>
              <a:pPr/>
              <a:t>41</a:t>
            </a:fld>
            <a:endParaRPr lang="en-US"/>
          </a:p>
        </p:txBody>
      </p:sp>
      <p:sp>
        <p:nvSpPr>
          <p:cNvPr id="129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D4BD3-67C0-4AEF-8119-23CD29EBEB3A}" type="slidenum">
              <a:rPr lang="en-US"/>
              <a:pPr/>
              <a:t>42</a:t>
            </a:fld>
            <a:endParaRPr lang="en-US"/>
          </a:p>
        </p:txBody>
      </p:sp>
      <p:sp>
        <p:nvSpPr>
          <p:cNvPr id="130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C76BE0-452C-486D-A918-3A2BC5A9097D}" type="slidenum">
              <a:rPr lang="en-US"/>
              <a:pPr/>
              <a:t>43</a:t>
            </a:fld>
            <a:endParaRPr lang="en-US"/>
          </a:p>
        </p:txBody>
      </p:sp>
      <p:sp>
        <p:nvSpPr>
          <p:cNvPr id="1263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078DF8-B0CF-492A-84B5-7BA035A22EE1}" type="slidenum">
              <a:rPr lang="en-US"/>
              <a:pPr/>
              <a:t>44</a:t>
            </a:fld>
            <a:endParaRPr lang="en-US"/>
          </a:p>
        </p:txBody>
      </p:sp>
      <p:sp>
        <p:nvSpPr>
          <p:cNvPr id="130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C94664-6E4C-499E-81F1-67CABB20E106}" type="slidenum">
              <a:rPr lang="en-US"/>
              <a:pPr/>
              <a:t>45</a:t>
            </a:fld>
            <a:endParaRPr lang="en-US"/>
          </a:p>
        </p:txBody>
      </p:sp>
      <p:sp>
        <p:nvSpPr>
          <p:cNvPr id="130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C22974-3DEE-40BF-892E-5E630F276D44}" type="slidenum">
              <a:rPr lang="en-US"/>
              <a:pPr/>
              <a:t>46</a:t>
            </a:fld>
            <a:endParaRPr lang="en-US"/>
          </a:p>
        </p:txBody>
      </p:sp>
      <p:sp>
        <p:nvSpPr>
          <p:cNvPr id="130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2C632E-CC3E-4F99-A51F-6F4CD06BA418}" type="slidenum">
              <a:rPr lang="en-US"/>
              <a:pPr/>
              <a:t>47</a:t>
            </a:fld>
            <a:endParaRPr lang="en-US"/>
          </a:p>
        </p:txBody>
      </p:sp>
      <p:sp>
        <p:nvSpPr>
          <p:cNvPr id="138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296919-67DA-4B6C-BCE0-F17CF6A3506F}" type="slidenum">
              <a:rPr lang="en-US"/>
              <a:pPr/>
              <a:t>48</a:t>
            </a:fld>
            <a:endParaRPr lang="en-US"/>
          </a:p>
        </p:txBody>
      </p:sp>
      <p:sp>
        <p:nvSpPr>
          <p:cNvPr id="131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C3DAC-E618-4BBC-AE77-544A2206FF20}" type="slidenum">
              <a:rPr lang="en-US"/>
              <a:pPr/>
              <a:t>49</a:t>
            </a:fld>
            <a:endParaRPr lang="en-US"/>
          </a:p>
        </p:txBody>
      </p:sp>
      <p:sp>
        <p:nvSpPr>
          <p:cNvPr id="131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size and complexity of the cerebrum and cerebellum increase as you move from fishes to mammals. </a:t>
            </a:r>
            <a:r>
              <a:rPr lang="en-US" b="1"/>
              <a:t>Each region of the vertebrate brain serves a different function.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12F6CD-B059-4B4F-AC1B-D93345BF0B59}" type="slidenum">
              <a:rPr lang="en-US"/>
              <a:pPr/>
              <a:t>5</a:t>
            </a:fld>
            <a:endParaRPr lang="en-US"/>
          </a:p>
        </p:txBody>
      </p:sp>
      <p:sp>
        <p:nvSpPr>
          <p:cNvPr id="67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3B650A-27B9-4E0C-9612-ED5A934200CA}" type="slidenum">
              <a:rPr lang="en-US"/>
              <a:pPr/>
              <a:t>50</a:t>
            </a:fld>
            <a:endParaRPr lang="en-US"/>
          </a:p>
        </p:txBody>
      </p:sp>
      <p:sp>
        <p:nvSpPr>
          <p:cNvPr id="141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0F1875-5ECF-4CFD-A237-B90920492F47}" type="slidenum">
              <a:rPr lang="en-US"/>
              <a:pPr/>
              <a:t>51</a:t>
            </a:fld>
            <a:endParaRPr lang="en-US"/>
          </a:p>
        </p:txBody>
      </p:sp>
      <p:sp>
        <p:nvSpPr>
          <p:cNvPr id="130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203FB0-071F-4FB2-94EA-C0E2183A7087}" type="slidenum">
              <a:rPr lang="en-US"/>
              <a:pPr/>
              <a:t>52</a:t>
            </a:fld>
            <a:endParaRPr lang="en-US"/>
          </a:p>
        </p:txBody>
      </p:sp>
      <p:sp>
        <p:nvSpPr>
          <p:cNvPr id="129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B4655B-3AFF-4290-B787-A7989A8222F1}" type="slidenum">
              <a:rPr lang="en-US"/>
              <a:pPr/>
              <a:t>53</a:t>
            </a:fld>
            <a:endParaRPr lang="en-US"/>
          </a:p>
        </p:txBody>
      </p:sp>
      <p:sp>
        <p:nvSpPr>
          <p:cNvPr id="132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853C7D-145E-4AE5-9B3E-8383C5DF4B34}" type="slidenum">
              <a:rPr lang="en-US"/>
              <a:pPr/>
              <a:t>54</a:t>
            </a:fld>
            <a:endParaRPr lang="en-US"/>
          </a:p>
        </p:txBody>
      </p:sp>
      <p:sp>
        <p:nvSpPr>
          <p:cNvPr id="1273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3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EF704C-A6F2-4790-B183-CCAB6CA4E225}" type="slidenum">
              <a:rPr lang="en-US"/>
              <a:pPr/>
              <a:t>55</a:t>
            </a:fld>
            <a:endParaRPr lang="en-US"/>
          </a:p>
        </p:txBody>
      </p:sp>
      <p:sp>
        <p:nvSpPr>
          <p:cNvPr id="132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424CC2-7CB0-4FD7-9E08-B8814B1C7FC4}" type="slidenum">
              <a:rPr lang="en-US"/>
              <a:pPr/>
              <a:t>56</a:t>
            </a:fld>
            <a:endParaRPr lang="en-US"/>
          </a:p>
        </p:txBody>
      </p:sp>
      <p:sp>
        <p:nvSpPr>
          <p:cNvPr id="132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166096-E235-46B7-A09D-57E7E90A6ED3}" type="slidenum">
              <a:rPr lang="en-US"/>
              <a:pPr/>
              <a:t>57</a:t>
            </a:fld>
            <a:endParaRPr lang="en-US"/>
          </a:p>
        </p:txBody>
      </p:sp>
      <p:sp>
        <p:nvSpPr>
          <p:cNvPr id="132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673CED-48D0-40E0-AF44-4381852330B0}" type="slidenum">
              <a:rPr lang="en-US"/>
              <a:pPr/>
              <a:t>58</a:t>
            </a:fld>
            <a:endParaRPr lang="en-US"/>
          </a:p>
        </p:txBody>
      </p:sp>
      <p:sp>
        <p:nvSpPr>
          <p:cNvPr id="133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D864D-3B80-4594-9BEB-09EA80576370}" type="slidenum">
              <a:rPr lang="en-US"/>
              <a:pPr/>
              <a:t>59</a:t>
            </a:fld>
            <a:endParaRPr lang="en-US"/>
          </a:p>
        </p:txBody>
      </p:sp>
      <p:sp>
        <p:nvSpPr>
          <p:cNvPr id="133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38A39D-37A5-4D78-A03F-0F9EAC5344C4}" type="slidenum">
              <a:rPr lang="en-US"/>
              <a:pPr/>
              <a:t>6</a:t>
            </a:fld>
            <a:endParaRPr lang="en-US"/>
          </a:p>
        </p:txBody>
      </p:sp>
      <p:sp>
        <p:nvSpPr>
          <p:cNvPr id="67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6AE45A-B7FD-472D-9676-5C2C0F43D3AE}" type="slidenum">
              <a:rPr lang="en-US"/>
              <a:pPr/>
              <a:t>60</a:t>
            </a:fld>
            <a:endParaRPr lang="en-US"/>
          </a:p>
        </p:txBody>
      </p:sp>
      <p:sp>
        <p:nvSpPr>
          <p:cNvPr id="134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39F011-CFD2-4268-AFED-5CFDC8305D6F}" type="slidenum">
              <a:rPr lang="en-US"/>
              <a:pPr/>
              <a:t>61</a:t>
            </a:fld>
            <a:endParaRPr lang="en-US"/>
          </a:p>
        </p:txBody>
      </p:sp>
      <p:sp>
        <p:nvSpPr>
          <p:cNvPr id="134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EFECA2-351A-4163-BD71-796F9F751F76}" type="slidenum">
              <a:rPr lang="en-US"/>
              <a:pPr/>
              <a:t>62</a:t>
            </a:fld>
            <a:endParaRPr lang="en-US"/>
          </a:p>
        </p:txBody>
      </p:sp>
      <p:sp>
        <p:nvSpPr>
          <p:cNvPr id="134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C986A1-7C8C-4522-81CA-44A14C278510}" type="slidenum">
              <a:rPr lang="en-US"/>
              <a:pPr/>
              <a:t>63</a:t>
            </a:fld>
            <a:endParaRPr lang="en-US"/>
          </a:p>
        </p:txBody>
      </p:sp>
      <p:sp>
        <p:nvSpPr>
          <p:cNvPr id="135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CBFFF-E2CD-41FF-9D46-DF4C0AC9DE03}" type="slidenum">
              <a:rPr lang="en-US"/>
              <a:pPr/>
              <a:t>64</a:t>
            </a:fld>
            <a:endParaRPr lang="en-US"/>
          </a:p>
        </p:txBody>
      </p:sp>
      <p:sp>
        <p:nvSpPr>
          <p:cNvPr id="135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BA0374-FCCD-48EC-808C-09844885A6CD}" type="slidenum">
              <a:rPr lang="en-US"/>
              <a:pPr/>
              <a:t>65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D4863A-7831-40A9-97DE-38FE83B09BD8}" type="slidenum">
              <a:rPr lang="en-US"/>
              <a:pPr/>
              <a:t>7</a:t>
            </a:fld>
            <a:endParaRPr lang="en-US"/>
          </a:p>
        </p:txBody>
      </p:sp>
      <p:sp>
        <p:nvSpPr>
          <p:cNvPr id="1232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A6DA8D-C8F1-44E2-9805-40BF86DBF7AF}" type="slidenum">
              <a:rPr lang="en-US"/>
              <a:pPr/>
              <a:t>8</a:t>
            </a:fld>
            <a:endParaRPr lang="en-US"/>
          </a:p>
        </p:txBody>
      </p:sp>
      <p:sp>
        <p:nvSpPr>
          <p:cNvPr id="140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CE1DD6-E1E7-4FBA-8F9E-E18DA3C19C61}" type="slidenum">
              <a:rPr lang="en-US"/>
              <a:pPr/>
              <a:t>9</a:t>
            </a:fld>
            <a:endParaRPr lang="en-US"/>
          </a:p>
        </p:txBody>
      </p:sp>
      <p:sp>
        <p:nvSpPr>
          <p:cNvPr id="1406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9A283-F772-45BA-AD46-1278620660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286D5-0E76-4E8A-9DA4-7E05456DED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E4F95-55AF-475B-A47C-583C266400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39D05-A654-44BC-8F15-84C10FC964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57A3D-6463-48B8-BD43-E5DFBF53D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6C17E-913F-4E04-B0E8-FAB36CE853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0964B-65EC-4E57-BA99-6238B8D4B8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5282B-CB23-49C6-8626-74359D6846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04A5BE-D502-482E-B77C-CF7E39D19A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475A6-D96A-4AE9-8577-4DA56C557D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6538" y="0"/>
            <a:ext cx="25273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7431088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539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539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6538" y="0"/>
            <a:ext cx="2527300" cy="6492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7431088" cy="6492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6538" y="0"/>
            <a:ext cx="25273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7431088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6538" y="0"/>
            <a:ext cx="25273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7431088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3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2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1.jpeg"/><Relationship Id="rId18" Type="http://schemas.openxmlformats.org/officeDocument/2006/relationships/image" Target="../media/image14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17" Type="http://schemas.openxmlformats.org/officeDocument/2006/relationships/hyperlink" Target="Resources/ch33_sectn03_quiz.qtb" TargetMode="Externa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3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3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8EF64483-B340-4B68-9891-1C32B763EEB7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99" name="Picture 19" descr="movi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808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80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8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80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5809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55809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5809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095" name="Rectangle 15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55809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809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810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15441168-AAED-4F66-963E-94C57DAD53EE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874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87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85800" indent="-685800">
              <a:spcAft>
                <a:spcPct val="50000"/>
              </a:spcAft>
              <a:tabLst>
                <a:tab pos="16510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487434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487438" name="Rectangle 14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487439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0" name="Picture 16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87442" name="Rectangle 1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7" name="Picture 23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4874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7456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25352199-4477-474F-8157-46FF45EB883E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marL="685800" indent="-6858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804863" indent="-4763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919163" indent="1588" algn="l" rtl="0" fontAlgn="base">
        <a:spcBef>
          <a:spcPct val="0"/>
        </a:spcBef>
        <a:spcAft>
          <a:spcPct val="50000"/>
        </a:spcAft>
        <a:buAutoNum type="alphaLcPeriod"/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346325" indent="-4572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latin typeface="Times New Roman" pitchFamily="18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latin typeface="Times New Roman" pitchFamily="18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ea typeface="ＭＳ Ｐゴシック" pitchFamily="1" charset="-128"/>
              </a:defRPr>
            </a:lvl1pPr>
          </a:lstStyle>
          <a:p>
            <a:fld id="{9CA67A7E-783F-4596-9081-12FEFA2359A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26" name="Picture 1026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2227" name="Picture 1027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32228" name="Rectangle 1028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2229" name="Rectangle 10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2230" name="Rectangle 10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32231" name="Rectangle 10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32232" name="Rectangle 103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32233" name="Rectangle 1033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1332234" name="Rectangle 1034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332235" name="Text Box 1035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332236" name="Text Box 1036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332237" name="Rectangle 103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238" name="Rectangle 1038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1332239" name="Picture 1039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04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40" name="Picture 1040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32241" name="Rectangle 104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163C539C-8176-433C-8FC7-68C1874DE00E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5298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35299" name="Rectangle 3"/>
          <p:cNvSpPr>
            <a:spLocks noChangeArrowheads="1"/>
          </p:cNvSpPr>
          <p:nvPr/>
        </p:nvSpPr>
        <p:spPr bwMode="auto">
          <a:xfrm>
            <a:off x="11113" y="20638"/>
            <a:ext cx="3840162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53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53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353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353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3530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335305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3530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33530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335308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1335309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5310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35311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335312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5313" name="Picture 17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1335314" name="Picture 18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5315" name="Text Box 19"/>
          <p:cNvSpPr txBox="1">
            <a:spLocks noChangeArrowheads="1"/>
          </p:cNvSpPr>
          <p:nvPr/>
        </p:nvSpPr>
        <p:spPr bwMode="auto">
          <a:xfrm>
            <a:off x="4016375" y="2659063"/>
            <a:ext cx="935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0" i="1"/>
              <a:t>- or -</a:t>
            </a:r>
          </a:p>
        </p:txBody>
      </p:sp>
      <p:pic>
        <p:nvPicPr>
          <p:cNvPr id="1335316" name="Picture 20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35317" name="Text Box 21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Continue to:</a:t>
            </a:r>
          </a:p>
        </p:txBody>
      </p:sp>
      <p:sp>
        <p:nvSpPr>
          <p:cNvPr id="1335318" name="Text Box 22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Click to Launch:</a:t>
            </a:r>
          </a:p>
        </p:txBody>
      </p:sp>
      <p:sp>
        <p:nvSpPr>
          <p:cNvPr id="133531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5320" name="Rectangle 24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2D6FC883-9747-4ABD-A93C-DF1986D57F1F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8370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38371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8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83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383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383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38376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338377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3837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33837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338380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1338381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8382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38383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338384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8385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3838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838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26E9585B-D0F2-4D91-873B-E75A77D55855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78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578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78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578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578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578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57832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357833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57834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357835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357836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1357837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57838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57839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357840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57841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578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57843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25EBFD35-304C-4E77-9025-5622B9C01C02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@@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>
              <a:solidFill>
                <a:srgbClr val="A50000"/>
              </a:solidFill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A6CA90D0-6589-42AC-B76F-5F3C23D02414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04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307138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44EF5804-A75C-4DC1-A4D2-DD457DD70045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68" name="Rectangle 16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45876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04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sp>
        <p:nvSpPr>
          <p:cNvPr id="45877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307138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E6CDDF7A-3643-414B-BF69-45D987557887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07138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255713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2304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04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20D257DB-42B0-4863-B699-DA9D1F05FE8A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2557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2557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25000"/>
        </a:spcBef>
        <a:spcAft>
          <a:spcPct val="25000"/>
        </a:spcAft>
        <a:buFont typeface="Arial" charset="0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307138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2800" b="0">
              <a:ea typeface="ＭＳ Ｐゴシック" pitchFamily="1" charset="-128"/>
            </a:endParaRPr>
          </a:p>
        </p:txBody>
      </p:sp>
      <p:sp>
        <p:nvSpPr>
          <p:cNvPr id="58573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85742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43" name="Rectangle 15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585744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04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5745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183A12EE-BAAD-4F0A-8C06-001CD21E6CDA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738188" indent="-280988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69963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890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15462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0034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24606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29178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6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0416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041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1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04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04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041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6041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6041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60417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75" name="Rectangle 15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604177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604179" name="Picture 19" descr="Process_art_ARROWS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60418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580BFC6E-C196-4389-98AD-B8B3288F5F6F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  <p:pic>
        <p:nvPicPr>
          <p:cNvPr id="604182" name="Picture 22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940425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16" name="Rectangle 16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4608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3D06B24A-6D9D-475A-ACE3-B180387C44EE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75" name="Picture 19" descr="Activi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705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70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7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70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70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7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7065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5706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57070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071" name="Rectangle 15"/>
          <p:cNvSpPr>
            <a:spLocks noChangeArrowheads="1"/>
          </p:cNvSpPr>
          <p:nvPr/>
        </p:nvSpPr>
        <p:spPr bwMode="auto">
          <a:xfrm>
            <a:off x="1776413" y="0"/>
            <a:ext cx="4235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33-3 Form and Function in Chordates</a:t>
            </a:r>
          </a:p>
        </p:txBody>
      </p:sp>
      <p:pic>
        <p:nvPicPr>
          <p:cNvPr id="557072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7073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7077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B4A01F1C-0B56-4E27-8AA6-180653ECE7E8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64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4.xml"/><Relationship Id="rId6" Type="http://schemas.openxmlformats.org/officeDocument/2006/relationships/hyperlink" Target="Resources/ActiveArt/index.html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35.wmf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33_sectn03_quiz.qtb" TargetMode="Externa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4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4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4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4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45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6" name="Picture 14" descr="biobook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5963" y="261938"/>
            <a:ext cx="5010150" cy="613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9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Feeding</a:t>
            </a:r>
          </a:p>
        </p:txBody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do the respiratory systems of the different groups of chordates compare?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00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40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332788" cy="5397500"/>
          </a:xfrm>
        </p:spPr>
        <p:txBody>
          <a:bodyPr/>
          <a:lstStyle/>
          <a:p>
            <a:r>
              <a:rPr lang="en-US"/>
              <a:t>Respiration</a:t>
            </a:r>
          </a:p>
          <a:p>
            <a:pPr lvl="1"/>
            <a:r>
              <a:rPr lang="en-US"/>
              <a:t>Aquatic chordates—such as tunicates, fishes, and amphibian larvae—use gills for respiration. </a:t>
            </a:r>
          </a:p>
          <a:p>
            <a:pPr lvl="1"/>
            <a:r>
              <a:rPr lang="en-US"/>
              <a:t>Land vertebrates, including adult amphibians, reptiles, birds, and mammals, use lungs.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3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236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Some chordates have respiratory structures in addition to gills and lungs. </a:t>
            </a:r>
          </a:p>
          <a:p>
            <a:r>
              <a:rPr lang="en-US"/>
              <a:t>Bony fishes have accessory organs such as simple air sacs. </a:t>
            </a:r>
          </a:p>
          <a:p>
            <a:r>
              <a:rPr lang="en-US"/>
              <a:t>Lancelets respire by diffusion of oxygen across their body.</a:t>
            </a:r>
          </a:p>
          <a:p>
            <a:r>
              <a:rPr lang="en-US"/>
              <a:t>Many adult amphibians use moist skin and the lining of their mouths and pharynxes to respire by diffusion.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3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Gills </a:t>
            </a:r>
          </a:p>
          <a:p>
            <a:pPr lvl="2"/>
            <a:r>
              <a:rPr lang="en-US"/>
              <a:t>As water passes over the gill filaments, oxygen molecules diffuse into blood in tiny blood vessels called capillaries. </a:t>
            </a:r>
          </a:p>
          <a:p>
            <a:pPr lvl="2"/>
            <a:r>
              <a:rPr lang="en-US"/>
              <a:t>At the same time, carbon dioxide diffuses from blood into the water.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48270" name="Picture 1038" descr="p8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6800" y="1344613"/>
            <a:ext cx="4757738" cy="4367212"/>
          </a:xfrm>
          <a:prstGeom prst="rect">
            <a:avLst/>
          </a:prstGeom>
          <a:noFill/>
        </p:spPr>
      </p:pic>
      <p:sp>
        <p:nvSpPr>
          <p:cNvPr id="12482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482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  <a:noFill/>
        </p:spPr>
        <p:txBody>
          <a:bodyPr/>
          <a:lstStyle/>
          <a:p>
            <a:r>
              <a:rPr lang="en-US"/>
              <a:t>Water flows in through the fish’s mouth. Muscles pump the water across the gills</a:t>
            </a:r>
          </a:p>
        </p:txBody>
      </p:sp>
      <p:sp>
        <p:nvSpPr>
          <p:cNvPr id="1248267" name="Rectangle 1035"/>
          <p:cNvSpPr>
            <a:spLocks noChangeArrowheads="1"/>
          </p:cNvSpPr>
          <p:nvPr/>
        </p:nvSpPr>
        <p:spPr bwMode="auto">
          <a:xfrm>
            <a:off x="4441825" y="5740400"/>
            <a:ext cx="2308225" cy="7635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8262" name="Text Box 1030"/>
          <p:cNvSpPr txBox="1">
            <a:spLocks noChangeArrowheads="1"/>
          </p:cNvSpPr>
          <p:nvPr/>
        </p:nvSpPr>
        <p:spPr bwMode="auto">
          <a:xfrm>
            <a:off x="1898650" y="5002213"/>
            <a:ext cx="1003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Mouth</a:t>
            </a:r>
            <a:endParaRPr lang="en-US" b="0"/>
          </a:p>
        </p:txBody>
      </p:sp>
      <p:sp>
        <p:nvSpPr>
          <p:cNvPr id="1248271" name="Line 1039"/>
          <p:cNvSpPr>
            <a:spLocks noChangeShapeType="1"/>
          </p:cNvSpPr>
          <p:nvPr/>
        </p:nvSpPr>
        <p:spPr bwMode="auto">
          <a:xfrm flipV="1">
            <a:off x="2768600" y="4962525"/>
            <a:ext cx="1379538" cy="219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402887" name="Picture 1031" descr="p8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6800" y="1344613"/>
            <a:ext cx="4757738" cy="4367212"/>
          </a:xfrm>
          <a:prstGeom prst="rect">
            <a:avLst/>
          </a:prstGeom>
          <a:noFill/>
        </p:spPr>
      </p:pic>
      <p:sp>
        <p:nvSpPr>
          <p:cNvPr id="14028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402885" name="Text Box 1029"/>
          <p:cNvSpPr txBox="1">
            <a:spLocks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  <a:noFill/>
          <a:ln/>
        </p:spPr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US"/>
              <a:t>Each gill contains thousands of filaments that absorb oxygen from the water.</a:t>
            </a:r>
          </a:p>
        </p:txBody>
      </p:sp>
      <p:sp>
        <p:nvSpPr>
          <p:cNvPr id="1402886" name="Text Box 1030"/>
          <p:cNvSpPr txBox="1">
            <a:spLocks noChangeArrowheads="1"/>
          </p:cNvSpPr>
          <p:nvPr/>
        </p:nvSpPr>
        <p:spPr bwMode="auto">
          <a:xfrm>
            <a:off x="5429250" y="5541963"/>
            <a:ext cx="14922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Gill filament</a:t>
            </a:r>
          </a:p>
        </p:txBody>
      </p:sp>
      <p:sp>
        <p:nvSpPr>
          <p:cNvPr id="1402888" name="Line 1032"/>
          <p:cNvSpPr>
            <a:spLocks noChangeShapeType="1"/>
          </p:cNvSpPr>
          <p:nvPr/>
        </p:nvSpPr>
        <p:spPr bwMode="auto">
          <a:xfrm flipH="1">
            <a:off x="6030913" y="4329113"/>
            <a:ext cx="450850" cy="1238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401861" name="Picture 1029" descr="p8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6800" y="1344613"/>
            <a:ext cx="4757738" cy="4367212"/>
          </a:xfrm>
          <a:prstGeom prst="rect">
            <a:avLst/>
          </a:prstGeom>
          <a:noFill/>
        </p:spPr>
      </p:pic>
      <p:sp>
        <p:nvSpPr>
          <p:cNvPr id="14018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401860" name="Text Box 1028"/>
          <p:cNvSpPr txBox="1"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US" b="1"/>
              <a:t>Operculum: </a:t>
            </a:r>
            <a:r>
              <a:rPr lang="en-US"/>
              <a:t>Water and carbon dioxide are pumped out through the operculum.</a:t>
            </a:r>
          </a:p>
        </p:txBody>
      </p:sp>
      <p:sp>
        <p:nvSpPr>
          <p:cNvPr id="1401862" name="Text Box 1030"/>
          <p:cNvSpPr txBox="1">
            <a:spLocks noChangeArrowheads="1"/>
          </p:cNvSpPr>
          <p:nvPr/>
        </p:nvSpPr>
        <p:spPr bwMode="auto">
          <a:xfrm>
            <a:off x="6032500" y="5553075"/>
            <a:ext cx="13906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Operculum</a:t>
            </a:r>
          </a:p>
        </p:txBody>
      </p:sp>
      <p:sp>
        <p:nvSpPr>
          <p:cNvPr id="1401863" name="Line 1031"/>
          <p:cNvSpPr>
            <a:spLocks noChangeShapeType="1"/>
          </p:cNvSpPr>
          <p:nvPr/>
        </p:nvSpPr>
        <p:spPr bwMode="auto">
          <a:xfrm flipH="1">
            <a:off x="6805613" y="4572000"/>
            <a:ext cx="266700" cy="1041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0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Lungs  </a:t>
            </a:r>
          </a:p>
          <a:p>
            <a:pPr lvl="2"/>
            <a:r>
              <a:rPr lang="en-US"/>
              <a:t>Although the structure of the lungs varies, the basic process of breathing is the same among land vertebrates.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Inhaling brings oxygen-rich air from outside the body through the trachea and into the lungs. Oxygen diffuses into the blood inside the lung capillaries. </a:t>
            </a:r>
          </a:p>
          <a:p>
            <a:r>
              <a:rPr lang="en-US"/>
              <a:t>Carbon dioxide diffuses out of the capillaries into the air within the lungs. Oxygen-poor air is then exhaled.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2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4422" name="Picture 1046" descr="p859c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7963" y="1311275"/>
            <a:ext cx="6243637" cy="4060825"/>
          </a:xfrm>
          <a:prstGeom prst="rect">
            <a:avLst/>
          </a:prstGeom>
          <a:noFill/>
        </p:spPr>
      </p:pic>
      <p:sp>
        <p:nvSpPr>
          <p:cNvPr id="1254423" name="Rectangle 104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54424" name="Rectangle 104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Vertebrate Respiration</a:t>
            </a:r>
          </a:p>
        </p:txBody>
      </p:sp>
      <p:sp>
        <p:nvSpPr>
          <p:cNvPr id="1254412" name="Rectangle 1036"/>
          <p:cNvSpPr>
            <a:spLocks noChangeArrowheads="1"/>
          </p:cNvSpPr>
          <p:nvPr/>
        </p:nvSpPr>
        <p:spPr bwMode="auto">
          <a:xfrm>
            <a:off x="714375" y="5210175"/>
            <a:ext cx="104457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4413" name="Rectangle 1037"/>
          <p:cNvSpPr>
            <a:spLocks noChangeArrowheads="1"/>
          </p:cNvSpPr>
          <p:nvPr/>
        </p:nvSpPr>
        <p:spPr bwMode="auto">
          <a:xfrm>
            <a:off x="2751138" y="5203825"/>
            <a:ext cx="104457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4414" name="Rectangle 1038"/>
          <p:cNvSpPr>
            <a:spLocks noChangeArrowheads="1"/>
          </p:cNvSpPr>
          <p:nvPr/>
        </p:nvSpPr>
        <p:spPr bwMode="auto">
          <a:xfrm>
            <a:off x="4732338" y="5224463"/>
            <a:ext cx="104457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4415" name="Rectangle 1039"/>
          <p:cNvSpPr>
            <a:spLocks noChangeArrowheads="1"/>
          </p:cNvSpPr>
          <p:nvPr/>
        </p:nvSpPr>
        <p:spPr bwMode="auto">
          <a:xfrm>
            <a:off x="6569075" y="5230813"/>
            <a:ext cx="1044575" cy="27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4409" name="Text Box 1033"/>
          <p:cNvSpPr txBox="1">
            <a:spLocks noChangeArrowheads="1"/>
          </p:cNvSpPr>
          <p:nvPr/>
        </p:nvSpPr>
        <p:spPr bwMode="auto">
          <a:xfrm>
            <a:off x="7508875" y="5368925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Lizard</a:t>
            </a:r>
          </a:p>
        </p:txBody>
      </p:sp>
      <p:sp>
        <p:nvSpPr>
          <p:cNvPr id="1254407" name="Text Box 1031"/>
          <p:cNvSpPr txBox="1">
            <a:spLocks noChangeArrowheads="1"/>
          </p:cNvSpPr>
          <p:nvPr/>
        </p:nvSpPr>
        <p:spPr bwMode="auto">
          <a:xfrm>
            <a:off x="4183063" y="5370513"/>
            <a:ext cx="197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Salamander</a:t>
            </a:r>
          </a:p>
        </p:txBody>
      </p:sp>
      <p:pic>
        <p:nvPicPr>
          <p:cNvPr id="1254419" name="Picture 1043" descr="p859c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688" y="3514725"/>
            <a:ext cx="3803650" cy="1722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33-3 Form and Function in Chordates</a:t>
            </a:r>
          </a:p>
        </p:txBody>
      </p:sp>
      <p:pic>
        <p:nvPicPr>
          <p:cNvPr id="486412" name="Picture 12" descr="ch33_slide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7288" y="1331913"/>
            <a:ext cx="4265612" cy="517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403911" name="Picture 1031" descr="p859c-3"/>
          <p:cNvPicPr>
            <a:picLocks noChangeAspect="1" noChangeArrowheads="1"/>
          </p:cNvPicPr>
          <p:nvPr/>
        </p:nvPicPr>
        <p:blipFill>
          <a:blip r:embed="rId3" cstate="print"/>
          <a:srcRect r="8910"/>
          <a:stretch>
            <a:fillRect/>
          </a:stretch>
        </p:blipFill>
        <p:spPr bwMode="auto">
          <a:xfrm>
            <a:off x="3706813" y="1541463"/>
            <a:ext cx="5437187" cy="3994150"/>
          </a:xfrm>
          <a:prstGeom prst="rect">
            <a:avLst/>
          </a:prstGeom>
          <a:noFill/>
        </p:spPr>
      </p:pic>
      <p:sp>
        <p:nvSpPr>
          <p:cNvPr id="1403915" name="Rectangle 103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403916" name="Rectangle 103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Vertebrate Respiration</a:t>
            </a:r>
          </a:p>
        </p:txBody>
      </p:sp>
      <p:sp>
        <p:nvSpPr>
          <p:cNvPr id="1403912" name="Text Box 1032"/>
          <p:cNvSpPr txBox="1">
            <a:spLocks noChangeArrowheads="1"/>
          </p:cNvSpPr>
          <p:nvPr/>
        </p:nvSpPr>
        <p:spPr bwMode="auto">
          <a:xfrm>
            <a:off x="7864475" y="5368925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Bird</a:t>
            </a:r>
          </a:p>
        </p:txBody>
      </p:sp>
      <p:sp>
        <p:nvSpPr>
          <p:cNvPr id="1403913" name="Text Box 1033"/>
          <p:cNvSpPr txBox="1">
            <a:spLocks noChangeArrowheads="1"/>
          </p:cNvSpPr>
          <p:nvPr/>
        </p:nvSpPr>
        <p:spPr bwMode="auto">
          <a:xfrm>
            <a:off x="4538663" y="5370513"/>
            <a:ext cx="197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Primate</a:t>
            </a:r>
          </a:p>
        </p:txBody>
      </p:sp>
      <p:pic>
        <p:nvPicPr>
          <p:cNvPr id="1403917" name="Picture 1037" descr="p859c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688" y="3514725"/>
            <a:ext cx="3803650" cy="1722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surface area of lungs increases as you move from the amphibians to mammals.</a:t>
            </a:r>
          </a:p>
          <a:p>
            <a:r>
              <a:rPr lang="en-US"/>
              <a:t>The amphibian lung is little more than a sac with ridges. </a:t>
            </a:r>
          </a:p>
          <a:p>
            <a:r>
              <a:rPr lang="en-US"/>
              <a:t>Reptilian lungs are divided into a series of large and small chambers that increase the surface area for gas exchange.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In mammals, the lungs branch, and their entire volume is filled with bubblelike structures called </a:t>
            </a:r>
            <a:r>
              <a:rPr lang="en-US" b="1"/>
              <a:t>alveoli</a:t>
            </a:r>
            <a:r>
              <a:rPr lang="en-US"/>
              <a:t>.</a:t>
            </a:r>
          </a:p>
          <a:p>
            <a:r>
              <a:rPr lang="en-US"/>
              <a:t>Alveoli provide an enormous surface area for gas exchange. </a:t>
            </a:r>
          </a:p>
          <a:p>
            <a:r>
              <a:rPr lang="en-US"/>
              <a:t>This enables mammals to take in the large amounts of oxygen required by their endothermic metabolism.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8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8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Respiration</a:t>
            </a:r>
          </a:p>
        </p:txBody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In birds, air flows in only one direction. A system of tubes, plus air sacs, enables one-way air flow. </a:t>
            </a:r>
          </a:p>
          <a:p>
            <a:r>
              <a:rPr lang="en-US"/>
              <a:t>Gas exchange surfaces are constantly in contact with fresh air that contains a lot of oxygen. </a:t>
            </a:r>
          </a:p>
          <a:p>
            <a:r>
              <a:rPr lang="en-US"/>
              <a:t>This enables birds to fly at high altitudes, where there is less oxygen in the atmosphere than at lower altitudes.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35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do the circulatory systems of the different groups of chordates compare?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Circulation</a:t>
            </a:r>
          </a:p>
          <a:p>
            <a:pPr lvl="2"/>
            <a:r>
              <a:rPr lang="en-US"/>
              <a:t>Circulatory systems maintain homeostasis by transporting materials throughout animals’ bodies. 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32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307138" y="0"/>
            <a:ext cx="4076700" cy="457200"/>
          </a:xfrm>
          <a:noFill/>
        </p:spPr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33263" name="Rectangle 1039"/>
          <p:cNvSpPr>
            <a:spLocks noChangeArrowheads="1"/>
          </p:cNvSpPr>
          <p:nvPr/>
        </p:nvSpPr>
        <p:spPr bwMode="auto">
          <a:xfrm>
            <a:off x="1379538" y="1611313"/>
            <a:ext cx="1304925" cy="377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3266" name="Rectangle 1042"/>
          <p:cNvSpPr>
            <a:spLocks noChangeArrowheads="1"/>
          </p:cNvSpPr>
          <p:nvPr/>
        </p:nvSpPr>
        <p:spPr bwMode="auto">
          <a:xfrm>
            <a:off x="4281488" y="1625600"/>
            <a:ext cx="2133600" cy="1889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3280" name="Picture 1056" descr="p860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771650"/>
            <a:ext cx="1933575" cy="3703638"/>
          </a:xfrm>
          <a:prstGeom prst="rect">
            <a:avLst/>
          </a:prstGeom>
          <a:noFill/>
        </p:spPr>
      </p:pic>
      <p:pic>
        <p:nvPicPr>
          <p:cNvPr id="1333281" name="Picture 1057" descr="p860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038" y="1863725"/>
            <a:ext cx="1819275" cy="3386138"/>
          </a:xfrm>
          <a:prstGeom prst="rect">
            <a:avLst/>
          </a:prstGeom>
          <a:noFill/>
        </p:spPr>
      </p:pic>
      <p:pic>
        <p:nvPicPr>
          <p:cNvPr id="1333282" name="Picture 1058" descr="p860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4425" y="1689100"/>
            <a:ext cx="1833563" cy="3767138"/>
          </a:xfrm>
          <a:prstGeom prst="rect">
            <a:avLst/>
          </a:prstGeom>
          <a:noFill/>
        </p:spPr>
      </p:pic>
      <p:sp>
        <p:nvSpPr>
          <p:cNvPr id="1333283" name="Text Box 1059"/>
          <p:cNvSpPr txBox="1">
            <a:spLocks noChangeArrowheads="1"/>
          </p:cNvSpPr>
          <p:nvPr/>
        </p:nvSpPr>
        <p:spPr bwMode="auto">
          <a:xfrm>
            <a:off x="1277938" y="5446713"/>
            <a:ext cx="9080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Fishes</a:t>
            </a:r>
          </a:p>
        </p:txBody>
      </p:sp>
      <p:sp>
        <p:nvSpPr>
          <p:cNvPr id="1333284" name="Text Box 1060"/>
          <p:cNvSpPr txBox="1">
            <a:spLocks noChangeArrowheads="1"/>
          </p:cNvSpPr>
          <p:nvPr/>
        </p:nvSpPr>
        <p:spPr bwMode="auto">
          <a:xfrm>
            <a:off x="3775075" y="5451475"/>
            <a:ext cx="15938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Most reptiles</a:t>
            </a:r>
          </a:p>
        </p:txBody>
      </p:sp>
      <p:sp>
        <p:nvSpPr>
          <p:cNvPr id="1333285" name="Text Box 1061"/>
          <p:cNvSpPr txBox="1">
            <a:spLocks noChangeArrowheads="1"/>
          </p:cNvSpPr>
          <p:nvPr/>
        </p:nvSpPr>
        <p:spPr bwMode="auto">
          <a:xfrm>
            <a:off x="6245225" y="5446713"/>
            <a:ext cx="2708275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Crocodilians, birds, and mammals</a:t>
            </a:r>
          </a:p>
        </p:txBody>
      </p:sp>
      <p:sp>
        <p:nvSpPr>
          <p:cNvPr id="1333286" name="Text Box 1062"/>
          <p:cNvSpPr txBox="1">
            <a:spLocks noChangeArrowheads="1"/>
          </p:cNvSpPr>
          <p:nvPr/>
        </p:nvSpPr>
        <p:spPr bwMode="auto">
          <a:xfrm>
            <a:off x="712788" y="973138"/>
            <a:ext cx="2216150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Single-loop circulatory system</a:t>
            </a:r>
          </a:p>
        </p:txBody>
      </p:sp>
      <p:sp>
        <p:nvSpPr>
          <p:cNvPr id="1333287" name="Text Box 1063"/>
          <p:cNvSpPr txBox="1">
            <a:spLocks noChangeArrowheads="1"/>
          </p:cNvSpPr>
          <p:nvPr/>
        </p:nvSpPr>
        <p:spPr bwMode="auto">
          <a:xfrm>
            <a:off x="4348163" y="944563"/>
            <a:ext cx="36004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Double-loop circulatory system</a:t>
            </a:r>
          </a:p>
        </p:txBody>
      </p:sp>
      <p:sp>
        <p:nvSpPr>
          <p:cNvPr id="1333288" name="Freeform 1064"/>
          <p:cNvSpPr>
            <a:spLocks/>
          </p:cNvSpPr>
          <p:nvPr/>
        </p:nvSpPr>
        <p:spPr bwMode="auto">
          <a:xfrm>
            <a:off x="3581400" y="1489075"/>
            <a:ext cx="5094288" cy="282575"/>
          </a:xfrm>
          <a:custGeom>
            <a:avLst/>
            <a:gdLst/>
            <a:ahLst/>
            <a:cxnLst>
              <a:cxn ang="0">
                <a:pos x="0" y="178"/>
              </a:cxn>
              <a:cxn ang="0">
                <a:pos x="0" y="0"/>
              </a:cxn>
              <a:cxn ang="0">
                <a:pos x="3209" y="0"/>
              </a:cxn>
              <a:cxn ang="0">
                <a:pos x="3209" y="137"/>
              </a:cxn>
            </a:cxnLst>
            <a:rect l="0" t="0" r="r" b="b"/>
            <a:pathLst>
              <a:path w="3209" h="178">
                <a:moveTo>
                  <a:pt x="0" y="178"/>
                </a:moveTo>
                <a:lnTo>
                  <a:pt x="0" y="0"/>
                </a:lnTo>
                <a:lnTo>
                  <a:pt x="3209" y="0"/>
                </a:lnTo>
                <a:lnTo>
                  <a:pt x="3209" y="137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289" name="Line 1065"/>
          <p:cNvSpPr>
            <a:spLocks noChangeShapeType="1"/>
          </p:cNvSpPr>
          <p:nvPr/>
        </p:nvSpPr>
        <p:spPr bwMode="auto">
          <a:xfrm flipV="1">
            <a:off x="6124575" y="1271588"/>
            <a:ext cx="0" cy="2238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3290" name="Rectangle 1066">
            <a:hlinkClick r:id="rId6" action="ppaction://hlinkfile"/>
          </p:cNvPr>
          <p:cNvSpPr>
            <a:spLocks noChangeArrowheads="1"/>
          </p:cNvSpPr>
          <p:nvPr/>
        </p:nvSpPr>
        <p:spPr bwMode="auto">
          <a:xfrm>
            <a:off x="0" y="0"/>
            <a:ext cx="1920875" cy="99536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62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462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Single- and Double-Loop Circulation</a:t>
            </a:r>
          </a:p>
          <a:p>
            <a:pPr lvl="2"/>
            <a:r>
              <a:rPr lang="en-US"/>
              <a:t>Chordates that use gills for respiration have a single-loop circulatory system. </a:t>
            </a:r>
          </a:p>
          <a:p>
            <a:pPr lvl="2"/>
            <a:r>
              <a:rPr lang="en-US"/>
              <a:t>In this system, blood travels from the heart to the gills, then to the rest of the body, and back to the heart in one circuit.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70816" name="Picture 32" descr="p860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4988" y="706438"/>
            <a:ext cx="2994025" cy="5572125"/>
          </a:xfrm>
          <a:prstGeom prst="rect">
            <a:avLst/>
          </a:prstGeom>
          <a:noFill/>
        </p:spPr>
      </p:pic>
      <p:sp>
        <p:nvSpPr>
          <p:cNvPr id="1270794" name="Freeform 10"/>
          <p:cNvSpPr>
            <a:spLocks/>
          </p:cNvSpPr>
          <p:nvPr/>
        </p:nvSpPr>
        <p:spPr bwMode="auto">
          <a:xfrm>
            <a:off x="3562350" y="1466850"/>
            <a:ext cx="360363" cy="817563"/>
          </a:xfrm>
          <a:custGeom>
            <a:avLst/>
            <a:gdLst/>
            <a:ahLst/>
            <a:cxnLst>
              <a:cxn ang="0">
                <a:pos x="0" y="237"/>
              </a:cxn>
              <a:cxn ang="0">
                <a:pos x="27" y="73"/>
              </a:cxn>
              <a:cxn ang="0">
                <a:pos x="91" y="0"/>
              </a:cxn>
            </a:cxnLst>
            <a:rect l="0" t="0" r="r" b="b"/>
            <a:pathLst>
              <a:path w="91" h="237">
                <a:moveTo>
                  <a:pt x="0" y="237"/>
                </a:moveTo>
                <a:cubicBezTo>
                  <a:pt x="6" y="174"/>
                  <a:pt x="12" y="112"/>
                  <a:pt x="27" y="73"/>
                </a:cubicBezTo>
                <a:cubicBezTo>
                  <a:pt x="42" y="34"/>
                  <a:pt x="80" y="12"/>
                  <a:pt x="91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0795" name="Freeform 11"/>
          <p:cNvSpPr>
            <a:spLocks/>
          </p:cNvSpPr>
          <p:nvPr/>
        </p:nvSpPr>
        <p:spPr bwMode="auto">
          <a:xfrm>
            <a:off x="5964238" y="1520825"/>
            <a:ext cx="188912" cy="1198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08"/>
              </a:cxn>
              <a:cxn ang="0">
                <a:pos x="60" y="270"/>
              </a:cxn>
            </a:cxnLst>
            <a:rect l="0" t="0" r="r" b="b"/>
            <a:pathLst>
              <a:path w="60" h="270">
                <a:moveTo>
                  <a:pt x="0" y="0"/>
                </a:moveTo>
                <a:cubicBezTo>
                  <a:pt x="19" y="31"/>
                  <a:pt x="38" y="63"/>
                  <a:pt x="48" y="108"/>
                </a:cubicBezTo>
                <a:cubicBezTo>
                  <a:pt x="58" y="153"/>
                  <a:pt x="57" y="243"/>
                  <a:pt x="60" y="27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0796" name="Freeform 12"/>
          <p:cNvSpPr>
            <a:spLocks/>
          </p:cNvSpPr>
          <p:nvPr/>
        </p:nvSpPr>
        <p:spPr bwMode="auto">
          <a:xfrm>
            <a:off x="5837238" y="4175125"/>
            <a:ext cx="288925" cy="1366838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66" y="120"/>
              </a:cxn>
              <a:cxn ang="0">
                <a:pos x="0" y="246"/>
              </a:cxn>
            </a:cxnLst>
            <a:rect l="0" t="0" r="r" b="b"/>
            <a:pathLst>
              <a:path w="84" h="246">
                <a:moveTo>
                  <a:pt x="84" y="0"/>
                </a:moveTo>
                <a:cubicBezTo>
                  <a:pt x="82" y="39"/>
                  <a:pt x="80" y="79"/>
                  <a:pt x="66" y="120"/>
                </a:cubicBezTo>
                <a:cubicBezTo>
                  <a:pt x="52" y="161"/>
                  <a:pt x="26" y="203"/>
                  <a:pt x="0" y="246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0797" name="Freeform 13"/>
          <p:cNvSpPr>
            <a:spLocks/>
          </p:cNvSpPr>
          <p:nvPr/>
        </p:nvSpPr>
        <p:spPr bwMode="auto">
          <a:xfrm>
            <a:off x="3427413" y="4019550"/>
            <a:ext cx="323850" cy="1382713"/>
          </a:xfrm>
          <a:custGeom>
            <a:avLst/>
            <a:gdLst/>
            <a:ahLst/>
            <a:cxnLst>
              <a:cxn ang="0">
                <a:pos x="56" y="240"/>
              </a:cxn>
              <a:cxn ang="0">
                <a:pos x="8" y="138"/>
              </a:cxn>
              <a:cxn ang="0">
                <a:pos x="8" y="0"/>
              </a:cxn>
            </a:cxnLst>
            <a:rect l="0" t="0" r="r" b="b"/>
            <a:pathLst>
              <a:path w="56" h="240">
                <a:moveTo>
                  <a:pt x="56" y="240"/>
                </a:moveTo>
                <a:cubicBezTo>
                  <a:pt x="36" y="209"/>
                  <a:pt x="16" y="178"/>
                  <a:pt x="8" y="138"/>
                </a:cubicBezTo>
                <a:cubicBezTo>
                  <a:pt x="0" y="98"/>
                  <a:pt x="8" y="23"/>
                  <a:pt x="8" y="0"/>
                </a:cubicBezTo>
              </a:path>
            </a:pathLst>
          </a:cu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0799" name="Rectangle 15"/>
          <p:cNvSpPr>
            <a:spLocks noGrp="1" noChangeArrowheads="1"/>
          </p:cNvSpPr>
          <p:nvPr>
            <p:ph type="title"/>
          </p:nvPr>
        </p:nvSpPr>
        <p:spPr>
          <a:xfrm>
            <a:off x="6307138" y="0"/>
            <a:ext cx="4076700" cy="457200"/>
          </a:xfrm>
          <a:noFill/>
          <a:ln/>
        </p:spPr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70801" name="Rectangle 17"/>
          <p:cNvSpPr>
            <a:spLocks noChangeArrowheads="1"/>
          </p:cNvSpPr>
          <p:nvPr/>
        </p:nvSpPr>
        <p:spPr bwMode="auto">
          <a:xfrm>
            <a:off x="3976688" y="1652588"/>
            <a:ext cx="1073150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800" name="Text Box 16"/>
          <p:cNvSpPr txBox="1">
            <a:spLocks noChangeArrowheads="1"/>
          </p:cNvSpPr>
          <p:nvPr/>
        </p:nvSpPr>
        <p:spPr bwMode="auto">
          <a:xfrm>
            <a:off x="3771900" y="1606550"/>
            <a:ext cx="2017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Gill capillaries</a:t>
            </a:r>
          </a:p>
        </p:txBody>
      </p:sp>
      <p:sp>
        <p:nvSpPr>
          <p:cNvPr id="1270806" name="Rectangle 22"/>
          <p:cNvSpPr>
            <a:spLocks noChangeArrowheads="1"/>
          </p:cNvSpPr>
          <p:nvPr/>
        </p:nvSpPr>
        <p:spPr bwMode="auto">
          <a:xfrm>
            <a:off x="3844925" y="2335213"/>
            <a:ext cx="857250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807" name="Rectangle 23"/>
          <p:cNvSpPr>
            <a:spLocks noChangeArrowheads="1"/>
          </p:cNvSpPr>
          <p:nvPr/>
        </p:nvSpPr>
        <p:spPr bwMode="auto">
          <a:xfrm>
            <a:off x="3686175" y="2770188"/>
            <a:ext cx="565150" cy="231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808" name="Rectangle 24"/>
          <p:cNvSpPr>
            <a:spLocks noChangeArrowheads="1"/>
          </p:cNvSpPr>
          <p:nvPr/>
        </p:nvSpPr>
        <p:spPr bwMode="auto">
          <a:xfrm>
            <a:off x="3860800" y="3117850"/>
            <a:ext cx="782638" cy="233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809" name="Rectangle 25"/>
          <p:cNvSpPr>
            <a:spLocks noChangeArrowheads="1"/>
          </p:cNvSpPr>
          <p:nvPr/>
        </p:nvSpPr>
        <p:spPr bwMode="auto">
          <a:xfrm>
            <a:off x="3860800" y="4454525"/>
            <a:ext cx="1304925" cy="203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0802" name="Text Box 18"/>
          <p:cNvSpPr txBox="1">
            <a:spLocks noChangeArrowheads="1"/>
          </p:cNvSpPr>
          <p:nvPr/>
        </p:nvSpPr>
        <p:spPr bwMode="auto">
          <a:xfrm>
            <a:off x="3692525" y="2279650"/>
            <a:ext cx="2017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1 Ventricle</a:t>
            </a:r>
          </a:p>
        </p:txBody>
      </p:sp>
      <p:sp>
        <p:nvSpPr>
          <p:cNvPr id="1270803" name="Text Box 19"/>
          <p:cNvSpPr txBox="1">
            <a:spLocks noChangeArrowheads="1"/>
          </p:cNvSpPr>
          <p:nvPr/>
        </p:nvSpPr>
        <p:spPr bwMode="auto">
          <a:xfrm>
            <a:off x="3736975" y="3308350"/>
            <a:ext cx="2017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1 Atrium</a:t>
            </a:r>
          </a:p>
        </p:txBody>
      </p:sp>
      <p:sp>
        <p:nvSpPr>
          <p:cNvPr id="1270804" name="Text Box 20"/>
          <p:cNvSpPr txBox="1">
            <a:spLocks noChangeArrowheads="1"/>
          </p:cNvSpPr>
          <p:nvPr/>
        </p:nvSpPr>
        <p:spPr bwMode="auto">
          <a:xfrm>
            <a:off x="3562350" y="2740025"/>
            <a:ext cx="2017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Heart</a:t>
            </a:r>
          </a:p>
        </p:txBody>
      </p:sp>
      <p:sp>
        <p:nvSpPr>
          <p:cNvPr id="1270805" name="Text Box 21"/>
          <p:cNvSpPr txBox="1">
            <a:spLocks noChangeArrowheads="1"/>
          </p:cNvSpPr>
          <p:nvPr/>
        </p:nvSpPr>
        <p:spPr bwMode="auto">
          <a:xfrm>
            <a:off x="3562350" y="4881563"/>
            <a:ext cx="2017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/>
              <a:t>Body capillaries</a:t>
            </a:r>
          </a:p>
        </p:txBody>
      </p:sp>
      <p:sp>
        <p:nvSpPr>
          <p:cNvPr id="1270811" name="Text Box 27"/>
          <p:cNvSpPr txBox="1">
            <a:spLocks noChangeArrowheads="1"/>
          </p:cNvSpPr>
          <p:nvPr/>
        </p:nvSpPr>
        <p:spPr bwMode="auto">
          <a:xfrm>
            <a:off x="1966913" y="5751513"/>
            <a:ext cx="140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FISHES</a:t>
            </a:r>
          </a:p>
        </p:txBody>
      </p:sp>
      <p:sp>
        <p:nvSpPr>
          <p:cNvPr id="1270817" name="Line 33"/>
          <p:cNvSpPr>
            <a:spLocks noChangeShapeType="1"/>
          </p:cNvSpPr>
          <p:nvPr/>
        </p:nvSpPr>
        <p:spPr bwMode="auto">
          <a:xfrm flipH="1">
            <a:off x="3402013" y="2533650"/>
            <a:ext cx="347662" cy="231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0818" name="Line 34"/>
          <p:cNvSpPr>
            <a:spLocks noChangeShapeType="1"/>
          </p:cNvSpPr>
          <p:nvPr/>
        </p:nvSpPr>
        <p:spPr bwMode="auto">
          <a:xfrm>
            <a:off x="3390900" y="3287713"/>
            <a:ext cx="371475" cy="16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7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7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7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7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0794" grpId="0" animBg="1"/>
      <p:bldP spid="1270795" grpId="0" animBg="1"/>
      <p:bldP spid="1270796" grpId="0" animBg="1"/>
      <p:bldP spid="127079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74907" name="Picture 27" descr="p860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6338" y="519113"/>
            <a:ext cx="2736850" cy="5622925"/>
          </a:xfrm>
          <a:prstGeom prst="rect">
            <a:avLst/>
          </a:prstGeom>
          <a:noFill/>
        </p:spPr>
      </p:pic>
      <p:sp>
        <p:nvSpPr>
          <p:cNvPr id="127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7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440238" cy="4848225"/>
          </a:xfrm>
          <a:noFill/>
        </p:spPr>
        <p:txBody>
          <a:bodyPr/>
          <a:lstStyle/>
          <a:p>
            <a:r>
              <a:rPr lang="en-US"/>
              <a:t>Vertebrates with lungs have a double-loop circulatory system. </a:t>
            </a:r>
          </a:p>
        </p:txBody>
      </p:sp>
      <p:sp>
        <p:nvSpPr>
          <p:cNvPr id="1274903" name="Text Box 23"/>
          <p:cNvSpPr txBox="1">
            <a:spLocks noChangeArrowheads="1"/>
          </p:cNvSpPr>
          <p:nvPr/>
        </p:nvSpPr>
        <p:spPr bwMode="auto">
          <a:xfrm>
            <a:off x="5429250" y="6108700"/>
            <a:ext cx="206375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Most reptiles</a:t>
            </a:r>
          </a:p>
        </p:txBody>
      </p:sp>
      <p:sp>
        <p:nvSpPr>
          <p:cNvPr id="1274908" name="Text Box 28"/>
          <p:cNvSpPr txBox="1">
            <a:spLocks noChangeArrowheads="1"/>
          </p:cNvSpPr>
          <p:nvPr/>
        </p:nvSpPr>
        <p:spPr bwMode="auto">
          <a:xfrm>
            <a:off x="5359400" y="3740150"/>
            <a:ext cx="2008188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1 Ventricle with partial division</a:t>
            </a:r>
          </a:p>
        </p:txBody>
      </p:sp>
      <p:sp>
        <p:nvSpPr>
          <p:cNvPr id="1274909" name="Text Box 29"/>
          <p:cNvSpPr txBox="1">
            <a:spLocks noChangeArrowheads="1"/>
          </p:cNvSpPr>
          <p:nvPr/>
        </p:nvSpPr>
        <p:spPr bwMode="auto">
          <a:xfrm>
            <a:off x="5383213" y="4643438"/>
            <a:ext cx="1936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Body capillaries</a:t>
            </a:r>
          </a:p>
        </p:txBody>
      </p:sp>
      <p:sp>
        <p:nvSpPr>
          <p:cNvPr id="1274913" name="Line 33"/>
          <p:cNvSpPr>
            <a:spLocks noChangeShapeType="1"/>
          </p:cNvSpPr>
          <p:nvPr/>
        </p:nvSpPr>
        <p:spPr bwMode="auto">
          <a:xfrm flipV="1">
            <a:off x="6122988" y="3263900"/>
            <a:ext cx="207962" cy="522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4914" name="Text Box 34"/>
          <p:cNvSpPr txBox="1">
            <a:spLocks noChangeArrowheads="1"/>
          </p:cNvSpPr>
          <p:nvPr/>
        </p:nvSpPr>
        <p:spPr bwMode="auto">
          <a:xfrm>
            <a:off x="5554663" y="1493838"/>
            <a:ext cx="19240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Lung capillaries</a:t>
            </a:r>
          </a:p>
        </p:txBody>
      </p:sp>
      <p:sp>
        <p:nvSpPr>
          <p:cNvPr id="1274915" name="Text Box 35"/>
          <p:cNvSpPr txBox="1">
            <a:spLocks noChangeArrowheads="1"/>
          </p:cNvSpPr>
          <p:nvPr/>
        </p:nvSpPr>
        <p:spPr bwMode="auto">
          <a:xfrm>
            <a:off x="7883525" y="3454400"/>
            <a:ext cx="963613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Heart</a:t>
            </a:r>
          </a:p>
        </p:txBody>
      </p:sp>
      <p:sp>
        <p:nvSpPr>
          <p:cNvPr id="1274916" name="Text Box 36"/>
          <p:cNvSpPr txBox="1">
            <a:spLocks noChangeArrowheads="1"/>
          </p:cNvSpPr>
          <p:nvPr/>
        </p:nvSpPr>
        <p:spPr bwMode="auto">
          <a:xfrm>
            <a:off x="8031163" y="2809875"/>
            <a:ext cx="8953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 Atria</a:t>
            </a:r>
          </a:p>
        </p:txBody>
      </p:sp>
      <p:sp>
        <p:nvSpPr>
          <p:cNvPr id="1274917" name="Line 37"/>
          <p:cNvSpPr>
            <a:spLocks noChangeShapeType="1"/>
          </p:cNvSpPr>
          <p:nvPr/>
        </p:nvSpPr>
        <p:spPr bwMode="auto">
          <a:xfrm>
            <a:off x="6783388" y="3159125"/>
            <a:ext cx="1154112" cy="515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4918" name="Line 38"/>
          <p:cNvSpPr>
            <a:spLocks noChangeShapeType="1"/>
          </p:cNvSpPr>
          <p:nvPr/>
        </p:nvSpPr>
        <p:spPr bwMode="auto">
          <a:xfrm>
            <a:off x="6053138" y="2824163"/>
            <a:ext cx="204787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74919" name="Line 39"/>
          <p:cNvSpPr>
            <a:spLocks noChangeShapeType="1"/>
          </p:cNvSpPr>
          <p:nvPr/>
        </p:nvSpPr>
        <p:spPr bwMode="auto">
          <a:xfrm>
            <a:off x="6654800" y="2800350"/>
            <a:ext cx="1425575" cy="219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239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Chordates</a:t>
            </a:r>
          </a:p>
        </p:txBody>
      </p:sp>
      <p:sp>
        <p:nvSpPr>
          <p:cNvPr id="423944" name="Rectangle 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Nonvertebrate chordates alive today represent a simple, ancient stage in the development of chordate body systems.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62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7625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3922713" cy="4848225"/>
          </a:xfrm>
          <a:noFill/>
        </p:spPr>
        <p:txBody>
          <a:bodyPr/>
          <a:lstStyle/>
          <a:p>
            <a:r>
              <a:rPr lang="en-US"/>
              <a:t>The first loop carries blood between the heart and lungs. </a:t>
            </a:r>
          </a:p>
          <a:p>
            <a:r>
              <a:rPr lang="en-US"/>
              <a:t>Oxygen-poor blood from the heart is pumped to the lungs.</a:t>
            </a:r>
          </a:p>
          <a:p>
            <a:r>
              <a:rPr lang="en-US"/>
              <a:t>Oxygen-rich blood from the lungs returns to the heart. </a:t>
            </a:r>
          </a:p>
          <a:p>
            <a:endParaRPr lang="en-US"/>
          </a:p>
        </p:txBody>
      </p:sp>
      <p:pic>
        <p:nvPicPr>
          <p:cNvPr id="1376271" name="Picture 1039" descr="p860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6338" y="519113"/>
            <a:ext cx="2736850" cy="5622925"/>
          </a:xfrm>
          <a:prstGeom prst="rect">
            <a:avLst/>
          </a:prstGeom>
          <a:noFill/>
        </p:spPr>
      </p:pic>
      <p:sp>
        <p:nvSpPr>
          <p:cNvPr id="1376272" name="Text Box 1040"/>
          <p:cNvSpPr txBox="1">
            <a:spLocks noChangeArrowheads="1"/>
          </p:cNvSpPr>
          <p:nvPr/>
        </p:nvSpPr>
        <p:spPr bwMode="auto">
          <a:xfrm>
            <a:off x="5429250" y="6108700"/>
            <a:ext cx="206375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Most reptiles</a:t>
            </a:r>
          </a:p>
        </p:txBody>
      </p:sp>
      <p:sp>
        <p:nvSpPr>
          <p:cNvPr id="1376273" name="Text Box 1041"/>
          <p:cNvSpPr txBox="1">
            <a:spLocks noChangeArrowheads="1"/>
          </p:cNvSpPr>
          <p:nvPr/>
        </p:nvSpPr>
        <p:spPr bwMode="auto">
          <a:xfrm>
            <a:off x="5554663" y="1493838"/>
            <a:ext cx="19240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Lung capillaries</a:t>
            </a:r>
          </a:p>
        </p:txBody>
      </p:sp>
      <p:sp>
        <p:nvSpPr>
          <p:cNvPr id="1376276" name="Text Box 1044"/>
          <p:cNvSpPr txBox="1">
            <a:spLocks noChangeArrowheads="1"/>
          </p:cNvSpPr>
          <p:nvPr/>
        </p:nvSpPr>
        <p:spPr bwMode="auto">
          <a:xfrm>
            <a:off x="5359400" y="3740150"/>
            <a:ext cx="2008188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1 Ventricle with partial division</a:t>
            </a:r>
          </a:p>
        </p:txBody>
      </p:sp>
      <p:sp>
        <p:nvSpPr>
          <p:cNvPr id="1376277" name="Text Box 1045"/>
          <p:cNvSpPr txBox="1">
            <a:spLocks noChangeArrowheads="1"/>
          </p:cNvSpPr>
          <p:nvPr/>
        </p:nvSpPr>
        <p:spPr bwMode="auto">
          <a:xfrm>
            <a:off x="5383213" y="4643438"/>
            <a:ext cx="1936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Body capillaries</a:t>
            </a:r>
          </a:p>
        </p:txBody>
      </p:sp>
      <p:sp>
        <p:nvSpPr>
          <p:cNvPr id="1376285" name="Line 1053"/>
          <p:cNvSpPr>
            <a:spLocks noChangeShapeType="1"/>
          </p:cNvSpPr>
          <p:nvPr/>
        </p:nvSpPr>
        <p:spPr bwMode="auto">
          <a:xfrm flipV="1">
            <a:off x="6122988" y="3263900"/>
            <a:ext cx="207962" cy="522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6287" name="Freeform 1055"/>
          <p:cNvSpPr>
            <a:spLocks/>
          </p:cNvSpPr>
          <p:nvPr/>
        </p:nvSpPr>
        <p:spPr bwMode="auto">
          <a:xfrm>
            <a:off x="6019800" y="2432050"/>
            <a:ext cx="268288" cy="627063"/>
          </a:xfrm>
          <a:custGeom>
            <a:avLst/>
            <a:gdLst/>
            <a:ahLst/>
            <a:cxnLst>
              <a:cxn ang="0">
                <a:pos x="0" y="284"/>
              </a:cxn>
              <a:cxn ang="0">
                <a:pos x="144" y="372"/>
              </a:cxn>
              <a:cxn ang="0">
                <a:pos x="148" y="148"/>
              </a:cxn>
              <a:cxn ang="0">
                <a:pos x="76" y="0"/>
              </a:cxn>
            </a:cxnLst>
            <a:rect l="0" t="0" r="r" b="b"/>
            <a:pathLst>
              <a:path w="169" h="395">
                <a:moveTo>
                  <a:pt x="0" y="284"/>
                </a:moveTo>
                <a:cubicBezTo>
                  <a:pt x="59" y="339"/>
                  <a:pt x="119" y="395"/>
                  <a:pt x="144" y="372"/>
                </a:cubicBezTo>
                <a:cubicBezTo>
                  <a:pt x="169" y="349"/>
                  <a:pt x="159" y="210"/>
                  <a:pt x="148" y="148"/>
                </a:cubicBezTo>
                <a:cubicBezTo>
                  <a:pt x="137" y="86"/>
                  <a:pt x="106" y="43"/>
                  <a:pt x="76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6289" name="Freeform 1057"/>
          <p:cNvSpPr>
            <a:spLocks/>
          </p:cNvSpPr>
          <p:nvPr/>
        </p:nvSpPr>
        <p:spPr bwMode="auto">
          <a:xfrm>
            <a:off x="5848350" y="1860550"/>
            <a:ext cx="425450" cy="374650"/>
          </a:xfrm>
          <a:custGeom>
            <a:avLst/>
            <a:gdLst/>
            <a:ahLst/>
            <a:cxnLst>
              <a:cxn ang="0">
                <a:pos x="268" y="236"/>
              </a:cxn>
              <a:cxn ang="0">
                <a:pos x="176" y="116"/>
              </a:cxn>
              <a:cxn ang="0">
                <a:pos x="0" y="0"/>
              </a:cxn>
            </a:cxnLst>
            <a:rect l="0" t="0" r="r" b="b"/>
            <a:pathLst>
              <a:path w="268" h="236">
                <a:moveTo>
                  <a:pt x="268" y="236"/>
                </a:moveTo>
                <a:cubicBezTo>
                  <a:pt x="244" y="195"/>
                  <a:pt x="221" y="155"/>
                  <a:pt x="176" y="116"/>
                </a:cubicBezTo>
                <a:cubicBezTo>
                  <a:pt x="131" y="77"/>
                  <a:pt x="29" y="19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6290" name="Freeform 1058"/>
          <p:cNvSpPr>
            <a:spLocks/>
          </p:cNvSpPr>
          <p:nvPr/>
        </p:nvSpPr>
        <p:spPr bwMode="auto">
          <a:xfrm>
            <a:off x="5195888" y="1133475"/>
            <a:ext cx="341312" cy="561975"/>
          </a:xfrm>
          <a:custGeom>
            <a:avLst/>
            <a:gdLst/>
            <a:ahLst/>
            <a:cxnLst>
              <a:cxn ang="0">
                <a:pos x="215" y="354"/>
              </a:cxn>
              <a:cxn ang="0">
                <a:pos x="27" y="182"/>
              </a:cxn>
              <a:cxn ang="0">
                <a:pos x="55" y="22"/>
              </a:cxn>
              <a:cxn ang="0">
                <a:pos x="199" y="50"/>
              </a:cxn>
            </a:cxnLst>
            <a:rect l="0" t="0" r="r" b="b"/>
            <a:pathLst>
              <a:path w="215" h="354">
                <a:moveTo>
                  <a:pt x="215" y="354"/>
                </a:moveTo>
                <a:cubicBezTo>
                  <a:pt x="134" y="295"/>
                  <a:pt x="54" y="237"/>
                  <a:pt x="27" y="182"/>
                </a:cubicBezTo>
                <a:cubicBezTo>
                  <a:pt x="0" y="127"/>
                  <a:pt x="26" y="44"/>
                  <a:pt x="55" y="22"/>
                </a:cubicBezTo>
                <a:cubicBezTo>
                  <a:pt x="84" y="0"/>
                  <a:pt x="141" y="25"/>
                  <a:pt x="199" y="5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6294" name="Freeform 1062"/>
          <p:cNvSpPr>
            <a:spLocks/>
          </p:cNvSpPr>
          <p:nvPr/>
        </p:nvSpPr>
        <p:spPr bwMode="auto">
          <a:xfrm>
            <a:off x="7594600" y="882650"/>
            <a:ext cx="239713" cy="1098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" y="312"/>
              </a:cxn>
              <a:cxn ang="0">
                <a:pos x="40" y="692"/>
              </a:cxn>
            </a:cxnLst>
            <a:rect l="0" t="0" r="r" b="b"/>
            <a:pathLst>
              <a:path w="151" h="692">
                <a:moveTo>
                  <a:pt x="0" y="0"/>
                </a:moveTo>
                <a:cubicBezTo>
                  <a:pt x="68" y="98"/>
                  <a:pt x="137" y="197"/>
                  <a:pt x="144" y="312"/>
                </a:cubicBezTo>
                <a:cubicBezTo>
                  <a:pt x="151" y="427"/>
                  <a:pt x="95" y="559"/>
                  <a:pt x="40" y="69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6295" name="Freeform 1063"/>
          <p:cNvSpPr>
            <a:spLocks/>
          </p:cNvSpPr>
          <p:nvPr/>
        </p:nvSpPr>
        <p:spPr bwMode="auto">
          <a:xfrm>
            <a:off x="6940550" y="2355850"/>
            <a:ext cx="368300" cy="254000"/>
          </a:xfrm>
          <a:custGeom>
            <a:avLst/>
            <a:gdLst/>
            <a:ahLst/>
            <a:cxnLst>
              <a:cxn ang="0">
                <a:pos x="232" y="0"/>
              </a:cxn>
              <a:cxn ang="0">
                <a:pos x="148" y="76"/>
              </a:cxn>
              <a:cxn ang="0">
                <a:pos x="0" y="160"/>
              </a:cxn>
            </a:cxnLst>
            <a:rect l="0" t="0" r="r" b="b"/>
            <a:pathLst>
              <a:path w="232" h="160">
                <a:moveTo>
                  <a:pt x="232" y="0"/>
                </a:moveTo>
                <a:cubicBezTo>
                  <a:pt x="209" y="24"/>
                  <a:pt x="187" y="49"/>
                  <a:pt x="148" y="76"/>
                </a:cubicBezTo>
                <a:cubicBezTo>
                  <a:pt x="109" y="103"/>
                  <a:pt x="54" y="131"/>
                  <a:pt x="0" y="16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6297" name="Text Box 1065"/>
          <p:cNvSpPr txBox="1">
            <a:spLocks noChangeArrowheads="1"/>
          </p:cNvSpPr>
          <p:nvPr/>
        </p:nvSpPr>
        <p:spPr bwMode="auto">
          <a:xfrm>
            <a:off x="7883525" y="3454400"/>
            <a:ext cx="963613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Heart</a:t>
            </a:r>
          </a:p>
        </p:txBody>
      </p:sp>
      <p:sp>
        <p:nvSpPr>
          <p:cNvPr id="1376298" name="Text Box 1066"/>
          <p:cNvSpPr txBox="1">
            <a:spLocks noChangeArrowheads="1"/>
          </p:cNvSpPr>
          <p:nvPr/>
        </p:nvSpPr>
        <p:spPr bwMode="auto">
          <a:xfrm>
            <a:off x="8031163" y="2809875"/>
            <a:ext cx="8953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 Atria</a:t>
            </a:r>
          </a:p>
        </p:txBody>
      </p:sp>
      <p:sp>
        <p:nvSpPr>
          <p:cNvPr id="1376299" name="Line 1067"/>
          <p:cNvSpPr>
            <a:spLocks noChangeShapeType="1"/>
          </p:cNvSpPr>
          <p:nvPr/>
        </p:nvSpPr>
        <p:spPr bwMode="auto">
          <a:xfrm>
            <a:off x="6783388" y="3159125"/>
            <a:ext cx="1154112" cy="515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6300" name="Line 1068"/>
          <p:cNvSpPr>
            <a:spLocks noChangeShapeType="1"/>
          </p:cNvSpPr>
          <p:nvPr/>
        </p:nvSpPr>
        <p:spPr bwMode="auto">
          <a:xfrm>
            <a:off x="6053138" y="2824163"/>
            <a:ext cx="204787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6301" name="Line 1069"/>
          <p:cNvSpPr>
            <a:spLocks noChangeShapeType="1"/>
          </p:cNvSpPr>
          <p:nvPr/>
        </p:nvSpPr>
        <p:spPr bwMode="auto">
          <a:xfrm>
            <a:off x="6654800" y="2800350"/>
            <a:ext cx="1425575" cy="219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76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76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76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76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76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6287" grpId="0" animBg="1"/>
      <p:bldP spid="1376289" grpId="0" animBg="1"/>
      <p:bldP spid="1376290" grpId="0" animBg="1"/>
      <p:bldP spid="1376294" grpId="0" animBg="1"/>
      <p:bldP spid="137629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83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783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3922713" cy="4848225"/>
          </a:xfrm>
          <a:noFill/>
        </p:spPr>
        <p:txBody>
          <a:bodyPr/>
          <a:lstStyle/>
          <a:p>
            <a:r>
              <a:rPr lang="en-US"/>
              <a:t>The second loop carries blood between the heart and the body. </a:t>
            </a:r>
          </a:p>
          <a:p>
            <a:r>
              <a:rPr lang="en-US"/>
              <a:t>Oxygen-rich blood from the heart is pumped to the body.</a:t>
            </a:r>
          </a:p>
          <a:p>
            <a:r>
              <a:rPr lang="en-US"/>
              <a:t>Oxygen-poor blood from the body returns to the heart.</a:t>
            </a:r>
          </a:p>
          <a:p>
            <a:endParaRPr lang="en-US"/>
          </a:p>
        </p:txBody>
      </p:sp>
      <p:pic>
        <p:nvPicPr>
          <p:cNvPr id="1378316" name="Picture 1036" descr="p860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6338" y="519113"/>
            <a:ext cx="2736850" cy="5622925"/>
          </a:xfrm>
          <a:prstGeom prst="rect">
            <a:avLst/>
          </a:prstGeom>
          <a:noFill/>
        </p:spPr>
      </p:pic>
      <p:sp>
        <p:nvSpPr>
          <p:cNvPr id="1378317" name="Text Box 1037"/>
          <p:cNvSpPr txBox="1">
            <a:spLocks noChangeArrowheads="1"/>
          </p:cNvSpPr>
          <p:nvPr/>
        </p:nvSpPr>
        <p:spPr bwMode="auto">
          <a:xfrm>
            <a:off x="5429250" y="6108700"/>
            <a:ext cx="206375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Most reptiles</a:t>
            </a:r>
          </a:p>
        </p:txBody>
      </p:sp>
      <p:sp>
        <p:nvSpPr>
          <p:cNvPr id="1378318" name="Text Box 1038"/>
          <p:cNvSpPr txBox="1">
            <a:spLocks noChangeArrowheads="1"/>
          </p:cNvSpPr>
          <p:nvPr/>
        </p:nvSpPr>
        <p:spPr bwMode="auto">
          <a:xfrm>
            <a:off x="5554663" y="1493838"/>
            <a:ext cx="19240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Lung capillaries</a:t>
            </a:r>
          </a:p>
        </p:txBody>
      </p:sp>
      <p:sp>
        <p:nvSpPr>
          <p:cNvPr id="1378319" name="Text Box 1039"/>
          <p:cNvSpPr txBox="1">
            <a:spLocks noChangeArrowheads="1"/>
          </p:cNvSpPr>
          <p:nvPr/>
        </p:nvSpPr>
        <p:spPr bwMode="auto">
          <a:xfrm>
            <a:off x="7883525" y="3454400"/>
            <a:ext cx="963613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Heart</a:t>
            </a:r>
          </a:p>
        </p:txBody>
      </p:sp>
      <p:sp>
        <p:nvSpPr>
          <p:cNvPr id="1378320" name="Text Box 1040"/>
          <p:cNvSpPr txBox="1">
            <a:spLocks noChangeArrowheads="1"/>
          </p:cNvSpPr>
          <p:nvPr/>
        </p:nvSpPr>
        <p:spPr bwMode="auto">
          <a:xfrm>
            <a:off x="8031163" y="2809875"/>
            <a:ext cx="8953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 Atria</a:t>
            </a:r>
          </a:p>
        </p:txBody>
      </p:sp>
      <p:sp>
        <p:nvSpPr>
          <p:cNvPr id="1378321" name="Text Box 1041"/>
          <p:cNvSpPr txBox="1">
            <a:spLocks noChangeArrowheads="1"/>
          </p:cNvSpPr>
          <p:nvPr/>
        </p:nvSpPr>
        <p:spPr bwMode="auto">
          <a:xfrm>
            <a:off x="5359400" y="3740150"/>
            <a:ext cx="2008188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1 Ventricle with partial division</a:t>
            </a:r>
          </a:p>
        </p:txBody>
      </p:sp>
      <p:sp>
        <p:nvSpPr>
          <p:cNvPr id="1378322" name="Text Box 1042"/>
          <p:cNvSpPr txBox="1">
            <a:spLocks noChangeArrowheads="1"/>
          </p:cNvSpPr>
          <p:nvPr/>
        </p:nvSpPr>
        <p:spPr bwMode="auto">
          <a:xfrm>
            <a:off x="5383213" y="4643438"/>
            <a:ext cx="1936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Body capillaries</a:t>
            </a:r>
          </a:p>
        </p:txBody>
      </p:sp>
      <p:sp>
        <p:nvSpPr>
          <p:cNvPr id="1378323" name="Line 1043"/>
          <p:cNvSpPr>
            <a:spLocks noChangeShapeType="1"/>
          </p:cNvSpPr>
          <p:nvPr/>
        </p:nvSpPr>
        <p:spPr bwMode="auto">
          <a:xfrm>
            <a:off x="6783388" y="3159125"/>
            <a:ext cx="1154112" cy="515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24" name="Line 1044"/>
          <p:cNvSpPr>
            <a:spLocks noChangeShapeType="1"/>
          </p:cNvSpPr>
          <p:nvPr/>
        </p:nvSpPr>
        <p:spPr bwMode="auto">
          <a:xfrm>
            <a:off x="6053138" y="2824163"/>
            <a:ext cx="2047875" cy="200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25" name="Line 1045"/>
          <p:cNvSpPr>
            <a:spLocks noChangeShapeType="1"/>
          </p:cNvSpPr>
          <p:nvPr/>
        </p:nvSpPr>
        <p:spPr bwMode="auto">
          <a:xfrm>
            <a:off x="6654800" y="2800350"/>
            <a:ext cx="1425575" cy="219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26" name="Line 1046"/>
          <p:cNvSpPr>
            <a:spLocks noChangeShapeType="1"/>
          </p:cNvSpPr>
          <p:nvPr/>
        </p:nvSpPr>
        <p:spPr bwMode="auto">
          <a:xfrm flipV="1">
            <a:off x="6122988" y="3263900"/>
            <a:ext cx="207962" cy="5222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33" name="Freeform 1053"/>
          <p:cNvSpPr>
            <a:spLocks/>
          </p:cNvSpPr>
          <p:nvPr/>
        </p:nvSpPr>
        <p:spPr bwMode="auto">
          <a:xfrm>
            <a:off x="6342063" y="2457450"/>
            <a:ext cx="330200" cy="581025"/>
          </a:xfrm>
          <a:custGeom>
            <a:avLst/>
            <a:gdLst/>
            <a:ahLst/>
            <a:cxnLst>
              <a:cxn ang="0">
                <a:pos x="208" y="243"/>
              </a:cxn>
              <a:cxn ang="0">
                <a:pos x="106" y="363"/>
              </a:cxn>
              <a:cxn ang="0">
                <a:pos x="10" y="228"/>
              </a:cxn>
              <a:cxn ang="0">
                <a:pos x="43" y="0"/>
              </a:cxn>
            </a:cxnLst>
            <a:rect l="0" t="0" r="r" b="b"/>
            <a:pathLst>
              <a:path w="208" h="366">
                <a:moveTo>
                  <a:pt x="208" y="243"/>
                </a:moveTo>
                <a:cubicBezTo>
                  <a:pt x="173" y="304"/>
                  <a:pt x="139" y="366"/>
                  <a:pt x="106" y="363"/>
                </a:cubicBezTo>
                <a:cubicBezTo>
                  <a:pt x="73" y="360"/>
                  <a:pt x="20" y="288"/>
                  <a:pt x="10" y="228"/>
                </a:cubicBezTo>
                <a:cubicBezTo>
                  <a:pt x="0" y="168"/>
                  <a:pt x="21" y="84"/>
                  <a:pt x="43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34" name="Freeform 1054"/>
          <p:cNvSpPr>
            <a:spLocks/>
          </p:cNvSpPr>
          <p:nvPr/>
        </p:nvSpPr>
        <p:spPr bwMode="auto">
          <a:xfrm>
            <a:off x="6315075" y="1844675"/>
            <a:ext cx="938213" cy="246063"/>
          </a:xfrm>
          <a:custGeom>
            <a:avLst/>
            <a:gdLst/>
            <a:ahLst/>
            <a:cxnLst>
              <a:cxn ang="0">
                <a:pos x="0" y="155"/>
              </a:cxn>
              <a:cxn ang="0">
                <a:pos x="255" y="17"/>
              </a:cxn>
              <a:cxn ang="0">
                <a:pos x="591" y="53"/>
              </a:cxn>
            </a:cxnLst>
            <a:rect l="0" t="0" r="r" b="b"/>
            <a:pathLst>
              <a:path w="591" h="155">
                <a:moveTo>
                  <a:pt x="0" y="155"/>
                </a:moveTo>
                <a:cubicBezTo>
                  <a:pt x="78" y="94"/>
                  <a:pt x="157" y="34"/>
                  <a:pt x="255" y="17"/>
                </a:cubicBezTo>
                <a:cubicBezTo>
                  <a:pt x="353" y="0"/>
                  <a:pt x="472" y="26"/>
                  <a:pt x="591" y="53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36" name="Freeform 1056"/>
          <p:cNvSpPr>
            <a:spLocks/>
          </p:cNvSpPr>
          <p:nvPr/>
        </p:nvSpPr>
        <p:spPr bwMode="auto">
          <a:xfrm>
            <a:off x="7537450" y="2146300"/>
            <a:ext cx="163513" cy="1295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8" y="172"/>
              </a:cxn>
              <a:cxn ang="0">
                <a:pos x="92" y="420"/>
              </a:cxn>
              <a:cxn ang="0">
                <a:pos x="52" y="756"/>
              </a:cxn>
              <a:cxn ang="0">
                <a:pos x="52" y="780"/>
              </a:cxn>
            </a:cxnLst>
            <a:rect l="0" t="0" r="r" b="b"/>
            <a:pathLst>
              <a:path w="103" h="816">
                <a:moveTo>
                  <a:pt x="0" y="0"/>
                </a:moveTo>
                <a:cubicBezTo>
                  <a:pt x="36" y="51"/>
                  <a:pt x="73" y="102"/>
                  <a:pt x="88" y="172"/>
                </a:cubicBezTo>
                <a:cubicBezTo>
                  <a:pt x="103" y="242"/>
                  <a:pt x="98" y="323"/>
                  <a:pt x="92" y="420"/>
                </a:cubicBezTo>
                <a:cubicBezTo>
                  <a:pt x="86" y="517"/>
                  <a:pt x="59" y="696"/>
                  <a:pt x="52" y="756"/>
                </a:cubicBezTo>
                <a:cubicBezTo>
                  <a:pt x="45" y="816"/>
                  <a:pt x="48" y="798"/>
                  <a:pt x="52" y="78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38" name="Freeform 1058"/>
          <p:cNvSpPr>
            <a:spLocks/>
          </p:cNvSpPr>
          <p:nvPr/>
        </p:nvSpPr>
        <p:spPr bwMode="auto">
          <a:xfrm>
            <a:off x="7556500" y="3733800"/>
            <a:ext cx="103188" cy="1390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352"/>
              </a:cxn>
              <a:cxn ang="0">
                <a:pos x="60" y="640"/>
              </a:cxn>
              <a:cxn ang="0">
                <a:pos x="52" y="876"/>
              </a:cxn>
            </a:cxnLst>
            <a:rect l="0" t="0" r="r" b="b"/>
            <a:pathLst>
              <a:path w="65" h="876">
                <a:moveTo>
                  <a:pt x="0" y="0"/>
                </a:moveTo>
                <a:cubicBezTo>
                  <a:pt x="5" y="122"/>
                  <a:pt x="10" y="245"/>
                  <a:pt x="20" y="352"/>
                </a:cubicBezTo>
                <a:cubicBezTo>
                  <a:pt x="30" y="459"/>
                  <a:pt x="55" y="553"/>
                  <a:pt x="60" y="640"/>
                </a:cubicBezTo>
                <a:cubicBezTo>
                  <a:pt x="65" y="727"/>
                  <a:pt x="58" y="801"/>
                  <a:pt x="52" y="876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39" name="Freeform 1059"/>
          <p:cNvSpPr>
            <a:spLocks/>
          </p:cNvSpPr>
          <p:nvPr/>
        </p:nvSpPr>
        <p:spPr bwMode="auto">
          <a:xfrm>
            <a:off x="5224463" y="4292600"/>
            <a:ext cx="166687" cy="762000"/>
          </a:xfrm>
          <a:custGeom>
            <a:avLst/>
            <a:gdLst/>
            <a:ahLst/>
            <a:cxnLst>
              <a:cxn ang="0">
                <a:pos x="105" y="480"/>
              </a:cxn>
              <a:cxn ang="0">
                <a:pos x="17" y="284"/>
              </a:cxn>
              <a:cxn ang="0">
                <a:pos x="5" y="0"/>
              </a:cxn>
            </a:cxnLst>
            <a:rect l="0" t="0" r="r" b="b"/>
            <a:pathLst>
              <a:path w="105" h="480">
                <a:moveTo>
                  <a:pt x="105" y="480"/>
                </a:moveTo>
                <a:cubicBezTo>
                  <a:pt x="69" y="422"/>
                  <a:pt x="34" y="364"/>
                  <a:pt x="17" y="284"/>
                </a:cubicBezTo>
                <a:cubicBezTo>
                  <a:pt x="0" y="204"/>
                  <a:pt x="2" y="102"/>
                  <a:pt x="5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8341" name="Freeform 1061"/>
          <p:cNvSpPr>
            <a:spLocks/>
          </p:cNvSpPr>
          <p:nvPr/>
        </p:nvSpPr>
        <p:spPr bwMode="auto">
          <a:xfrm>
            <a:off x="5308600" y="2800350"/>
            <a:ext cx="50800" cy="990600"/>
          </a:xfrm>
          <a:custGeom>
            <a:avLst/>
            <a:gdLst/>
            <a:ahLst/>
            <a:cxnLst>
              <a:cxn ang="0">
                <a:pos x="0" y="624"/>
              </a:cxn>
              <a:cxn ang="0">
                <a:pos x="8" y="448"/>
              </a:cxn>
              <a:cxn ang="0">
                <a:pos x="8" y="196"/>
              </a:cxn>
              <a:cxn ang="0">
                <a:pos x="32" y="0"/>
              </a:cxn>
            </a:cxnLst>
            <a:rect l="0" t="0" r="r" b="b"/>
            <a:pathLst>
              <a:path w="32" h="624">
                <a:moveTo>
                  <a:pt x="0" y="624"/>
                </a:moveTo>
                <a:cubicBezTo>
                  <a:pt x="3" y="571"/>
                  <a:pt x="7" y="519"/>
                  <a:pt x="8" y="448"/>
                </a:cubicBezTo>
                <a:cubicBezTo>
                  <a:pt x="9" y="377"/>
                  <a:pt x="4" y="271"/>
                  <a:pt x="8" y="196"/>
                </a:cubicBezTo>
                <a:cubicBezTo>
                  <a:pt x="12" y="121"/>
                  <a:pt x="22" y="60"/>
                  <a:pt x="32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78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78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78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78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78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7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8333" grpId="0" animBg="1"/>
      <p:bldP spid="1378334" grpId="0" animBg="1"/>
      <p:bldP spid="1378336" grpId="0" animBg="1"/>
      <p:bldP spid="1378338" grpId="0" animBg="1"/>
      <p:bldP spid="1378339" grpId="0" animBg="1"/>
      <p:bldP spid="137834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8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Heart Chambers </a:t>
            </a:r>
          </a:p>
          <a:p>
            <a:pPr lvl="4"/>
            <a:r>
              <a:rPr lang="en-US" b="1"/>
              <a:t>During the course of chordate evolution, the heart developed chambers and partitions that help separate oxygen-rich and oxygen-poor blood traveling in the circulatory system.</a:t>
            </a:r>
          </a:p>
          <a:p>
            <a:pPr lvl="1"/>
            <a:endParaRPr lang="en-US"/>
          </a:p>
        </p:txBody>
      </p:sp>
      <p:pic>
        <p:nvPicPr>
          <p:cNvPr id="1281028" name="Picture 4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1828800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8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911725" cy="4848225"/>
          </a:xfrm>
          <a:noFill/>
        </p:spPr>
        <p:txBody>
          <a:bodyPr/>
          <a:lstStyle/>
          <a:p>
            <a:r>
              <a:rPr lang="en-US" sz="2400"/>
              <a:t>In vertebrates with gills, such as fishes, the heart consists of two chambers:</a:t>
            </a:r>
          </a:p>
          <a:p>
            <a:pPr lvl="2"/>
            <a:r>
              <a:rPr lang="en-US" sz="2400"/>
              <a:t>an atrium that receives blood from the body</a:t>
            </a:r>
          </a:p>
          <a:p>
            <a:pPr lvl="2"/>
            <a:r>
              <a:rPr lang="en-US" sz="2400"/>
              <a:t>a ventricle that pumps blood to the gills and then on to the rest of the body</a:t>
            </a:r>
          </a:p>
          <a:p>
            <a:r>
              <a:rPr lang="en-US" sz="2400"/>
              <a:t> </a:t>
            </a:r>
          </a:p>
        </p:txBody>
      </p:sp>
      <p:pic>
        <p:nvPicPr>
          <p:cNvPr id="1283080" name="Picture 8" descr="heart fish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0525" y="1166813"/>
            <a:ext cx="1928813" cy="4975225"/>
          </a:xfrm>
          <a:prstGeom prst="rect">
            <a:avLst/>
          </a:prstGeom>
          <a:noFill/>
        </p:spPr>
      </p:pic>
      <p:sp>
        <p:nvSpPr>
          <p:cNvPr id="1283081" name="Text Box 9"/>
          <p:cNvSpPr txBox="1">
            <a:spLocks noChangeArrowheads="1"/>
          </p:cNvSpPr>
          <p:nvPr/>
        </p:nvSpPr>
        <p:spPr bwMode="auto">
          <a:xfrm>
            <a:off x="7378700" y="2000250"/>
            <a:ext cx="13398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 Ventricle</a:t>
            </a:r>
          </a:p>
        </p:txBody>
      </p:sp>
      <p:sp>
        <p:nvSpPr>
          <p:cNvPr id="1283082" name="Text Box 10"/>
          <p:cNvSpPr txBox="1">
            <a:spLocks noChangeArrowheads="1"/>
          </p:cNvSpPr>
          <p:nvPr/>
        </p:nvSpPr>
        <p:spPr bwMode="auto">
          <a:xfrm>
            <a:off x="7367588" y="3925888"/>
            <a:ext cx="11112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 Atrium</a:t>
            </a:r>
          </a:p>
        </p:txBody>
      </p:sp>
      <p:sp>
        <p:nvSpPr>
          <p:cNvPr id="1283083" name="Line 11"/>
          <p:cNvSpPr>
            <a:spLocks noChangeShapeType="1"/>
          </p:cNvSpPr>
          <p:nvPr/>
        </p:nvSpPr>
        <p:spPr bwMode="auto">
          <a:xfrm flipH="1">
            <a:off x="6388100" y="2257425"/>
            <a:ext cx="960438" cy="485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3084" name="Line 12"/>
          <p:cNvSpPr>
            <a:spLocks noChangeShapeType="1"/>
          </p:cNvSpPr>
          <p:nvPr/>
        </p:nvSpPr>
        <p:spPr bwMode="auto">
          <a:xfrm>
            <a:off x="6399213" y="3657600"/>
            <a:ext cx="949325" cy="450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3081" grpId="0"/>
      <p:bldP spid="1283082" grpId="0"/>
      <p:bldP spid="1283083" grpId="0" animBg="1"/>
      <p:bldP spid="128308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8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7218363" cy="5230813"/>
          </a:xfrm>
          <a:noFill/>
        </p:spPr>
        <p:txBody>
          <a:bodyPr/>
          <a:lstStyle/>
          <a:p>
            <a:pPr>
              <a:spcAft>
                <a:spcPct val="10000"/>
              </a:spcAft>
            </a:pPr>
            <a:r>
              <a:rPr lang="en-US"/>
              <a:t>Most amphibians have three-chambered hearts.</a:t>
            </a:r>
          </a:p>
          <a:p>
            <a:pPr lvl="2">
              <a:spcBef>
                <a:spcPct val="20000"/>
              </a:spcBef>
              <a:spcAft>
                <a:spcPct val="10000"/>
              </a:spcAft>
            </a:pPr>
            <a:r>
              <a:rPr lang="en-US"/>
              <a:t>The left atrium receives oxygen-rich blood from the lungs. </a:t>
            </a:r>
          </a:p>
          <a:p>
            <a:pPr lvl="2">
              <a:spcBef>
                <a:spcPct val="20000"/>
              </a:spcBef>
              <a:spcAft>
                <a:spcPct val="10000"/>
              </a:spcAft>
            </a:pPr>
            <a:r>
              <a:rPr lang="en-US"/>
              <a:t>The right atrium receives oxygen-poor blood from the body. </a:t>
            </a:r>
          </a:p>
          <a:p>
            <a:pPr lvl="2">
              <a:spcBef>
                <a:spcPct val="20000"/>
              </a:spcBef>
              <a:spcAft>
                <a:spcPct val="10000"/>
              </a:spcAft>
            </a:pPr>
            <a:r>
              <a:rPr lang="en-US"/>
              <a:t>Both atria empty into the ventricle, which directs blood flow.</a:t>
            </a:r>
          </a:p>
          <a:p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71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871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611688" cy="4848225"/>
          </a:xfrm>
          <a:noFill/>
        </p:spPr>
        <p:txBody>
          <a:bodyPr/>
          <a:lstStyle/>
          <a:p>
            <a:r>
              <a:rPr lang="en-US"/>
              <a:t>Most reptiles have a three-chambered heart. </a:t>
            </a:r>
          </a:p>
          <a:p>
            <a:r>
              <a:rPr lang="en-US"/>
              <a:t>Unlike amphibians, most reptiles have a partial partition in their ventricle that reduces the mixing of oxygen-rich and oxygen-poor blood.</a:t>
            </a:r>
          </a:p>
        </p:txBody>
      </p:sp>
      <p:pic>
        <p:nvPicPr>
          <p:cNvPr id="1287179" name="Picture 1035" descr="heart reptile"/>
          <p:cNvPicPr preferRelativeResize="0">
            <a:picLocks noChangeAspect="1" noChangeArrowheads="1"/>
          </p:cNvPicPr>
          <p:nvPr/>
        </p:nvPicPr>
        <p:blipFill>
          <a:blip r:embed="rId3" cstate="print"/>
          <a:srcRect t="2231"/>
          <a:stretch>
            <a:fillRect/>
          </a:stretch>
        </p:blipFill>
        <p:spPr bwMode="auto">
          <a:xfrm>
            <a:off x="4835525" y="1865313"/>
            <a:ext cx="4175125" cy="3062287"/>
          </a:xfrm>
          <a:prstGeom prst="rect">
            <a:avLst/>
          </a:prstGeom>
          <a:noFill/>
        </p:spPr>
      </p:pic>
      <p:sp>
        <p:nvSpPr>
          <p:cNvPr id="1287180" name="Text Box 1036"/>
          <p:cNvSpPr txBox="1">
            <a:spLocks noChangeArrowheads="1"/>
          </p:cNvSpPr>
          <p:nvPr/>
        </p:nvSpPr>
        <p:spPr bwMode="auto">
          <a:xfrm>
            <a:off x="6276975" y="1897063"/>
            <a:ext cx="8953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 Atria</a:t>
            </a:r>
          </a:p>
        </p:txBody>
      </p:sp>
      <p:sp>
        <p:nvSpPr>
          <p:cNvPr id="1287182" name="Freeform 1038"/>
          <p:cNvSpPr>
            <a:spLocks/>
          </p:cNvSpPr>
          <p:nvPr/>
        </p:nvSpPr>
        <p:spPr bwMode="auto">
          <a:xfrm>
            <a:off x="6340475" y="2268538"/>
            <a:ext cx="1030288" cy="1284287"/>
          </a:xfrm>
          <a:custGeom>
            <a:avLst/>
            <a:gdLst/>
            <a:ahLst/>
            <a:cxnLst>
              <a:cxn ang="0">
                <a:pos x="0" y="809"/>
              </a:cxn>
              <a:cxn ang="0">
                <a:pos x="262" y="0"/>
              </a:cxn>
              <a:cxn ang="0">
                <a:pos x="649" y="809"/>
              </a:cxn>
            </a:cxnLst>
            <a:rect l="0" t="0" r="r" b="b"/>
            <a:pathLst>
              <a:path w="649" h="809">
                <a:moveTo>
                  <a:pt x="0" y="809"/>
                </a:moveTo>
                <a:lnTo>
                  <a:pt x="262" y="0"/>
                </a:lnTo>
                <a:lnTo>
                  <a:pt x="649" y="809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7183" name="Line 1039"/>
          <p:cNvSpPr>
            <a:spLocks noChangeShapeType="1"/>
          </p:cNvSpPr>
          <p:nvPr/>
        </p:nvSpPr>
        <p:spPr bwMode="auto">
          <a:xfrm>
            <a:off x="6942138" y="4213225"/>
            <a:ext cx="127000" cy="890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7184" name="Text Box 1040"/>
          <p:cNvSpPr txBox="1">
            <a:spLocks noChangeArrowheads="1"/>
          </p:cNvSpPr>
          <p:nvPr/>
        </p:nvSpPr>
        <p:spPr bwMode="auto">
          <a:xfrm>
            <a:off x="5948363" y="5114925"/>
            <a:ext cx="2147887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1 Ventricle with partial division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89227" name="Picture 11" descr="heart croc"/>
          <p:cNvPicPr>
            <a:picLocks noChangeAspect="1" noChangeArrowheads="1"/>
          </p:cNvPicPr>
          <p:nvPr/>
        </p:nvPicPr>
        <p:blipFill>
          <a:blip r:embed="rId3" cstate="print"/>
          <a:srcRect l="11984"/>
          <a:stretch>
            <a:fillRect/>
          </a:stretch>
        </p:blipFill>
        <p:spPr bwMode="auto">
          <a:xfrm>
            <a:off x="4621213" y="1816100"/>
            <a:ext cx="4454525" cy="3521075"/>
          </a:xfrm>
          <a:prstGeom prst="rect">
            <a:avLst/>
          </a:prstGeom>
          <a:noFill/>
        </p:spPr>
      </p:pic>
      <p:sp>
        <p:nvSpPr>
          <p:cNvPr id="128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28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357688" cy="4848225"/>
          </a:xfrm>
          <a:noFill/>
        </p:spPr>
        <p:txBody>
          <a:bodyPr/>
          <a:lstStyle/>
          <a:p>
            <a:r>
              <a:rPr lang="en-US"/>
              <a:t>Birds, mammals, and crocodilians have four-chambered hearts sometimes called a double pump. </a:t>
            </a:r>
          </a:p>
          <a:p>
            <a:r>
              <a:rPr lang="en-US"/>
              <a:t>One pump moves blood through the lung loop and the other moves blood through the body loop.</a:t>
            </a:r>
          </a:p>
        </p:txBody>
      </p:sp>
      <p:sp>
        <p:nvSpPr>
          <p:cNvPr id="1289223" name="Text Box 7"/>
          <p:cNvSpPr txBox="1">
            <a:spLocks noChangeArrowheads="1"/>
          </p:cNvSpPr>
          <p:nvPr/>
        </p:nvSpPr>
        <p:spPr bwMode="auto">
          <a:xfrm>
            <a:off x="6010275" y="1814513"/>
            <a:ext cx="8953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 Atria</a:t>
            </a:r>
          </a:p>
        </p:txBody>
      </p:sp>
      <p:sp>
        <p:nvSpPr>
          <p:cNvPr id="1289225" name="Freeform 9"/>
          <p:cNvSpPr>
            <a:spLocks/>
          </p:cNvSpPr>
          <p:nvPr/>
        </p:nvSpPr>
        <p:spPr bwMode="auto">
          <a:xfrm>
            <a:off x="6143625" y="2222500"/>
            <a:ext cx="1030288" cy="1284288"/>
          </a:xfrm>
          <a:custGeom>
            <a:avLst/>
            <a:gdLst/>
            <a:ahLst/>
            <a:cxnLst>
              <a:cxn ang="0">
                <a:pos x="0" y="809"/>
              </a:cxn>
              <a:cxn ang="0">
                <a:pos x="262" y="0"/>
              </a:cxn>
              <a:cxn ang="0">
                <a:pos x="649" y="809"/>
              </a:cxn>
            </a:cxnLst>
            <a:rect l="0" t="0" r="r" b="b"/>
            <a:pathLst>
              <a:path w="649" h="809">
                <a:moveTo>
                  <a:pt x="0" y="809"/>
                </a:moveTo>
                <a:lnTo>
                  <a:pt x="262" y="0"/>
                </a:lnTo>
                <a:lnTo>
                  <a:pt x="649" y="809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89228" name="Text Box 12"/>
          <p:cNvSpPr txBox="1">
            <a:spLocks noChangeArrowheads="1"/>
          </p:cNvSpPr>
          <p:nvPr/>
        </p:nvSpPr>
        <p:spPr bwMode="auto">
          <a:xfrm>
            <a:off x="5821363" y="5114925"/>
            <a:ext cx="2355850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2 Ventricles completely divided</a:t>
            </a:r>
          </a:p>
        </p:txBody>
      </p:sp>
      <p:sp>
        <p:nvSpPr>
          <p:cNvPr id="1289229" name="Freeform 13"/>
          <p:cNvSpPr>
            <a:spLocks/>
          </p:cNvSpPr>
          <p:nvPr/>
        </p:nvSpPr>
        <p:spPr bwMode="auto">
          <a:xfrm>
            <a:off x="6632575" y="4108450"/>
            <a:ext cx="450850" cy="1065213"/>
          </a:xfrm>
          <a:custGeom>
            <a:avLst/>
            <a:gdLst/>
            <a:ahLst/>
            <a:cxnLst>
              <a:cxn ang="0">
                <a:pos x="0" y="110"/>
              </a:cxn>
              <a:cxn ang="0">
                <a:pos x="226" y="671"/>
              </a:cxn>
              <a:cxn ang="0">
                <a:pos x="284" y="0"/>
              </a:cxn>
            </a:cxnLst>
            <a:rect l="0" t="0" r="r" b="b"/>
            <a:pathLst>
              <a:path w="284" h="671">
                <a:moveTo>
                  <a:pt x="0" y="110"/>
                </a:moveTo>
                <a:lnTo>
                  <a:pt x="226" y="671"/>
                </a:lnTo>
                <a:lnTo>
                  <a:pt x="284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803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Circulation</a:t>
            </a:r>
          </a:p>
        </p:txBody>
      </p:sp>
      <p:sp>
        <p:nvSpPr>
          <p:cNvPr id="13803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576763" cy="4848225"/>
          </a:xfrm>
          <a:noFill/>
        </p:spPr>
        <p:txBody>
          <a:bodyPr/>
          <a:lstStyle/>
          <a:p>
            <a:r>
              <a:rPr lang="en-US"/>
              <a:t>The two loops are separated. Therefore, oxygen-rich and oxygen-poor blood do not mix.</a:t>
            </a:r>
          </a:p>
        </p:txBody>
      </p:sp>
      <p:pic>
        <p:nvPicPr>
          <p:cNvPr id="1380362" name="Picture 1034" descr="heart croc"/>
          <p:cNvPicPr>
            <a:picLocks noChangeAspect="1" noChangeArrowheads="1"/>
          </p:cNvPicPr>
          <p:nvPr/>
        </p:nvPicPr>
        <p:blipFill>
          <a:blip r:embed="rId3" cstate="print"/>
          <a:srcRect l="11984"/>
          <a:stretch>
            <a:fillRect/>
          </a:stretch>
        </p:blipFill>
        <p:spPr bwMode="auto">
          <a:xfrm>
            <a:off x="4621213" y="1816100"/>
            <a:ext cx="4454525" cy="3521075"/>
          </a:xfrm>
          <a:prstGeom prst="rect">
            <a:avLst/>
          </a:prstGeom>
          <a:noFill/>
        </p:spPr>
      </p:pic>
      <p:sp>
        <p:nvSpPr>
          <p:cNvPr id="1380363" name="Text Box 1035"/>
          <p:cNvSpPr txBox="1">
            <a:spLocks noChangeArrowheads="1"/>
          </p:cNvSpPr>
          <p:nvPr/>
        </p:nvSpPr>
        <p:spPr bwMode="auto">
          <a:xfrm>
            <a:off x="6010275" y="1814513"/>
            <a:ext cx="8953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2 Atria</a:t>
            </a:r>
          </a:p>
        </p:txBody>
      </p:sp>
      <p:sp>
        <p:nvSpPr>
          <p:cNvPr id="1380364" name="Freeform 1036"/>
          <p:cNvSpPr>
            <a:spLocks/>
          </p:cNvSpPr>
          <p:nvPr/>
        </p:nvSpPr>
        <p:spPr bwMode="auto">
          <a:xfrm>
            <a:off x="6143625" y="2222500"/>
            <a:ext cx="1030288" cy="1284288"/>
          </a:xfrm>
          <a:custGeom>
            <a:avLst/>
            <a:gdLst/>
            <a:ahLst/>
            <a:cxnLst>
              <a:cxn ang="0">
                <a:pos x="0" y="809"/>
              </a:cxn>
              <a:cxn ang="0">
                <a:pos x="262" y="0"/>
              </a:cxn>
              <a:cxn ang="0">
                <a:pos x="649" y="809"/>
              </a:cxn>
            </a:cxnLst>
            <a:rect l="0" t="0" r="r" b="b"/>
            <a:pathLst>
              <a:path w="649" h="809">
                <a:moveTo>
                  <a:pt x="0" y="809"/>
                </a:moveTo>
                <a:lnTo>
                  <a:pt x="262" y="0"/>
                </a:lnTo>
                <a:lnTo>
                  <a:pt x="649" y="809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80365" name="Text Box 1037"/>
          <p:cNvSpPr txBox="1">
            <a:spLocks noChangeArrowheads="1"/>
          </p:cNvSpPr>
          <p:nvPr/>
        </p:nvSpPr>
        <p:spPr bwMode="auto">
          <a:xfrm>
            <a:off x="5821363" y="5114925"/>
            <a:ext cx="2355850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/>
              <a:t>2 Ventricles completely divided</a:t>
            </a:r>
          </a:p>
        </p:txBody>
      </p:sp>
      <p:sp>
        <p:nvSpPr>
          <p:cNvPr id="1380366" name="Freeform 1038"/>
          <p:cNvSpPr>
            <a:spLocks/>
          </p:cNvSpPr>
          <p:nvPr/>
        </p:nvSpPr>
        <p:spPr bwMode="auto">
          <a:xfrm>
            <a:off x="6632575" y="4108450"/>
            <a:ext cx="450850" cy="1065213"/>
          </a:xfrm>
          <a:custGeom>
            <a:avLst/>
            <a:gdLst/>
            <a:ahLst/>
            <a:cxnLst>
              <a:cxn ang="0">
                <a:pos x="0" y="110"/>
              </a:cxn>
              <a:cxn ang="0">
                <a:pos x="226" y="671"/>
              </a:cxn>
              <a:cxn ang="0">
                <a:pos x="284" y="0"/>
              </a:cxn>
            </a:cxnLst>
            <a:rect l="0" t="0" r="r" b="b"/>
            <a:pathLst>
              <a:path w="284" h="671">
                <a:moveTo>
                  <a:pt x="0" y="110"/>
                </a:moveTo>
                <a:lnTo>
                  <a:pt x="226" y="671"/>
                </a:lnTo>
                <a:lnTo>
                  <a:pt x="284" y="0"/>
                </a:ln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4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Excretion</a:t>
            </a:r>
          </a:p>
          <a:p>
            <a:pPr lvl="2"/>
            <a:r>
              <a:rPr lang="en-US"/>
              <a:t>Excretory systems eliminate nitrogenous wastes.</a:t>
            </a:r>
          </a:p>
          <a:p>
            <a:pPr lvl="2"/>
            <a:r>
              <a:rPr lang="en-US"/>
              <a:t>In nonvertebrate chordates and fishes, gills and gill slits play an important role in excretion. </a:t>
            </a:r>
          </a:p>
          <a:p>
            <a:pPr lvl="2"/>
            <a:r>
              <a:rPr lang="en-US"/>
              <a:t>Most vertebrates rely on kidneys—excretory organs composed of small filtering tubes that remove wastes from the blood.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29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Nitrogenous wastes are first produced in the form of ammonia. </a:t>
            </a:r>
          </a:p>
          <a:p>
            <a:r>
              <a:rPr lang="en-US"/>
              <a:t>Ammonia is highly toxic. Therefore, it must quickly be eliminated from the body or changed into a less poisonous form.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57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Chordates</a:t>
            </a:r>
          </a:p>
        </p:txBody>
      </p:sp>
      <p:sp>
        <p:nvSpPr>
          <p:cNvPr id="1225731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Vertebrate organ systems exhibit a wide range of complexity. </a:t>
            </a:r>
          </a:p>
          <a:p>
            <a:r>
              <a:rPr lang="en-US"/>
              <a:t>Adaptive radiations produced specialized organ systems that perform essential functions and maintain homeostasis. </a:t>
            </a:r>
          </a:p>
          <a:p>
            <a:r>
              <a:rPr lang="en-US"/>
              <a:t>The complexity of organ systems is seen in the different ways that vertebrates feed, breathe, respond, move, and reproduce.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2953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In tunicates, ammonia leaves the body through the outflow siphons. </a:t>
            </a:r>
          </a:p>
          <a:p>
            <a:r>
              <a:rPr lang="en-US"/>
              <a:t>Other waste byproducts are stored within the tunicate’s body and released only when the animal dies.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In vertebrates, excretion is carried out mostly by the kidneys.</a:t>
            </a:r>
          </a:p>
          <a:p>
            <a:r>
              <a:rPr lang="en-US"/>
              <a:t>Aquatic amphibians and most fishes also excrete ammonia from gills into the water through diffusion. </a:t>
            </a:r>
          </a:p>
          <a:p>
            <a:r>
              <a:rPr lang="en-US"/>
              <a:t>Mammals, land amphibians, and cartilaginous fishes change ammonia into urea before it is excreted. </a:t>
            </a:r>
          </a:p>
          <a:p>
            <a:r>
              <a:rPr lang="en-US"/>
              <a:t>In reptiles and birds, ammonia is changed into uric acid.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Excretion</a:t>
            </a:r>
          </a:p>
        </p:txBody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7983538" cy="4848225"/>
          </a:xfrm>
          <a:noFill/>
        </p:spPr>
        <p:txBody>
          <a:bodyPr/>
          <a:lstStyle/>
          <a:p>
            <a:r>
              <a:rPr lang="en-US"/>
              <a:t>In addition to eliminating nitrogenous wastes, kidneys help maintain homeostasis by regulating the amounts of water, salt, and other substances dissolved in body fluids.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do the nervous systems of the different groups of chordates compare?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3554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0355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199438" cy="5397500"/>
          </a:xfrm>
        </p:spPr>
        <p:txBody>
          <a:bodyPr/>
          <a:lstStyle/>
          <a:p>
            <a:r>
              <a:rPr lang="en-US"/>
              <a:t>Response</a:t>
            </a:r>
          </a:p>
          <a:p>
            <a:pPr lvl="1"/>
            <a:r>
              <a:rPr lang="en-US"/>
              <a:t>Nonvertebrate chordates have a relatively simple nervous system with a mass of nerve cells that form a brain. </a:t>
            </a:r>
          </a:p>
          <a:p>
            <a:pPr lvl="1"/>
            <a:r>
              <a:rPr lang="en-US"/>
              <a:t>Vertebrates have a more complex brain with distinct regions, each with a different function.</a:t>
            </a:r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05603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Nonvertebrate chordates do not have specialized sensory organs. </a:t>
            </a:r>
          </a:p>
          <a:p>
            <a:r>
              <a:rPr lang="en-US"/>
              <a:t>Vertebrates display a high degree of cephalization, or concentration of sense organs and nerve cells at the front of the body. </a:t>
            </a:r>
          </a:p>
          <a:p>
            <a:r>
              <a:rPr lang="en-US"/>
              <a:t>The head contains a well-developed brain, which is situated on the anterior end of the spinal cord.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0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5762625"/>
          </a:xfrm>
          <a:noFill/>
        </p:spPr>
        <p:txBody>
          <a:bodyPr/>
          <a:lstStyle/>
          <a:p>
            <a:r>
              <a:rPr lang="en-US"/>
              <a:t>The vertebrate brain is divided into several parts:</a:t>
            </a:r>
          </a:p>
          <a:p>
            <a:pPr lvl="2"/>
            <a:r>
              <a:rPr lang="en-US"/>
              <a:t>cerebrum, or “thinking and learning” region</a:t>
            </a:r>
          </a:p>
          <a:p>
            <a:pPr lvl="2"/>
            <a:r>
              <a:rPr lang="en-US"/>
              <a:t>cerebellum, which coordinates movement and balance</a:t>
            </a:r>
          </a:p>
        </p:txBody>
      </p:sp>
      <p:pic>
        <p:nvPicPr>
          <p:cNvPr id="1307655" name="Picture 7" descr="brain mamm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8950" y="609600"/>
            <a:ext cx="4545013" cy="5616575"/>
          </a:xfrm>
          <a:prstGeom prst="rect">
            <a:avLst/>
          </a:prstGeom>
          <a:noFill/>
        </p:spPr>
      </p:pic>
      <p:pic>
        <p:nvPicPr>
          <p:cNvPr id="13076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925" y="2357438"/>
            <a:ext cx="674688" cy="4683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30765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8" y="3897313"/>
            <a:ext cx="674687" cy="4683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84455" name="Picture 1031" descr="brain mamm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8950" y="609600"/>
            <a:ext cx="4545013" cy="5616575"/>
          </a:xfrm>
          <a:prstGeom prst="rect">
            <a:avLst/>
          </a:prstGeom>
          <a:noFill/>
        </p:spPr>
      </p:pic>
      <p:sp>
        <p:nvSpPr>
          <p:cNvPr id="13844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844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5762625"/>
          </a:xfrm>
          <a:noFill/>
        </p:spPr>
        <p:txBody>
          <a:bodyPr/>
          <a:lstStyle/>
          <a:p>
            <a:pPr lvl="2"/>
            <a:r>
              <a:rPr lang="en-US"/>
              <a:t>medulla oblongata, which controls many internal organs</a:t>
            </a:r>
          </a:p>
          <a:p>
            <a:pPr lvl="2"/>
            <a:r>
              <a:rPr lang="en-US"/>
              <a:t>optic lobes, which are involved in vision</a:t>
            </a:r>
          </a:p>
          <a:p>
            <a:pPr lvl="2"/>
            <a:r>
              <a:rPr lang="en-US"/>
              <a:t>olfactory bulbs, which are involved in smell </a:t>
            </a:r>
          </a:p>
          <a:p>
            <a:endParaRPr lang="en-US"/>
          </a:p>
        </p:txBody>
      </p:sp>
      <p:pic>
        <p:nvPicPr>
          <p:cNvPr id="1384456" name="Picture 10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8" y="1146175"/>
            <a:ext cx="674687" cy="4587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384457" name="Picture 10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8" y="2673350"/>
            <a:ext cx="674687" cy="45878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1384458" name="Picture 103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6863" y="3787775"/>
            <a:ext cx="711200" cy="50323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117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size and complexity of the cerebrum and cerebellum increase from fishes to mammals.</a:t>
            </a:r>
          </a:p>
        </p:txBody>
      </p:sp>
      <p:pic>
        <p:nvPicPr>
          <p:cNvPr id="1311748" name="Picture 4" descr="33_12"/>
          <p:cNvPicPr>
            <a:picLocks noChangeAspect="1" noChangeArrowheads="1"/>
          </p:cNvPicPr>
          <p:nvPr/>
        </p:nvPicPr>
        <p:blipFill>
          <a:blip r:embed="rId3" cstate="print"/>
          <a:srcRect t="27379"/>
          <a:stretch>
            <a:fillRect/>
          </a:stretch>
        </p:blipFill>
        <p:spPr bwMode="auto">
          <a:xfrm>
            <a:off x="449263" y="2438400"/>
            <a:ext cx="8243887" cy="2774950"/>
          </a:xfrm>
          <a:prstGeom prst="rect">
            <a:avLst/>
          </a:prstGeom>
          <a:noFill/>
        </p:spPr>
      </p:pic>
      <p:sp>
        <p:nvSpPr>
          <p:cNvPr id="1311749" name="Rectangle 5"/>
          <p:cNvSpPr>
            <a:spLocks noChangeArrowheads="1"/>
          </p:cNvSpPr>
          <p:nvPr/>
        </p:nvSpPr>
        <p:spPr bwMode="auto">
          <a:xfrm>
            <a:off x="736600" y="4645025"/>
            <a:ext cx="7561263" cy="4206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1750" name="Text Box 6"/>
          <p:cNvSpPr txBox="1">
            <a:spLocks noChangeArrowheads="1"/>
          </p:cNvSpPr>
          <p:nvPr/>
        </p:nvSpPr>
        <p:spPr bwMode="auto">
          <a:xfrm>
            <a:off x="676275" y="4618038"/>
            <a:ext cx="1452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Bony Fish</a:t>
            </a:r>
          </a:p>
        </p:txBody>
      </p:sp>
      <p:sp>
        <p:nvSpPr>
          <p:cNvPr id="1311751" name="Text Box 7"/>
          <p:cNvSpPr txBox="1">
            <a:spLocks noChangeArrowheads="1"/>
          </p:cNvSpPr>
          <p:nvPr/>
        </p:nvSpPr>
        <p:spPr bwMode="auto">
          <a:xfrm>
            <a:off x="2266950" y="4640263"/>
            <a:ext cx="1452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Amphibian</a:t>
            </a:r>
          </a:p>
        </p:txBody>
      </p:sp>
      <p:sp>
        <p:nvSpPr>
          <p:cNvPr id="1311752" name="Text Box 8"/>
          <p:cNvSpPr txBox="1">
            <a:spLocks noChangeArrowheads="1"/>
          </p:cNvSpPr>
          <p:nvPr/>
        </p:nvSpPr>
        <p:spPr bwMode="auto">
          <a:xfrm>
            <a:off x="4189413" y="4629150"/>
            <a:ext cx="1452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Reptile</a:t>
            </a:r>
          </a:p>
        </p:txBody>
      </p:sp>
      <p:sp>
        <p:nvSpPr>
          <p:cNvPr id="1311753" name="Text Box 9"/>
          <p:cNvSpPr txBox="1">
            <a:spLocks noChangeArrowheads="1"/>
          </p:cNvSpPr>
          <p:nvPr/>
        </p:nvSpPr>
        <p:spPr bwMode="auto">
          <a:xfrm>
            <a:off x="5948363" y="4632325"/>
            <a:ext cx="1452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Bird</a:t>
            </a:r>
          </a:p>
        </p:txBody>
      </p:sp>
      <p:sp>
        <p:nvSpPr>
          <p:cNvPr id="1311754" name="Text Box 10"/>
          <p:cNvSpPr txBox="1">
            <a:spLocks noChangeArrowheads="1"/>
          </p:cNvSpPr>
          <p:nvPr/>
        </p:nvSpPr>
        <p:spPr bwMode="auto">
          <a:xfrm>
            <a:off x="7304088" y="4632325"/>
            <a:ext cx="1452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Mammal</a:t>
            </a:r>
          </a:p>
        </p:txBody>
      </p:sp>
      <p:sp>
        <p:nvSpPr>
          <p:cNvPr id="1311755" name="Line 11"/>
          <p:cNvSpPr>
            <a:spLocks noChangeShapeType="1"/>
          </p:cNvSpPr>
          <p:nvPr/>
        </p:nvSpPr>
        <p:spPr bwMode="auto">
          <a:xfrm>
            <a:off x="601663" y="2430463"/>
            <a:ext cx="3506787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31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Vertebrate Brains</a:t>
            </a:r>
          </a:p>
        </p:txBody>
      </p:sp>
      <p:pic>
        <p:nvPicPr>
          <p:cNvPr id="1313808" name="Picture 16" descr="brain 1st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4725" y="1774825"/>
            <a:ext cx="4287838" cy="2706688"/>
          </a:xfrm>
          <a:prstGeom prst="rect">
            <a:avLst/>
          </a:prstGeom>
          <a:noFill/>
        </p:spPr>
      </p:pic>
      <p:sp>
        <p:nvSpPr>
          <p:cNvPr id="1313799" name="Text Box 7"/>
          <p:cNvSpPr txBox="1">
            <a:spLocks noChangeArrowheads="1"/>
          </p:cNvSpPr>
          <p:nvPr/>
        </p:nvSpPr>
        <p:spPr bwMode="auto">
          <a:xfrm>
            <a:off x="2519363" y="4414838"/>
            <a:ext cx="14525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Bony Fish</a:t>
            </a:r>
          </a:p>
        </p:txBody>
      </p:sp>
      <p:sp>
        <p:nvSpPr>
          <p:cNvPr id="1313800" name="Text Box 8"/>
          <p:cNvSpPr txBox="1">
            <a:spLocks noChangeArrowheads="1"/>
          </p:cNvSpPr>
          <p:nvPr/>
        </p:nvSpPr>
        <p:spPr bwMode="auto">
          <a:xfrm>
            <a:off x="4840288" y="4403725"/>
            <a:ext cx="14525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Amphibian</a:t>
            </a:r>
          </a:p>
        </p:txBody>
      </p:sp>
      <p:sp>
        <p:nvSpPr>
          <p:cNvPr id="1313830" name="Rectangle 38"/>
          <p:cNvSpPr>
            <a:spLocks noChangeArrowheads="1"/>
          </p:cNvSpPr>
          <p:nvPr/>
        </p:nvSpPr>
        <p:spPr bwMode="auto">
          <a:xfrm>
            <a:off x="1751013" y="4908550"/>
            <a:ext cx="5683250" cy="1690688"/>
          </a:xfrm>
          <a:prstGeom prst="rect">
            <a:avLst/>
          </a:prstGeom>
          <a:solidFill>
            <a:srgbClr val="FFFBF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13831" name="Picture 39" descr="brain legend"/>
          <p:cNvPicPr>
            <a:picLocks noChangeAspect="1" noChangeArrowheads="1"/>
          </p:cNvPicPr>
          <p:nvPr/>
        </p:nvPicPr>
        <p:blipFill>
          <a:blip r:embed="rId4" cstate="print"/>
          <a:srcRect l="392" r="81551" b="50052"/>
          <a:stretch>
            <a:fillRect/>
          </a:stretch>
        </p:blipFill>
        <p:spPr bwMode="auto">
          <a:xfrm>
            <a:off x="1928813" y="4957763"/>
            <a:ext cx="584200" cy="1536700"/>
          </a:xfrm>
          <a:prstGeom prst="rect">
            <a:avLst/>
          </a:prstGeom>
          <a:noFill/>
        </p:spPr>
      </p:pic>
      <p:sp>
        <p:nvSpPr>
          <p:cNvPr id="1313832" name="Text Box 40"/>
          <p:cNvSpPr txBox="1">
            <a:spLocks noChangeArrowheads="1"/>
          </p:cNvSpPr>
          <p:nvPr/>
        </p:nvSpPr>
        <p:spPr bwMode="auto">
          <a:xfrm>
            <a:off x="5102225" y="5561013"/>
            <a:ext cx="2190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Medulla oblongata</a:t>
            </a:r>
          </a:p>
        </p:txBody>
      </p:sp>
      <p:sp>
        <p:nvSpPr>
          <p:cNvPr id="1313833" name="Text Box 41"/>
          <p:cNvSpPr txBox="1">
            <a:spLocks noChangeArrowheads="1"/>
          </p:cNvSpPr>
          <p:nvPr/>
        </p:nvSpPr>
        <p:spPr bwMode="auto">
          <a:xfrm>
            <a:off x="2479675" y="5045075"/>
            <a:ext cx="17335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Olfactory bulb</a:t>
            </a:r>
          </a:p>
        </p:txBody>
      </p:sp>
      <p:sp>
        <p:nvSpPr>
          <p:cNvPr id="1313834" name="Text Box 42"/>
          <p:cNvSpPr txBox="1">
            <a:spLocks noChangeArrowheads="1"/>
          </p:cNvSpPr>
          <p:nvPr/>
        </p:nvSpPr>
        <p:spPr bwMode="auto">
          <a:xfrm>
            <a:off x="2459038" y="5567363"/>
            <a:ext cx="12636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Cerebrum</a:t>
            </a:r>
          </a:p>
        </p:txBody>
      </p:sp>
      <p:sp>
        <p:nvSpPr>
          <p:cNvPr id="1313835" name="Text Box 43"/>
          <p:cNvSpPr txBox="1">
            <a:spLocks noChangeArrowheads="1"/>
          </p:cNvSpPr>
          <p:nvPr/>
        </p:nvSpPr>
        <p:spPr bwMode="auto">
          <a:xfrm>
            <a:off x="2468563" y="6064250"/>
            <a:ext cx="13017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Optic lobe</a:t>
            </a:r>
          </a:p>
        </p:txBody>
      </p:sp>
      <p:sp>
        <p:nvSpPr>
          <p:cNvPr id="1313836" name="Text Box 44"/>
          <p:cNvSpPr txBox="1">
            <a:spLocks noChangeArrowheads="1"/>
          </p:cNvSpPr>
          <p:nvPr/>
        </p:nvSpPr>
        <p:spPr bwMode="auto">
          <a:xfrm>
            <a:off x="5103813" y="5062538"/>
            <a:ext cx="1428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Cerebellum</a:t>
            </a:r>
          </a:p>
        </p:txBody>
      </p:sp>
      <p:sp>
        <p:nvSpPr>
          <p:cNvPr id="1313837" name="Text Box 45"/>
          <p:cNvSpPr txBox="1">
            <a:spLocks noChangeArrowheads="1"/>
          </p:cNvSpPr>
          <p:nvPr/>
        </p:nvSpPr>
        <p:spPr bwMode="auto">
          <a:xfrm>
            <a:off x="5091113" y="6049963"/>
            <a:ext cx="1428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Spinal cord</a:t>
            </a:r>
          </a:p>
        </p:txBody>
      </p:sp>
      <p:pic>
        <p:nvPicPr>
          <p:cNvPr id="1313838" name="Picture 46" descr="brain legend"/>
          <p:cNvPicPr>
            <a:picLocks noChangeAspect="1" noChangeArrowheads="1"/>
          </p:cNvPicPr>
          <p:nvPr/>
        </p:nvPicPr>
        <p:blipFill>
          <a:blip r:embed="rId4" cstate="print"/>
          <a:srcRect t="48555" r="84053"/>
          <a:stretch>
            <a:fillRect/>
          </a:stretch>
        </p:blipFill>
        <p:spPr bwMode="auto">
          <a:xfrm>
            <a:off x="4460875" y="4997450"/>
            <a:ext cx="515938" cy="1582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5156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Feeding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Feeding</a:t>
            </a:r>
          </a:p>
          <a:p>
            <a:pPr lvl="2"/>
            <a:r>
              <a:rPr lang="en-US"/>
              <a:t>Feeding and digestion help maintain homeostasis by providing the body with nutrients. </a:t>
            </a:r>
          </a:p>
          <a:p>
            <a:pPr lvl="2"/>
            <a:r>
              <a:rPr lang="en-US"/>
              <a:t>Skulls and teeth of vertebrates are adapted for feeding on a variety of foods.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411105" name="Rectangle 1057"/>
          <p:cNvSpPr>
            <a:spLocks noChangeArrowheads="1"/>
          </p:cNvSpPr>
          <p:nvPr/>
        </p:nvSpPr>
        <p:spPr bwMode="auto">
          <a:xfrm>
            <a:off x="1751013" y="4908550"/>
            <a:ext cx="5683250" cy="1690688"/>
          </a:xfrm>
          <a:prstGeom prst="rect">
            <a:avLst/>
          </a:prstGeom>
          <a:solidFill>
            <a:srgbClr val="FFFBF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11096" name="Picture 1048" descr="brain 3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1616075"/>
            <a:ext cx="6384925" cy="3068638"/>
          </a:xfrm>
          <a:prstGeom prst="rect">
            <a:avLst/>
          </a:prstGeom>
          <a:noFill/>
        </p:spPr>
      </p:pic>
      <p:sp>
        <p:nvSpPr>
          <p:cNvPr id="14110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Response</a:t>
            </a:r>
          </a:p>
        </p:txBody>
      </p:sp>
      <p:sp>
        <p:nvSpPr>
          <p:cNvPr id="1411076" name="Text Box 1028"/>
          <p:cNvSpPr txBox="1">
            <a:spLocks noChangeArrowheads="1"/>
          </p:cNvSpPr>
          <p:nvPr/>
        </p:nvSpPr>
        <p:spPr bwMode="auto">
          <a:xfrm>
            <a:off x="2181225" y="4437063"/>
            <a:ext cx="1452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Reptile</a:t>
            </a:r>
          </a:p>
        </p:txBody>
      </p:sp>
      <p:sp>
        <p:nvSpPr>
          <p:cNvPr id="1411077" name="Text Box 1029"/>
          <p:cNvSpPr txBox="1">
            <a:spLocks noChangeArrowheads="1"/>
          </p:cNvSpPr>
          <p:nvPr/>
        </p:nvSpPr>
        <p:spPr bwMode="auto">
          <a:xfrm>
            <a:off x="4181475" y="4440238"/>
            <a:ext cx="1452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Bird</a:t>
            </a:r>
          </a:p>
        </p:txBody>
      </p:sp>
      <p:sp>
        <p:nvSpPr>
          <p:cNvPr id="1411078" name="Text Box 1030"/>
          <p:cNvSpPr txBox="1">
            <a:spLocks noChangeArrowheads="1"/>
          </p:cNvSpPr>
          <p:nvPr/>
        </p:nvSpPr>
        <p:spPr bwMode="auto">
          <a:xfrm>
            <a:off x="5930900" y="4451350"/>
            <a:ext cx="1452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Mammal</a:t>
            </a:r>
          </a:p>
        </p:txBody>
      </p:sp>
      <p:sp>
        <p:nvSpPr>
          <p:cNvPr id="1411095" name="Rectangle 104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42900" indent="-342900"/>
            <a:r>
              <a:rPr lang="en-US"/>
              <a:t>Vertebrate Brains</a:t>
            </a:r>
          </a:p>
        </p:txBody>
      </p:sp>
      <p:pic>
        <p:nvPicPr>
          <p:cNvPr id="1411097" name="Picture 1049" descr="brain legend"/>
          <p:cNvPicPr>
            <a:picLocks noChangeAspect="1" noChangeArrowheads="1"/>
          </p:cNvPicPr>
          <p:nvPr/>
        </p:nvPicPr>
        <p:blipFill>
          <a:blip r:embed="rId4" cstate="print"/>
          <a:srcRect l="392" r="81551" b="50052"/>
          <a:stretch>
            <a:fillRect/>
          </a:stretch>
        </p:blipFill>
        <p:spPr bwMode="auto">
          <a:xfrm>
            <a:off x="1928813" y="4957763"/>
            <a:ext cx="584200" cy="1536700"/>
          </a:xfrm>
          <a:prstGeom prst="rect">
            <a:avLst/>
          </a:prstGeom>
          <a:noFill/>
        </p:spPr>
      </p:pic>
      <p:sp>
        <p:nvSpPr>
          <p:cNvPr id="1411098" name="Text Box 1050"/>
          <p:cNvSpPr txBox="1">
            <a:spLocks noChangeArrowheads="1"/>
          </p:cNvSpPr>
          <p:nvPr/>
        </p:nvSpPr>
        <p:spPr bwMode="auto">
          <a:xfrm>
            <a:off x="5102225" y="5561013"/>
            <a:ext cx="2190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Medulla oblongata</a:t>
            </a:r>
          </a:p>
        </p:txBody>
      </p:sp>
      <p:sp>
        <p:nvSpPr>
          <p:cNvPr id="1411099" name="Text Box 1051"/>
          <p:cNvSpPr txBox="1">
            <a:spLocks noChangeArrowheads="1"/>
          </p:cNvSpPr>
          <p:nvPr/>
        </p:nvSpPr>
        <p:spPr bwMode="auto">
          <a:xfrm>
            <a:off x="2479675" y="5045075"/>
            <a:ext cx="17335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Olfactory bulb</a:t>
            </a:r>
          </a:p>
        </p:txBody>
      </p:sp>
      <p:sp>
        <p:nvSpPr>
          <p:cNvPr id="1411100" name="Text Box 1052"/>
          <p:cNvSpPr txBox="1">
            <a:spLocks noChangeArrowheads="1"/>
          </p:cNvSpPr>
          <p:nvPr/>
        </p:nvSpPr>
        <p:spPr bwMode="auto">
          <a:xfrm>
            <a:off x="2459038" y="5567363"/>
            <a:ext cx="12636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Cerebrum</a:t>
            </a:r>
          </a:p>
        </p:txBody>
      </p:sp>
      <p:sp>
        <p:nvSpPr>
          <p:cNvPr id="1411101" name="Text Box 1053"/>
          <p:cNvSpPr txBox="1">
            <a:spLocks noChangeArrowheads="1"/>
          </p:cNvSpPr>
          <p:nvPr/>
        </p:nvSpPr>
        <p:spPr bwMode="auto">
          <a:xfrm>
            <a:off x="2468563" y="6064250"/>
            <a:ext cx="13017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Optic lobe</a:t>
            </a:r>
          </a:p>
        </p:txBody>
      </p:sp>
      <p:sp>
        <p:nvSpPr>
          <p:cNvPr id="1411102" name="Text Box 1054"/>
          <p:cNvSpPr txBox="1">
            <a:spLocks noChangeArrowheads="1"/>
          </p:cNvSpPr>
          <p:nvPr/>
        </p:nvSpPr>
        <p:spPr bwMode="auto">
          <a:xfrm>
            <a:off x="5103813" y="5062538"/>
            <a:ext cx="1428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Cerebellum</a:t>
            </a:r>
          </a:p>
        </p:txBody>
      </p:sp>
      <p:sp>
        <p:nvSpPr>
          <p:cNvPr id="1411103" name="Text Box 1055"/>
          <p:cNvSpPr txBox="1">
            <a:spLocks noChangeArrowheads="1"/>
          </p:cNvSpPr>
          <p:nvPr/>
        </p:nvSpPr>
        <p:spPr bwMode="auto">
          <a:xfrm>
            <a:off x="5091113" y="6049963"/>
            <a:ext cx="14287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Spinal cord</a:t>
            </a:r>
          </a:p>
        </p:txBody>
      </p:sp>
      <p:pic>
        <p:nvPicPr>
          <p:cNvPr id="1411104" name="Picture 1056" descr="brain legend"/>
          <p:cNvPicPr>
            <a:picLocks noChangeAspect="1" noChangeArrowheads="1"/>
          </p:cNvPicPr>
          <p:nvPr/>
        </p:nvPicPr>
        <p:blipFill>
          <a:blip r:embed="rId4" cstate="print"/>
          <a:srcRect t="48555" r="84053"/>
          <a:stretch>
            <a:fillRect/>
          </a:stretch>
        </p:blipFill>
        <p:spPr bwMode="auto">
          <a:xfrm>
            <a:off x="4460875" y="4997450"/>
            <a:ext cx="515938" cy="15827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Movement</a:t>
            </a:r>
          </a:p>
        </p:txBody>
      </p:sp>
      <p:sp>
        <p:nvSpPr>
          <p:cNvPr id="13015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do the skeletal and muscular systems of the different groups of chordates compare?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Movement</a:t>
            </a:r>
          </a:p>
        </p:txBody>
      </p:sp>
      <p:sp>
        <p:nvSpPr>
          <p:cNvPr id="12912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Movement</a:t>
            </a:r>
          </a:p>
          <a:p>
            <a:pPr lvl="2"/>
            <a:r>
              <a:rPr lang="en-US"/>
              <a:t>Unlike most chordates, nonvertebrate chordates lack bones.</a:t>
            </a:r>
          </a:p>
          <a:p>
            <a:pPr lvl="2"/>
            <a:r>
              <a:rPr lang="en-US"/>
              <a:t>Nonvertebrate chordates, however, do have muscles. </a:t>
            </a:r>
          </a:p>
          <a:p>
            <a:pPr lvl="2"/>
            <a:r>
              <a:rPr lang="en-US"/>
              <a:t>Lancelets and larval tunicates swim with a fishlike movement of their muscular tails. 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99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Movement</a:t>
            </a:r>
          </a:p>
        </p:txBody>
      </p:sp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23288" cy="5397500"/>
          </a:xfrm>
        </p:spPr>
        <p:txBody>
          <a:bodyPr/>
          <a:lstStyle/>
          <a:p>
            <a:endParaRPr lang="en-US"/>
          </a:p>
          <a:p>
            <a:pPr lvl="1"/>
            <a:r>
              <a:rPr lang="en-US"/>
              <a:t>The skeletal and muscular systems support a vertebrate's body and make it possible to control movement.</a:t>
            </a:r>
          </a:p>
          <a:p>
            <a:pPr lvl="2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Movement</a:t>
            </a:r>
          </a:p>
        </p:txBody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702675" cy="4848225"/>
          </a:xfrm>
          <a:noFill/>
        </p:spPr>
        <p:txBody>
          <a:bodyPr/>
          <a:lstStyle/>
          <a:p>
            <a:r>
              <a:rPr lang="en-US"/>
              <a:t>Most vertebrates have an internal skeleton of bone or cartilage. </a:t>
            </a:r>
          </a:p>
          <a:p>
            <a:r>
              <a:rPr lang="en-US"/>
              <a:t>The skeleton includes a backbone of individual bones called vertebrae. </a:t>
            </a:r>
          </a:p>
          <a:p>
            <a:r>
              <a:rPr lang="en-US"/>
              <a:t>Ligaments connect vertebrae and allow the backbone to bend. </a:t>
            </a:r>
          </a:p>
          <a:p>
            <a:r>
              <a:rPr lang="en-US"/>
              <a:t>Most vertebrates have fin or limb girdles that support fins or limbs.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2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Movement</a:t>
            </a:r>
          </a:p>
        </p:txBody>
      </p:sp>
      <p:sp>
        <p:nvSpPr>
          <p:cNvPr id="13240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In many fishes and snakes, the main body muscles are arranged in blocks on either side of the backbone. These muscles generate forward thrust. </a:t>
            </a:r>
          </a:p>
          <a:p>
            <a:r>
              <a:rPr lang="en-US"/>
              <a:t>In many amphibians and reptiles, limbs stick out sideways from the body in a position resembling a push-up. </a:t>
            </a:r>
          </a:p>
          <a:p>
            <a:r>
              <a:rPr lang="en-US"/>
              <a:t>Most mammals stand with their legs straight under them, a position that supports body weight efficiently.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Reproduction</a:t>
            </a:r>
          </a:p>
        </p:txBody>
      </p:sp>
      <p:sp>
        <p:nvSpPr>
          <p:cNvPr id="132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Reproduction</a:t>
            </a:r>
          </a:p>
          <a:p>
            <a:pPr lvl="2"/>
            <a:r>
              <a:rPr lang="en-US"/>
              <a:t>Almost all chordates reproduce sexually.</a:t>
            </a:r>
          </a:p>
          <a:p>
            <a:pPr lvl="2"/>
            <a:r>
              <a:rPr lang="en-US"/>
              <a:t>Vertebrate evolution shows a general trend from external to internal fertilization. </a:t>
            </a:r>
          </a:p>
          <a:p>
            <a:pPr lvl="2"/>
            <a:r>
              <a:rPr lang="en-US"/>
              <a:t>Eggs of nonvertebrate chordates—and many fishes and amphibians—are fertilized externally.</a:t>
            </a:r>
          </a:p>
          <a:p>
            <a:pPr lvl="2"/>
            <a:r>
              <a:rPr lang="en-US"/>
              <a:t>Eggs of reptiles, birds, and mammals are fertilized internally.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Reproduction</a:t>
            </a:r>
          </a:p>
        </p:txBody>
      </p:sp>
      <p:sp>
        <p:nvSpPr>
          <p:cNvPr id="132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642350" cy="5762625"/>
          </a:xfrm>
          <a:noFill/>
        </p:spPr>
        <p:txBody>
          <a:bodyPr/>
          <a:lstStyle/>
          <a:p>
            <a:r>
              <a:rPr lang="en-US"/>
              <a:t>After fertilization, the development of chordates can be:</a:t>
            </a:r>
          </a:p>
          <a:p>
            <a:pPr lvl="2"/>
            <a:r>
              <a:rPr lang="en-US"/>
              <a:t>Oviparous—eggs develop outside the mother’s body.</a:t>
            </a:r>
          </a:p>
          <a:p>
            <a:pPr lvl="2"/>
            <a:r>
              <a:rPr lang="en-US"/>
              <a:t>Ovoviviparous—eggs develop within the mother’s body, but are born alive.</a:t>
            </a:r>
          </a:p>
          <a:p>
            <a:pPr lvl="2"/>
            <a:r>
              <a:rPr lang="en-US"/>
              <a:t>Viviparous—developing embryos obtain nutrients directly from the mother’s body and are born alive.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Reproduction</a:t>
            </a:r>
          </a:p>
        </p:txBody>
      </p:sp>
      <p:sp>
        <p:nvSpPr>
          <p:cNvPr id="13301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642350" cy="5043488"/>
          </a:xfrm>
          <a:noFill/>
        </p:spPr>
        <p:txBody>
          <a:bodyPr/>
          <a:lstStyle/>
          <a:p>
            <a:r>
              <a:rPr lang="en-US"/>
              <a:t>Some vertebrates, such as most amphibians, produce many offspring but give them little care. This reproductive strategy favors populations that disperse and grow rapidly. </a:t>
            </a:r>
          </a:p>
          <a:p>
            <a:r>
              <a:rPr lang="en-US"/>
              <a:t>Mammals and birds produce few young but care for them. This reproductive strategy aids survival in crowded, competitive environments.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33-3</a:t>
            </a:r>
          </a:p>
        </p:txBody>
      </p:sp>
      <p:sp>
        <p:nvSpPr>
          <p:cNvPr id="133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/>
          </a:p>
          <a:p>
            <a:endParaRPr lang="en-US"/>
          </a:p>
        </p:txBody>
      </p:sp>
      <p:sp>
        <p:nvSpPr>
          <p:cNvPr id="1336324" name="Rectangle 4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5243513" y="2697163"/>
            <a:ext cx="2651125" cy="10175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Feeding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How do the digestive systems of the different groups of vertebrates compare?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9399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33-3</a:t>
            </a:r>
          </a:p>
        </p:txBody>
      </p:sp>
      <p:sp>
        <p:nvSpPr>
          <p:cNvPr id="13394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In mammals, the lungs branch extensively, and their entire volume is filled with thousands of bubblelike structures called </a:t>
            </a:r>
          </a:p>
          <a:p>
            <a:pPr lvl="2"/>
            <a:r>
              <a:rPr lang="en-US"/>
              <a:t>trachea.	</a:t>
            </a:r>
          </a:p>
          <a:p>
            <a:pPr lvl="2"/>
            <a:r>
              <a:rPr lang="en-US"/>
              <a:t>gills.	</a:t>
            </a:r>
          </a:p>
          <a:p>
            <a:pPr lvl="2"/>
            <a:r>
              <a:rPr lang="en-US"/>
              <a:t>alveoli.	</a:t>
            </a:r>
          </a:p>
          <a:p>
            <a:pPr lvl="2"/>
            <a:r>
              <a:rPr lang="en-US"/>
              <a:t>air sacs.</a:t>
            </a:r>
          </a:p>
        </p:txBody>
      </p:sp>
      <p:sp>
        <p:nvSpPr>
          <p:cNvPr id="1339396" name="Rectangle 4"/>
          <p:cNvSpPr>
            <a:spLocks noChangeArrowheads="1"/>
          </p:cNvSpPr>
          <p:nvPr/>
        </p:nvSpPr>
        <p:spPr bwMode="auto">
          <a:xfrm>
            <a:off x="949325" y="392906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9397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92200"/>
            <a:ext cx="561975" cy="501650"/>
          </a:xfrm>
          <a:prstGeom prst="rect">
            <a:avLst/>
          </a:prstGeom>
          <a:noFill/>
        </p:spPr>
      </p:pic>
      <p:pic>
        <p:nvPicPr>
          <p:cNvPr id="1339398" name="Picture 6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97313"/>
            <a:ext cx="582613" cy="51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939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3496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33-3</a:t>
            </a:r>
          </a:p>
        </p:txBody>
      </p:sp>
      <p:sp>
        <p:nvSpPr>
          <p:cNvPr id="134349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In vertebrates, excretion is carried out mostly by the </a:t>
            </a:r>
          </a:p>
          <a:p>
            <a:pPr lvl="2"/>
            <a:r>
              <a:rPr lang="en-US"/>
              <a:t>pancreas.	</a:t>
            </a:r>
          </a:p>
          <a:p>
            <a:pPr lvl="2"/>
            <a:r>
              <a:rPr lang="en-US"/>
              <a:t>kidneys.	</a:t>
            </a:r>
          </a:p>
          <a:p>
            <a:pPr lvl="2"/>
            <a:r>
              <a:rPr lang="en-US"/>
              <a:t>liver.	</a:t>
            </a:r>
          </a:p>
          <a:p>
            <a:pPr lvl="2"/>
            <a:r>
              <a:rPr lang="en-US"/>
              <a:t>intestine.</a:t>
            </a:r>
          </a:p>
        </p:txBody>
      </p:sp>
      <p:sp>
        <p:nvSpPr>
          <p:cNvPr id="1343492" name="Rectangle 4"/>
          <p:cNvSpPr>
            <a:spLocks noChangeArrowheads="1"/>
          </p:cNvSpPr>
          <p:nvPr/>
        </p:nvSpPr>
        <p:spPr bwMode="auto">
          <a:xfrm>
            <a:off x="949325" y="288607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43494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54325"/>
            <a:ext cx="582613" cy="519113"/>
          </a:xfrm>
          <a:prstGeom prst="rect">
            <a:avLst/>
          </a:prstGeom>
          <a:noFill/>
        </p:spPr>
      </p:pic>
      <p:pic>
        <p:nvPicPr>
          <p:cNvPr id="1343495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87438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349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7592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33-3</a:t>
            </a:r>
          </a:p>
        </p:txBody>
      </p:sp>
      <p:sp>
        <p:nvSpPr>
          <p:cNvPr id="134759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As you move from fish to mammal, there is an increase in the size of the cerebrum and </a:t>
            </a:r>
          </a:p>
          <a:p>
            <a:pPr lvl="2"/>
            <a:r>
              <a:rPr lang="en-US"/>
              <a:t>spinal cord.	</a:t>
            </a:r>
          </a:p>
          <a:p>
            <a:pPr lvl="2"/>
            <a:r>
              <a:rPr lang="en-US"/>
              <a:t>cerebellum.	</a:t>
            </a:r>
          </a:p>
          <a:p>
            <a:pPr lvl="2"/>
            <a:r>
              <a:rPr lang="en-US"/>
              <a:t>medulla.	</a:t>
            </a:r>
          </a:p>
          <a:p>
            <a:pPr lvl="2"/>
            <a:r>
              <a:rPr lang="en-US"/>
              <a:t>ganglia.</a:t>
            </a:r>
          </a:p>
        </p:txBody>
      </p:sp>
      <p:sp>
        <p:nvSpPr>
          <p:cNvPr id="1347588" name="Rectangle 4"/>
          <p:cNvSpPr>
            <a:spLocks noChangeArrowheads="1"/>
          </p:cNvSpPr>
          <p:nvPr/>
        </p:nvSpPr>
        <p:spPr bwMode="auto">
          <a:xfrm>
            <a:off x="949325" y="28717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47590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40038"/>
            <a:ext cx="582613" cy="519112"/>
          </a:xfrm>
          <a:prstGeom prst="rect">
            <a:avLst/>
          </a:prstGeom>
          <a:noFill/>
        </p:spPr>
      </p:pic>
      <p:pic>
        <p:nvPicPr>
          <p:cNvPr id="1347591" name="Picture 7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758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1688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33-3</a:t>
            </a:r>
          </a:p>
        </p:txBody>
      </p:sp>
      <p:sp>
        <p:nvSpPr>
          <p:cNvPr id="135168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Which of the following groups of organisms is arranged in order of 2-chambered, 3-chambered, and 4-chambered heart?</a:t>
            </a:r>
          </a:p>
          <a:p>
            <a:pPr lvl="2"/>
            <a:r>
              <a:rPr lang="en-US"/>
              <a:t>whale, salamander, fish	</a:t>
            </a:r>
          </a:p>
          <a:p>
            <a:pPr lvl="2"/>
            <a:r>
              <a:rPr lang="en-US"/>
              <a:t>fish, adult frog, elephant	</a:t>
            </a:r>
          </a:p>
          <a:p>
            <a:pPr lvl="2"/>
            <a:r>
              <a:rPr lang="en-US"/>
              <a:t>Adult frog, fish, human	</a:t>
            </a:r>
          </a:p>
          <a:p>
            <a:pPr lvl="2"/>
            <a:r>
              <a:rPr lang="en-US"/>
              <a:t>bat, fish, adult frog</a:t>
            </a:r>
          </a:p>
        </p:txBody>
      </p:sp>
      <p:sp>
        <p:nvSpPr>
          <p:cNvPr id="1351684" name="Rectangle 4"/>
          <p:cNvSpPr>
            <a:spLocks noChangeArrowheads="1"/>
          </p:cNvSpPr>
          <p:nvPr/>
        </p:nvSpPr>
        <p:spPr bwMode="auto">
          <a:xfrm>
            <a:off x="949325" y="328612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51686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54375"/>
            <a:ext cx="582613" cy="519113"/>
          </a:xfrm>
          <a:prstGeom prst="rect">
            <a:avLst/>
          </a:prstGeom>
          <a:noFill/>
        </p:spPr>
      </p:pic>
      <p:pic>
        <p:nvPicPr>
          <p:cNvPr id="1351687" name="Picture 7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684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5784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33-3</a:t>
            </a:r>
          </a:p>
        </p:txBody>
      </p:sp>
      <p:sp>
        <p:nvSpPr>
          <p:cNvPr id="135578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02650" cy="4764088"/>
          </a:xfrm>
        </p:spPr>
        <p:txBody>
          <a:bodyPr/>
          <a:lstStyle/>
          <a:p>
            <a:pPr lvl="1"/>
            <a:r>
              <a:rPr lang="en-US"/>
              <a:t>Which of the following vertebrate groups provides most care to its young?</a:t>
            </a:r>
          </a:p>
          <a:p>
            <a:pPr lvl="2"/>
            <a:r>
              <a:rPr lang="en-US"/>
              <a:t>fishes	</a:t>
            </a:r>
          </a:p>
          <a:p>
            <a:pPr lvl="2"/>
            <a:r>
              <a:rPr lang="en-US"/>
              <a:t>amphibians	</a:t>
            </a:r>
          </a:p>
          <a:p>
            <a:pPr lvl="2"/>
            <a:r>
              <a:rPr lang="en-US"/>
              <a:t>reptiles	</a:t>
            </a:r>
          </a:p>
          <a:p>
            <a:pPr lvl="2"/>
            <a:r>
              <a:rPr lang="en-US"/>
              <a:t>mammals</a:t>
            </a:r>
          </a:p>
        </p:txBody>
      </p:sp>
      <p:sp>
        <p:nvSpPr>
          <p:cNvPr id="1355780" name="Rectangle 4"/>
          <p:cNvSpPr>
            <a:spLocks noChangeArrowheads="1"/>
          </p:cNvSpPr>
          <p:nvPr/>
        </p:nvSpPr>
        <p:spPr bwMode="auto">
          <a:xfrm>
            <a:off x="938213" y="4108450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55782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188" y="4086225"/>
            <a:ext cx="582612" cy="519113"/>
          </a:xfrm>
          <a:prstGeom prst="rect">
            <a:avLst/>
          </a:prstGeom>
          <a:noFill/>
        </p:spPr>
      </p:pic>
      <p:pic>
        <p:nvPicPr>
          <p:cNvPr id="1355783" name="Picture 7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578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18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Feeding</a:t>
            </a:r>
          </a:p>
        </p:txBody>
      </p:sp>
      <p:sp>
        <p:nvSpPr>
          <p:cNvPr id="12318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870950" cy="5419725"/>
          </a:xfrm>
        </p:spPr>
        <p:txBody>
          <a:bodyPr/>
          <a:lstStyle/>
          <a:p>
            <a:pPr lvl="1">
              <a:spcAft>
                <a:spcPct val="0"/>
              </a:spcAft>
            </a:pPr>
            <a:endParaRPr lang="en-US"/>
          </a:p>
          <a:p>
            <a:pPr lvl="1"/>
            <a:r>
              <a:rPr lang="en-US"/>
              <a:t>The digestive systems of vertebrates have organs that are well adapted for different feeding habits.</a:t>
            </a:r>
          </a:p>
          <a:p>
            <a:pPr lvl="1">
              <a:spcBef>
                <a:spcPct val="50000"/>
              </a:spcBef>
            </a:pPr>
            <a:r>
              <a:rPr lang="en-US" b="0"/>
              <a:t>Carnivores have short digestive tracts with fast-acting, meat-digesting enzymes. </a:t>
            </a:r>
          </a:p>
          <a:p>
            <a:pPr lvl="1">
              <a:spcBef>
                <a:spcPct val="50000"/>
              </a:spcBef>
            </a:pPr>
            <a:r>
              <a:rPr lang="en-US" b="0"/>
              <a:t>Herbivores have long intestines. Some have bacteria that help digest the tough cellulose fibers in plant tissues.</a:t>
            </a:r>
          </a:p>
        </p:txBody>
      </p:sp>
      <p:sp>
        <p:nvSpPr>
          <p:cNvPr id="1231876" name="Rectangle 4"/>
          <p:cNvSpPr>
            <a:spLocks noChangeArrowheads="1"/>
          </p:cNvSpPr>
          <p:nvPr/>
        </p:nvSpPr>
        <p:spPr bwMode="auto">
          <a:xfrm>
            <a:off x="465138" y="2376488"/>
            <a:ext cx="941387" cy="585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31877" name="Picture 5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038" y="1914525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97766" name="Picture 1030" descr="p858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100" y="2255838"/>
            <a:ext cx="4676775" cy="4219575"/>
          </a:xfrm>
          <a:prstGeom prst="rect">
            <a:avLst/>
          </a:prstGeom>
          <a:noFill/>
        </p:spPr>
      </p:pic>
      <p:sp>
        <p:nvSpPr>
          <p:cNvPr id="13977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Feeding</a:t>
            </a:r>
          </a:p>
        </p:txBody>
      </p:sp>
      <p:sp>
        <p:nvSpPr>
          <p:cNvPr id="139776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Vertebrate Digestive Systems</a:t>
            </a:r>
          </a:p>
        </p:txBody>
      </p:sp>
      <p:pic>
        <p:nvPicPr>
          <p:cNvPr id="1397764" name="Picture 1028" descr="p959-ke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0413" y="511175"/>
            <a:ext cx="2244725" cy="5791200"/>
          </a:xfrm>
          <a:prstGeom prst="rect">
            <a:avLst/>
          </a:prstGeom>
          <a:noFill/>
        </p:spPr>
      </p:pic>
      <p:sp>
        <p:nvSpPr>
          <p:cNvPr id="1397767" name="Text Box 1031"/>
          <p:cNvSpPr txBox="1">
            <a:spLocks noChangeArrowheads="1"/>
          </p:cNvSpPr>
          <p:nvPr/>
        </p:nvSpPr>
        <p:spPr bwMode="auto">
          <a:xfrm>
            <a:off x="628650" y="1812925"/>
            <a:ext cx="81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Shark</a:t>
            </a:r>
          </a:p>
        </p:txBody>
      </p:sp>
      <p:sp>
        <p:nvSpPr>
          <p:cNvPr id="1397768" name="Text Box 1032"/>
          <p:cNvSpPr txBox="1">
            <a:spLocks noChangeArrowheads="1"/>
          </p:cNvSpPr>
          <p:nvPr/>
        </p:nvSpPr>
        <p:spPr bwMode="auto">
          <a:xfrm>
            <a:off x="2281238" y="1812925"/>
            <a:ext cx="152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Salamander</a:t>
            </a:r>
          </a:p>
        </p:txBody>
      </p:sp>
      <p:sp>
        <p:nvSpPr>
          <p:cNvPr id="1397769" name="Text Box 1033"/>
          <p:cNvSpPr txBox="1">
            <a:spLocks noChangeArrowheads="1"/>
          </p:cNvSpPr>
          <p:nvPr/>
        </p:nvSpPr>
        <p:spPr bwMode="auto">
          <a:xfrm>
            <a:off x="3863975" y="1812925"/>
            <a:ext cx="1525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Lizard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987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Feeding</a:t>
            </a:r>
          </a:p>
        </p:txBody>
      </p:sp>
      <p:sp>
        <p:nvSpPr>
          <p:cNvPr id="139878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Vertebrate Digestive Systems</a:t>
            </a:r>
          </a:p>
        </p:txBody>
      </p:sp>
      <p:pic>
        <p:nvPicPr>
          <p:cNvPr id="1398788" name="Picture 1028" descr="p959-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0413" y="511175"/>
            <a:ext cx="2244725" cy="5791200"/>
          </a:xfrm>
          <a:prstGeom prst="rect">
            <a:avLst/>
          </a:prstGeom>
          <a:noFill/>
        </p:spPr>
      </p:pic>
      <p:pic>
        <p:nvPicPr>
          <p:cNvPr id="1398790" name="Picture 1030" descr="p858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9963" y="2101850"/>
            <a:ext cx="3438525" cy="4243388"/>
          </a:xfrm>
          <a:prstGeom prst="rect">
            <a:avLst/>
          </a:prstGeom>
          <a:noFill/>
        </p:spPr>
      </p:pic>
      <p:sp>
        <p:nvSpPr>
          <p:cNvPr id="1398791" name="Text Box 1031"/>
          <p:cNvSpPr txBox="1">
            <a:spLocks noChangeArrowheads="1"/>
          </p:cNvSpPr>
          <p:nvPr/>
        </p:nvSpPr>
        <p:spPr bwMode="auto">
          <a:xfrm>
            <a:off x="1173163" y="1812925"/>
            <a:ext cx="946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Pigeon</a:t>
            </a:r>
          </a:p>
        </p:txBody>
      </p:sp>
      <p:sp>
        <p:nvSpPr>
          <p:cNvPr id="1398792" name="Text Box 1032"/>
          <p:cNvSpPr txBox="1">
            <a:spLocks noChangeArrowheads="1"/>
          </p:cNvSpPr>
          <p:nvPr/>
        </p:nvSpPr>
        <p:spPr bwMode="auto">
          <a:xfrm>
            <a:off x="3079750" y="1812925"/>
            <a:ext cx="901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IO3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Movi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Mov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Mov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BIO3a_Quiz_Intro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_Intr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Quiz_Intr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2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Outlin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3a_Activity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ity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Activi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2388</Words>
  <Application>Microsoft Office PowerPoint</Application>
  <PresentationFormat>On-screen Show (4:3)</PresentationFormat>
  <Paragraphs>430</Paragraphs>
  <Slides>65</Slides>
  <Notes>65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65</vt:i4>
      </vt:variant>
    </vt:vector>
  </HeadingPairs>
  <TitlesOfParts>
    <vt:vector size="85" baseType="lpstr">
      <vt:lpstr>Arial</vt:lpstr>
      <vt:lpstr>ＭＳ Ｐゴシック</vt:lpstr>
      <vt:lpstr>Wingdings</vt:lpstr>
      <vt:lpstr>Times New Roman</vt:lpstr>
      <vt:lpstr>BIO3d</vt:lpstr>
      <vt:lpstr>1_BIO3a_Subchapter Head</vt:lpstr>
      <vt:lpstr>BIO3a_Key Concept</vt:lpstr>
      <vt:lpstr>BIO3a_Key Concept_2</vt:lpstr>
      <vt:lpstr>BIO3a_OUTLINE_HEADER</vt:lpstr>
      <vt:lpstr>BIO3a_Outline_NO_HEAD</vt:lpstr>
      <vt:lpstr>BIO3a_Outline</vt:lpstr>
      <vt:lpstr>BIO3a_Active_Art</vt:lpstr>
      <vt:lpstr>BIO3a_Activity</vt:lpstr>
      <vt:lpstr>BIO3a_Movie</vt:lpstr>
      <vt:lpstr>BIO3a_Quiz</vt:lpstr>
      <vt:lpstr>BIO3a_END</vt:lpstr>
      <vt:lpstr>1_BIO3a_Active_Art</vt:lpstr>
      <vt:lpstr>BIO3a_Quiz_Intro</vt:lpstr>
      <vt:lpstr>1_BIO3a_Quiz</vt:lpstr>
      <vt:lpstr>2_BIO3a_Quiz</vt:lpstr>
      <vt:lpstr>Biology</vt:lpstr>
      <vt:lpstr>33-3 Form and Function in Chordates</vt:lpstr>
      <vt:lpstr>Chordates</vt:lpstr>
      <vt:lpstr>Chordates</vt:lpstr>
      <vt:lpstr>Feeding</vt:lpstr>
      <vt:lpstr>Feeding</vt:lpstr>
      <vt:lpstr>Feeding</vt:lpstr>
      <vt:lpstr>Feeding</vt:lpstr>
      <vt:lpstr>Feeding</vt:lpstr>
      <vt:lpstr>Feeding</vt:lpstr>
      <vt:lpstr>Respiration</vt:lpstr>
      <vt:lpstr>Respiration</vt:lpstr>
      <vt:lpstr>Respiration</vt:lpstr>
      <vt:lpstr>Respiration</vt:lpstr>
      <vt:lpstr>Respiration</vt:lpstr>
      <vt:lpstr>Respiration</vt:lpstr>
      <vt:lpstr>Respiration</vt:lpstr>
      <vt:lpstr>Respiration</vt:lpstr>
      <vt:lpstr>Respiration</vt:lpstr>
      <vt:lpstr>Respiration</vt:lpstr>
      <vt:lpstr>Respiration</vt:lpstr>
      <vt:lpstr>Respiration</vt:lpstr>
      <vt:lpstr>Respiration</vt:lpstr>
      <vt:lpstr>Circulation</vt:lpstr>
      <vt:lpstr>Circulation</vt:lpstr>
      <vt:lpstr>Circulation</vt:lpstr>
      <vt:lpstr>Circulation</vt:lpstr>
      <vt:lpstr>Circulation</vt:lpstr>
      <vt:lpstr>Circulation</vt:lpstr>
      <vt:lpstr>Circulation</vt:lpstr>
      <vt:lpstr>Circulation</vt:lpstr>
      <vt:lpstr>Circulation</vt:lpstr>
      <vt:lpstr>Circulation</vt:lpstr>
      <vt:lpstr>Circulation</vt:lpstr>
      <vt:lpstr>Circulation</vt:lpstr>
      <vt:lpstr>Circulation</vt:lpstr>
      <vt:lpstr>Circulation</vt:lpstr>
      <vt:lpstr>Excretion</vt:lpstr>
      <vt:lpstr>Excretion</vt:lpstr>
      <vt:lpstr>Excretion</vt:lpstr>
      <vt:lpstr>Excretion</vt:lpstr>
      <vt:lpstr>Excretion</vt:lpstr>
      <vt:lpstr>Response</vt:lpstr>
      <vt:lpstr>Response</vt:lpstr>
      <vt:lpstr>Response</vt:lpstr>
      <vt:lpstr>Response</vt:lpstr>
      <vt:lpstr>Response</vt:lpstr>
      <vt:lpstr>Response</vt:lpstr>
      <vt:lpstr>Response</vt:lpstr>
      <vt:lpstr>Response</vt:lpstr>
      <vt:lpstr>Movement</vt:lpstr>
      <vt:lpstr>Movement</vt:lpstr>
      <vt:lpstr>Movement</vt:lpstr>
      <vt:lpstr>Movement</vt:lpstr>
      <vt:lpstr>Movement</vt:lpstr>
      <vt:lpstr>Reproduction</vt:lpstr>
      <vt:lpstr>Reproduction</vt:lpstr>
      <vt:lpstr>Reproduction</vt:lpstr>
      <vt:lpstr>33-3</vt:lpstr>
      <vt:lpstr>33-3</vt:lpstr>
      <vt:lpstr>33-3</vt:lpstr>
      <vt:lpstr>33-3</vt:lpstr>
      <vt:lpstr>33-3</vt:lpstr>
      <vt:lpstr>33-3</vt:lpstr>
      <vt:lpstr>END OF SECTION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dc:creator>Nixon Kerry</dc:creator>
  <cp:lastModifiedBy>Kerry Nixon</cp:lastModifiedBy>
  <cp:revision>13</cp:revision>
  <dcterms:modified xsi:type="dcterms:W3CDTF">2011-11-02T20:09:43Z</dcterms:modified>
</cp:coreProperties>
</file>